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6"/>
  </p:sldMasterIdLst>
  <p:notesMasterIdLst>
    <p:notesMasterId r:id="rId52"/>
  </p:notesMasterIdLst>
  <p:handoutMasterIdLst>
    <p:handoutMasterId r:id="rId53"/>
  </p:handoutMasterIdLst>
  <p:sldIdLst>
    <p:sldId id="256" r:id="rId37"/>
    <p:sldId id="286" r:id="rId38"/>
    <p:sldId id="287" r:id="rId39"/>
    <p:sldId id="288" r:id="rId40"/>
    <p:sldId id="291" r:id="rId41"/>
    <p:sldId id="293" r:id="rId42"/>
    <p:sldId id="294" r:id="rId43"/>
    <p:sldId id="295" r:id="rId44"/>
    <p:sldId id="296" r:id="rId45"/>
    <p:sldId id="297" r:id="rId46"/>
    <p:sldId id="299" r:id="rId47"/>
    <p:sldId id="301" r:id="rId48"/>
    <p:sldId id="303" r:id="rId49"/>
    <p:sldId id="304" r:id="rId50"/>
    <p:sldId id="305" r:id="rId51"/>
  </p:sldIdLst>
  <p:sldSz cx="9144000" cy="6858000" type="screen4x3"/>
  <p:notesSz cx="6669088"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élanie Maître" initials="MM" lastIdx="6"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3" autoAdjust="0"/>
    <p:restoredTop sz="95183" autoAdjust="0"/>
  </p:normalViewPr>
  <p:slideViewPr>
    <p:cSldViewPr>
      <p:cViewPr>
        <p:scale>
          <a:sx n="100" d="100"/>
          <a:sy n="100" d="100"/>
        </p:scale>
        <p:origin x="-1488" y="-2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4" Type="http://schemas.openxmlformats.org/officeDocument/2006/relationships/customXml" Target="../customXml/item14.xml"/><Relationship Id="rId15" Type="http://schemas.openxmlformats.org/officeDocument/2006/relationships/customXml" Target="../customXml/item15.xml"/><Relationship Id="rId16" Type="http://schemas.openxmlformats.org/officeDocument/2006/relationships/customXml" Target="../customXml/item16.xml"/><Relationship Id="rId17" Type="http://schemas.openxmlformats.org/officeDocument/2006/relationships/customXml" Target="../customXml/item17.xml"/><Relationship Id="rId18" Type="http://schemas.openxmlformats.org/officeDocument/2006/relationships/customXml" Target="../customXml/item18.xml"/><Relationship Id="rId19" Type="http://schemas.openxmlformats.org/officeDocument/2006/relationships/customXml" Target="../customXml/item19.xml"/><Relationship Id="rId50" Type="http://schemas.openxmlformats.org/officeDocument/2006/relationships/slide" Target="slides/slide14.xml"/><Relationship Id="rId51" Type="http://schemas.openxmlformats.org/officeDocument/2006/relationships/slide" Target="slides/slide15.xml"/><Relationship Id="rId52" Type="http://schemas.openxmlformats.org/officeDocument/2006/relationships/notesMaster" Target="notesMasters/notesMaster1.xml"/><Relationship Id="rId53" Type="http://schemas.openxmlformats.org/officeDocument/2006/relationships/handoutMaster" Target="handoutMasters/handoutMaster1.xml"/><Relationship Id="rId54" Type="http://schemas.openxmlformats.org/officeDocument/2006/relationships/printerSettings" Target="printerSettings/printerSettings1.bin"/><Relationship Id="rId55" Type="http://schemas.openxmlformats.org/officeDocument/2006/relationships/commentAuthors" Target="commentAuthors.xml"/><Relationship Id="rId56" Type="http://schemas.openxmlformats.org/officeDocument/2006/relationships/presProps" Target="presProps.xml"/><Relationship Id="rId57" Type="http://schemas.openxmlformats.org/officeDocument/2006/relationships/viewProps" Target="viewProps.xml"/><Relationship Id="rId58" Type="http://schemas.openxmlformats.org/officeDocument/2006/relationships/theme" Target="theme/theme1.xml"/><Relationship Id="rId59" Type="http://schemas.openxmlformats.org/officeDocument/2006/relationships/tableStyles" Target="tableStyles.xml"/><Relationship Id="rId40" Type="http://schemas.openxmlformats.org/officeDocument/2006/relationships/slide" Target="slides/slide4.xml"/><Relationship Id="rId41" Type="http://schemas.openxmlformats.org/officeDocument/2006/relationships/slide" Target="slides/slide5.xml"/><Relationship Id="rId42" Type="http://schemas.openxmlformats.org/officeDocument/2006/relationships/slide" Target="slides/slide6.xml"/><Relationship Id="rId43" Type="http://schemas.openxmlformats.org/officeDocument/2006/relationships/slide" Target="slides/slide7.xml"/><Relationship Id="rId44" Type="http://schemas.openxmlformats.org/officeDocument/2006/relationships/slide" Target="slides/slide8.xml"/><Relationship Id="rId45" Type="http://schemas.openxmlformats.org/officeDocument/2006/relationships/slide" Target="slides/slide9.xml"/><Relationship Id="rId46" Type="http://schemas.openxmlformats.org/officeDocument/2006/relationships/slide" Target="slides/slide10.xml"/><Relationship Id="rId47" Type="http://schemas.openxmlformats.org/officeDocument/2006/relationships/slide" Target="slides/slide11.xml"/><Relationship Id="rId48" Type="http://schemas.openxmlformats.org/officeDocument/2006/relationships/slide" Target="slides/slide12.xml"/><Relationship Id="rId49" Type="http://schemas.openxmlformats.org/officeDocument/2006/relationships/slide" Target="slides/slide13.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customXml" Target="../customXml/item4.xml"/><Relationship Id="rId5" Type="http://schemas.openxmlformats.org/officeDocument/2006/relationships/customXml" Target="../customXml/item5.xml"/><Relationship Id="rId6" Type="http://schemas.openxmlformats.org/officeDocument/2006/relationships/customXml" Target="../customXml/item6.xml"/><Relationship Id="rId7" Type="http://schemas.openxmlformats.org/officeDocument/2006/relationships/customXml" Target="../customXml/item7.xml"/><Relationship Id="rId8" Type="http://schemas.openxmlformats.org/officeDocument/2006/relationships/customXml" Target="../customXml/item8.xml"/><Relationship Id="rId9" Type="http://schemas.openxmlformats.org/officeDocument/2006/relationships/customXml" Target="../customXml/item9.xml"/><Relationship Id="rId30" Type="http://schemas.openxmlformats.org/officeDocument/2006/relationships/customXml" Target="../customXml/item30.xml"/><Relationship Id="rId31" Type="http://schemas.openxmlformats.org/officeDocument/2006/relationships/customXml" Target="../customXml/item31.xml"/><Relationship Id="rId32" Type="http://schemas.openxmlformats.org/officeDocument/2006/relationships/customXml" Target="../customXml/item32.xml"/><Relationship Id="rId33" Type="http://schemas.openxmlformats.org/officeDocument/2006/relationships/customXml" Target="../customXml/item33.xml"/><Relationship Id="rId34" Type="http://schemas.openxmlformats.org/officeDocument/2006/relationships/customXml" Target="../customXml/item34.xml"/><Relationship Id="rId35" Type="http://schemas.openxmlformats.org/officeDocument/2006/relationships/customXml" Target="../customXml/item35.xml"/><Relationship Id="rId36" Type="http://schemas.openxmlformats.org/officeDocument/2006/relationships/slideMaster" Target="slideMasters/slideMaster1.xml"/><Relationship Id="rId37" Type="http://schemas.openxmlformats.org/officeDocument/2006/relationships/slide" Target="slides/slide1.xml"/><Relationship Id="rId38" Type="http://schemas.openxmlformats.org/officeDocument/2006/relationships/slide" Target="slides/slide2.xml"/><Relationship Id="rId39" Type="http://schemas.openxmlformats.org/officeDocument/2006/relationships/slide" Target="slides/slide3.xml"/><Relationship Id="rId20" Type="http://schemas.openxmlformats.org/officeDocument/2006/relationships/customXml" Target="../customXml/item20.xml"/><Relationship Id="rId21" Type="http://schemas.openxmlformats.org/officeDocument/2006/relationships/customXml" Target="../customXml/item21.xml"/><Relationship Id="rId22" Type="http://schemas.openxmlformats.org/officeDocument/2006/relationships/customXml" Target="../customXml/item22.xml"/><Relationship Id="rId23" Type="http://schemas.openxmlformats.org/officeDocument/2006/relationships/customXml" Target="../customXml/item23.xml"/><Relationship Id="rId24" Type="http://schemas.openxmlformats.org/officeDocument/2006/relationships/customXml" Target="../customXml/item24.xml"/><Relationship Id="rId25" Type="http://schemas.openxmlformats.org/officeDocument/2006/relationships/customXml" Target="../customXml/item25.xml"/><Relationship Id="rId26" Type="http://schemas.openxmlformats.org/officeDocument/2006/relationships/customXml" Target="../customXml/item26.xml"/><Relationship Id="rId27" Type="http://schemas.openxmlformats.org/officeDocument/2006/relationships/customXml" Target="../customXml/item27.xml"/><Relationship Id="rId28" Type="http://schemas.openxmlformats.org/officeDocument/2006/relationships/customXml" Target="../customXml/item28.xml"/><Relationship Id="rId29" Type="http://schemas.openxmlformats.org/officeDocument/2006/relationships/customXml" Target="../customXml/item29.xml"/><Relationship Id="rId10" Type="http://schemas.openxmlformats.org/officeDocument/2006/relationships/customXml" Target="../customXml/item10.xml"/><Relationship Id="rId11" Type="http://schemas.openxmlformats.org/officeDocument/2006/relationships/customXml" Target="../customXml/item11.xml"/><Relationship Id="rId12" Type="http://schemas.openxmlformats.org/officeDocument/2006/relationships/customXml" Target="../customXml/item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890665" cy="496412"/>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sz="quarter" idx="1"/>
          </p:nvPr>
        </p:nvSpPr>
        <p:spPr>
          <a:xfrm>
            <a:off x="3776866" y="1"/>
            <a:ext cx="2890665" cy="496412"/>
          </a:xfrm>
          <a:prstGeom prst="rect">
            <a:avLst/>
          </a:prstGeom>
        </p:spPr>
        <p:txBody>
          <a:bodyPr vert="horz" lIns="91440" tIns="45720" rIns="91440" bIns="45720" rtlCol="0"/>
          <a:lstStyle>
            <a:lvl1pPr algn="r">
              <a:defRPr sz="1200"/>
            </a:lvl1pPr>
          </a:lstStyle>
          <a:p>
            <a:fld id="{C5AB2650-4351-4A97-BA3E-F5F36163678D}" type="datetimeFigureOut">
              <a:rPr lang="en-GB" smtClean="0"/>
              <a:t>07/06/17</a:t>
            </a:fld>
            <a:endParaRPr lang="en-GB"/>
          </a:p>
        </p:txBody>
      </p:sp>
      <p:sp>
        <p:nvSpPr>
          <p:cNvPr id="4" name="Espace réservé du pied de page 3"/>
          <p:cNvSpPr>
            <a:spLocks noGrp="1"/>
          </p:cNvSpPr>
          <p:nvPr>
            <p:ph type="ftr" sz="quarter" idx="2"/>
          </p:nvPr>
        </p:nvSpPr>
        <p:spPr>
          <a:xfrm>
            <a:off x="0" y="9428630"/>
            <a:ext cx="2890665" cy="496411"/>
          </a:xfrm>
          <a:prstGeom prst="rect">
            <a:avLst/>
          </a:prstGeom>
        </p:spPr>
        <p:txBody>
          <a:bodyPr vert="horz" lIns="91440" tIns="45720" rIns="91440" bIns="45720" rtlCol="0" anchor="b"/>
          <a:lstStyle>
            <a:lvl1pPr algn="l">
              <a:defRPr sz="1200"/>
            </a:lvl1pPr>
          </a:lstStyle>
          <a:p>
            <a:endParaRPr lang="en-GB"/>
          </a:p>
        </p:txBody>
      </p:sp>
      <p:sp>
        <p:nvSpPr>
          <p:cNvPr id="5" name="Espace réservé du numéro de diapositive 4"/>
          <p:cNvSpPr>
            <a:spLocks noGrp="1"/>
          </p:cNvSpPr>
          <p:nvPr>
            <p:ph type="sldNum" sz="quarter" idx="3"/>
          </p:nvPr>
        </p:nvSpPr>
        <p:spPr>
          <a:xfrm>
            <a:off x="3776866" y="9428630"/>
            <a:ext cx="2890665" cy="496411"/>
          </a:xfrm>
          <a:prstGeom prst="rect">
            <a:avLst/>
          </a:prstGeom>
        </p:spPr>
        <p:txBody>
          <a:bodyPr vert="horz" lIns="91440" tIns="45720" rIns="91440" bIns="45720" rtlCol="0" anchor="b"/>
          <a:lstStyle>
            <a:lvl1pPr algn="r">
              <a:defRPr sz="1200"/>
            </a:lvl1pPr>
          </a:lstStyle>
          <a:p>
            <a:fld id="{4A6CAEDE-52C5-4C0E-A9EA-9E99E289D1FE}" type="slidenum">
              <a:rPr lang="en-GB" smtClean="0"/>
              <a:t>‹#›</a:t>
            </a:fld>
            <a:endParaRPr lang="en-GB"/>
          </a:p>
        </p:txBody>
      </p:sp>
    </p:spTree>
    <p:extLst>
      <p:ext uri="{BB962C8B-B14F-4D97-AF65-F5344CB8AC3E}">
        <p14:creationId xmlns:p14="http://schemas.microsoft.com/office/powerpoint/2010/main" val="30158478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F69A52A9-359C-BC47-8ED2-2A1B592C3F71}" type="datetimeFigureOut">
              <a:rPr lang="fr-FR" smtClean="0"/>
              <a:t>07/06/17</a:t>
            </a:fld>
            <a:endParaRPr lang="fr-FR"/>
          </a:p>
        </p:txBody>
      </p:sp>
      <p:sp>
        <p:nvSpPr>
          <p:cNvPr id="4" name="Espace réservé de l'image des diapositives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224063A1-F0F9-2F4B-87E1-CAF25FD782DA}" type="slidenum">
              <a:rPr lang="fr-FR" smtClean="0"/>
              <a:t>‹#›</a:t>
            </a:fld>
            <a:endParaRPr lang="fr-FR"/>
          </a:p>
        </p:txBody>
      </p:sp>
    </p:spTree>
    <p:extLst>
      <p:ext uri="{BB962C8B-B14F-4D97-AF65-F5344CB8AC3E}">
        <p14:creationId xmlns:p14="http://schemas.microsoft.com/office/powerpoint/2010/main" val="368062953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e la date 3"/>
          <p:cNvSpPr>
            <a:spLocks noGrp="1"/>
          </p:cNvSpPr>
          <p:nvPr>
            <p:ph type="dt" idx="10"/>
          </p:nvPr>
        </p:nvSpPr>
        <p:spPr/>
        <p:txBody>
          <a:bodyPr/>
          <a:lstStyle/>
          <a:p>
            <a:fld id="{322D542C-BD79-3141-8CEA-A920AC440091}" type="datetime1">
              <a:rPr lang="fr-FR" smtClean="0"/>
              <a:pPr/>
              <a:t>07/06/17</a:t>
            </a:fld>
            <a:endParaRPr lang="fr-FR"/>
          </a:p>
        </p:txBody>
      </p:sp>
      <p:sp>
        <p:nvSpPr>
          <p:cNvPr id="5" name="Espace réservé du numéro de diapositive 4"/>
          <p:cNvSpPr>
            <a:spLocks noGrp="1"/>
          </p:cNvSpPr>
          <p:nvPr>
            <p:ph type="sldNum" sz="quarter" idx="11"/>
          </p:nvPr>
        </p:nvSpPr>
        <p:spPr/>
        <p:txBody>
          <a:bodyPr/>
          <a:lstStyle/>
          <a:p>
            <a:fld id="{59BAA21D-2D00-5D43-9292-DE3582B53449}" type="slidenum">
              <a:rPr lang="fr-FR" smtClean="0"/>
              <a:pPr/>
              <a:t>7</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e la date 3"/>
          <p:cNvSpPr>
            <a:spLocks noGrp="1"/>
          </p:cNvSpPr>
          <p:nvPr>
            <p:ph type="dt" idx="10"/>
          </p:nvPr>
        </p:nvSpPr>
        <p:spPr/>
        <p:txBody>
          <a:bodyPr/>
          <a:lstStyle/>
          <a:p>
            <a:fld id="{322D542C-BD79-3141-8CEA-A920AC440091}" type="datetime1">
              <a:rPr lang="fr-FR" smtClean="0"/>
              <a:pPr/>
              <a:t>07/06/17</a:t>
            </a:fld>
            <a:endParaRPr lang="fr-FR"/>
          </a:p>
        </p:txBody>
      </p:sp>
      <p:sp>
        <p:nvSpPr>
          <p:cNvPr id="5" name="Espace réservé du numéro de diapositive 4"/>
          <p:cNvSpPr>
            <a:spLocks noGrp="1"/>
          </p:cNvSpPr>
          <p:nvPr>
            <p:ph type="sldNum" sz="quarter" idx="11"/>
          </p:nvPr>
        </p:nvSpPr>
        <p:spPr/>
        <p:txBody>
          <a:bodyPr/>
          <a:lstStyle/>
          <a:p>
            <a:fld id="{59BAA21D-2D00-5D43-9292-DE3582B53449}" type="slidenum">
              <a:rPr lang="fr-FR" smtClean="0"/>
              <a:pPr/>
              <a:t>10</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e la date 3"/>
          <p:cNvSpPr>
            <a:spLocks noGrp="1"/>
          </p:cNvSpPr>
          <p:nvPr>
            <p:ph type="dt" idx="10"/>
          </p:nvPr>
        </p:nvSpPr>
        <p:spPr/>
        <p:txBody>
          <a:bodyPr/>
          <a:lstStyle/>
          <a:p>
            <a:fld id="{322D542C-BD79-3141-8CEA-A920AC440091}" type="datetime1">
              <a:rPr lang="fr-FR" smtClean="0"/>
              <a:pPr/>
              <a:t>07/06/17</a:t>
            </a:fld>
            <a:endParaRPr lang="fr-FR"/>
          </a:p>
        </p:txBody>
      </p:sp>
      <p:sp>
        <p:nvSpPr>
          <p:cNvPr id="5" name="Espace réservé du numéro de diapositive 4"/>
          <p:cNvSpPr>
            <a:spLocks noGrp="1"/>
          </p:cNvSpPr>
          <p:nvPr>
            <p:ph type="sldNum" sz="quarter" idx="11"/>
          </p:nvPr>
        </p:nvSpPr>
        <p:spPr/>
        <p:txBody>
          <a:bodyPr/>
          <a:lstStyle/>
          <a:p>
            <a:fld id="{59BAA21D-2D00-5D43-9292-DE3582B53449}" type="slidenum">
              <a:rPr lang="fr-FR" smtClean="0"/>
              <a:pPr/>
              <a:t>11</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e la date 3"/>
          <p:cNvSpPr>
            <a:spLocks noGrp="1"/>
          </p:cNvSpPr>
          <p:nvPr>
            <p:ph type="dt" idx="10"/>
          </p:nvPr>
        </p:nvSpPr>
        <p:spPr/>
        <p:txBody>
          <a:bodyPr/>
          <a:lstStyle/>
          <a:p>
            <a:fld id="{322D542C-BD79-3141-8CEA-A920AC440091}" type="datetime1">
              <a:rPr lang="fr-FR" smtClean="0"/>
              <a:pPr/>
              <a:t>07/06/17</a:t>
            </a:fld>
            <a:endParaRPr lang="fr-FR"/>
          </a:p>
        </p:txBody>
      </p:sp>
      <p:sp>
        <p:nvSpPr>
          <p:cNvPr id="5" name="Espace réservé du numéro de diapositive 4"/>
          <p:cNvSpPr>
            <a:spLocks noGrp="1"/>
          </p:cNvSpPr>
          <p:nvPr>
            <p:ph type="sldNum" sz="quarter" idx="11"/>
          </p:nvPr>
        </p:nvSpPr>
        <p:spPr/>
        <p:txBody>
          <a:bodyPr/>
          <a:lstStyle/>
          <a:p>
            <a:fld id="{59BAA21D-2D00-5D43-9292-DE3582B53449}" type="slidenum">
              <a:rPr lang="fr-FR" smtClean="0"/>
              <a:pPr/>
              <a:t>12</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e la date 3"/>
          <p:cNvSpPr>
            <a:spLocks noGrp="1"/>
          </p:cNvSpPr>
          <p:nvPr>
            <p:ph type="dt" idx="10"/>
          </p:nvPr>
        </p:nvSpPr>
        <p:spPr/>
        <p:txBody>
          <a:bodyPr/>
          <a:lstStyle/>
          <a:p>
            <a:fld id="{322D542C-BD79-3141-8CEA-A920AC440091}" type="datetime1">
              <a:rPr lang="fr-FR" smtClean="0"/>
              <a:pPr/>
              <a:t>07/06/17</a:t>
            </a:fld>
            <a:endParaRPr lang="fr-FR"/>
          </a:p>
        </p:txBody>
      </p:sp>
      <p:sp>
        <p:nvSpPr>
          <p:cNvPr id="5" name="Espace réservé du numéro de diapositive 4"/>
          <p:cNvSpPr>
            <a:spLocks noGrp="1"/>
          </p:cNvSpPr>
          <p:nvPr>
            <p:ph type="sldNum" sz="quarter" idx="11"/>
          </p:nvPr>
        </p:nvSpPr>
        <p:spPr/>
        <p:txBody>
          <a:bodyPr/>
          <a:lstStyle/>
          <a:p>
            <a:fld id="{59BAA21D-2D00-5D43-9292-DE3582B53449}" type="slidenum">
              <a:rPr lang="fr-FR" smtClean="0"/>
              <a:pPr/>
              <a:t>13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1153D904-A293-4ABD-A244-5CFD3536CB25}" type="datetimeFigureOut">
              <a:rPr lang="fr-FR" smtClean="0"/>
              <a:t>07/06/17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1F8AF5-AC75-41D9-8119-24208D1BB21F}" type="slidenum">
              <a:rPr lang="fr-FR" smtClean="0"/>
              <a:t>‹#›</a:t>
            </a:fld>
            <a:endParaRPr lang="fr-FR"/>
          </a:p>
        </p:txBody>
      </p:sp>
    </p:spTree>
    <p:extLst>
      <p:ext uri="{BB962C8B-B14F-4D97-AF65-F5344CB8AC3E}">
        <p14:creationId xmlns:p14="http://schemas.microsoft.com/office/powerpoint/2010/main" val="1216437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153D904-A293-4ABD-A244-5CFD3536CB25}" type="datetimeFigureOut">
              <a:rPr lang="fr-FR" smtClean="0"/>
              <a:t>07/06/17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1F8AF5-AC75-41D9-8119-24208D1BB21F}" type="slidenum">
              <a:rPr lang="fr-FR" smtClean="0"/>
              <a:t>‹#›</a:t>
            </a:fld>
            <a:endParaRPr lang="fr-FR"/>
          </a:p>
        </p:txBody>
      </p:sp>
    </p:spTree>
    <p:extLst>
      <p:ext uri="{BB962C8B-B14F-4D97-AF65-F5344CB8AC3E}">
        <p14:creationId xmlns:p14="http://schemas.microsoft.com/office/powerpoint/2010/main" val="2846426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153D904-A293-4ABD-A244-5CFD3536CB25}" type="datetimeFigureOut">
              <a:rPr lang="fr-FR" smtClean="0"/>
              <a:t>07/06/17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1F8AF5-AC75-41D9-8119-24208D1BB21F}" type="slidenum">
              <a:rPr lang="fr-FR" smtClean="0"/>
              <a:t>‹#›</a:t>
            </a:fld>
            <a:endParaRPr lang="fr-FR"/>
          </a:p>
        </p:txBody>
      </p:sp>
    </p:spTree>
    <p:extLst>
      <p:ext uri="{BB962C8B-B14F-4D97-AF65-F5344CB8AC3E}">
        <p14:creationId xmlns:p14="http://schemas.microsoft.com/office/powerpoint/2010/main" val="2227492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755576" y="116632"/>
            <a:ext cx="8229600" cy="1143000"/>
          </a:xfrm>
        </p:spPr>
        <p:txBody>
          <a:bodyPr>
            <a:normAutofit/>
          </a:bodyPr>
          <a:lstStyle>
            <a:lvl1pPr>
              <a:defRPr sz="3200" b="1"/>
            </a:lvl1p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10"/>
          </p:nvPr>
        </p:nvSpPr>
        <p:spPr/>
        <p:txBody>
          <a:bodyPr/>
          <a:lstStyle/>
          <a:p>
            <a:fld id="{1153D904-A293-4ABD-A244-5CFD3536CB25}" type="datetimeFigureOut">
              <a:rPr lang="fr-FR" smtClean="0"/>
              <a:t>07/06/17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1F8AF5-AC75-41D9-8119-24208D1BB21F}" type="slidenum">
              <a:rPr lang="fr-FR" smtClean="0"/>
              <a:t>‹#›</a:t>
            </a:fld>
            <a:endParaRPr lang="fr-FR"/>
          </a:p>
        </p:txBody>
      </p:sp>
    </p:spTree>
    <p:extLst>
      <p:ext uri="{BB962C8B-B14F-4D97-AF65-F5344CB8AC3E}">
        <p14:creationId xmlns:p14="http://schemas.microsoft.com/office/powerpoint/2010/main" val="2201725379"/>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1153D904-A293-4ABD-A244-5CFD3536CB25}" type="datetimeFigureOut">
              <a:rPr lang="fr-FR" smtClean="0"/>
              <a:t>07/06/17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1F8AF5-AC75-41D9-8119-24208D1BB21F}" type="slidenum">
              <a:rPr lang="fr-FR" smtClean="0"/>
              <a:t>‹#›</a:t>
            </a:fld>
            <a:endParaRPr lang="fr-FR"/>
          </a:p>
        </p:txBody>
      </p:sp>
    </p:spTree>
    <p:extLst>
      <p:ext uri="{BB962C8B-B14F-4D97-AF65-F5344CB8AC3E}">
        <p14:creationId xmlns:p14="http://schemas.microsoft.com/office/powerpoint/2010/main" val="3885540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153D904-A293-4ABD-A244-5CFD3536CB25}" type="datetimeFigureOut">
              <a:rPr lang="fr-FR" smtClean="0"/>
              <a:t>07/06/17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E1F8AF5-AC75-41D9-8119-24208D1BB21F}" type="slidenum">
              <a:rPr lang="fr-FR" smtClean="0"/>
              <a:t>‹#›</a:t>
            </a:fld>
            <a:endParaRPr lang="fr-FR"/>
          </a:p>
        </p:txBody>
      </p:sp>
    </p:spTree>
    <p:extLst>
      <p:ext uri="{BB962C8B-B14F-4D97-AF65-F5344CB8AC3E}">
        <p14:creationId xmlns:p14="http://schemas.microsoft.com/office/powerpoint/2010/main" val="499628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153D904-A293-4ABD-A244-5CFD3536CB25}" type="datetimeFigureOut">
              <a:rPr lang="fr-FR" smtClean="0"/>
              <a:t>07/06/17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E1F8AF5-AC75-41D9-8119-24208D1BB21F}" type="slidenum">
              <a:rPr lang="fr-FR" smtClean="0"/>
              <a:t>‹#›</a:t>
            </a:fld>
            <a:endParaRPr lang="fr-FR"/>
          </a:p>
        </p:txBody>
      </p:sp>
    </p:spTree>
    <p:extLst>
      <p:ext uri="{BB962C8B-B14F-4D97-AF65-F5344CB8AC3E}">
        <p14:creationId xmlns:p14="http://schemas.microsoft.com/office/powerpoint/2010/main" val="2996267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1153D904-A293-4ABD-A244-5CFD3536CB25}" type="datetimeFigureOut">
              <a:rPr lang="fr-FR" smtClean="0"/>
              <a:t>07/06/17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E1F8AF5-AC75-41D9-8119-24208D1BB21F}" type="slidenum">
              <a:rPr lang="fr-FR" smtClean="0"/>
              <a:t>‹#›</a:t>
            </a:fld>
            <a:endParaRPr lang="fr-FR"/>
          </a:p>
        </p:txBody>
      </p:sp>
    </p:spTree>
    <p:extLst>
      <p:ext uri="{BB962C8B-B14F-4D97-AF65-F5344CB8AC3E}">
        <p14:creationId xmlns:p14="http://schemas.microsoft.com/office/powerpoint/2010/main" val="862103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153D904-A293-4ABD-A244-5CFD3536CB25}" type="datetimeFigureOut">
              <a:rPr lang="fr-FR" smtClean="0"/>
              <a:t>07/06/17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E1F8AF5-AC75-41D9-8119-24208D1BB21F}" type="slidenum">
              <a:rPr lang="fr-FR" smtClean="0"/>
              <a:t>‹#›</a:t>
            </a:fld>
            <a:endParaRPr lang="fr-FR"/>
          </a:p>
        </p:txBody>
      </p:sp>
    </p:spTree>
    <p:extLst>
      <p:ext uri="{BB962C8B-B14F-4D97-AF65-F5344CB8AC3E}">
        <p14:creationId xmlns:p14="http://schemas.microsoft.com/office/powerpoint/2010/main" val="1543924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153D904-A293-4ABD-A244-5CFD3536CB25}" type="datetimeFigureOut">
              <a:rPr lang="fr-FR" smtClean="0"/>
              <a:t>07/06/17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E1F8AF5-AC75-41D9-8119-24208D1BB21F}" type="slidenum">
              <a:rPr lang="fr-FR" smtClean="0"/>
              <a:t>‹#›</a:t>
            </a:fld>
            <a:endParaRPr lang="fr-FR"/>
          </a:p>
        </p:txBody>
      </p:sp>
    </p:spTree>
    <p:extLst>
      <p:ext uri="{BB962C8B-B14F-4D97-AF65-F5344CB8AC3E}">
        <p14:creationId xmlns:p14="http://schemas.microsoft.com/office/powerpoint/2010/main" val="1123488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153D904-A293-4ABD-A244-5CFD3536CB25}" type="datetimeFigureOut">
              <a:rPr lang="fr-FR" smtClean="0"/>
              <a:t>07/06/17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E1F8AF5-AC75-41D9-8119-24208D1BB21F}" type="slidenum">
              <a:rPr lang="fr-FR" smtClean="0"/>
              <a:t>‹#›</a:t>
            </a:fld>
            <a:endParaRPr lang="fr-FR"/>
          </a:p>
        </p:txBody>
      </p:sp>
    </p:spTree>
    <p:extLst>
      <p:ext uri="{BB962C8B-B14F-4D97-AF65-F5344CB8AC3E}">
        <p14:creationId xmlns:p14="http://schemas.microsoft.com/office/powerpoint/2010/main" val="248459957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000" b="-1000"/>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53D904-A293-4ABD-A244-5CFD3536CB25}" type="datetimeFigureOut">
              <a:rPr lang="fr-FR" smtClean="0"/>
              <a:t>07/06/17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F8AF5-AC75-41D9-8119-24208D1BB21F}" type="slidenum">
              <a:rPr lang="fr-FR" smtClean="0"/>
              <a:t>‹#›</a:t>
            </a:fld>
            <a:endParaRPr lang="fr-FR"/>
          </a:p>
        </p:txBody>
      </p:sp>
    </p:spTree>
    <p:extLst>
      <p:ext uri="{BB962C8B-B14F-4D97-AF65-F5344CB8AC3E}">
        <p14:creationId xmlns:p14="http://schemas.microsoft.com/office/powerpoint/2010/main" val="26655808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251520" y="3356992"/>
            <a:ext cx="8424936" cy="2592288"/>
          </a:xfrm>
        </p:spPr>
        <p:txBody>
          <a:bodyPr>
            <a:normAutofit fontScale="90000"/>
          </a:bodyPr>
          <a:lstStyle/>
          <a:p>
            <a:r>
              <a:rPr lang="fr-FR" sz="2700" b="1" dirty="0" smtClean="0">
                <a:latin typeface="+mn-lt"/>
              </a:rPr>
              <a:t>Séminaire SFRP-IRPA de février 2017 :</a:t>
            </a:r>
            <a:br>
              <a:rPr lang="fr-FR" sz="2700" b="1" dirty="0" smtClean="0">
                <a:latin typeface="+mn-lt"/>
              </a:rPr>
            </a:br>
            <a:r>
              <a:rPr lang="fr-FR" sz="2700" b="1" dirty="0" smtClean="0">
                <a:latin typeface="+mn-lt"/>
              </a:rPr>
              <a:t>Comment prendre en compte le raisonnable </a:t>
            </a:r>
            <a:br>
              <a:rPr lang="fr-FR" sz="2700" b="1" dirty="0" smtClean="0">
                <a:latin typeface="+mn-lt"/>
              </a:rPr>
            </a:br>
            <a:r>
              <a:rPr lang="fr-FR" sz="2700" b="1" dirty="0" smtClean="0">
                <a:latin typeface="+mn-lt"/>
              </a:rPr>
              <a:t>dans la démarche ALARA </a:t>
            </a:r>
            <a:r>
              <a:rPr lang="fr-FR" sz="3200" dirty="0">
                <a:latin typeface="+mn-lt"/>
              </a:rPr>
              <a:t/>
            </a:r>
            <a:br>
              <a:rPr lang="fr-FR" sz="3200" dirty="0">
                <a:latin typeface="+mn-lt"/>
              </a:rPr>
            </a:br>
            <a:r>
              <a:rPr lang="fr-FR" sz="2700" dirty="0" smtClean="0">
                <a:latin typeface="+mn-lt"/>
              </a:rPr>
              <a:t/>
            </a:r>
            <a:br>
              <a:rPr lang="fr-FR" sz="2700" dirty="0" smtClean="0">
                <a:latin typeface="+mn-lt"/>
              </a:rPr>
            </a:br>
            <a:r>
              <a:rPr lang="en-GB" sz="2200" i="1" dirty="0" smtClean="0">
                <a:latin typeface="+mn-lt"/>
              </a:rPr>
              <a:t>Thierry SCHNEIDER, </a:t>
            </a:r>
            <a:r>
              <a:rPr lang="en-GB" sz="2700" i="1" dirty="0" smtClean="0">
                <a:latin typeface="+mn-lt"/>
              </a:rPr>
              <a:t/>
            </a:r>
            <a:br>
              <a:rPr lang="en-GB" sz="2700" i="1" dirty="0" smtClean="0">
                <a:latin typeface="+mn-lt"/>
              </a:rPr>
            </a:br>
            <a:r>
              <a:rPr lang="fr-FR" sz="2200" i="1" dirty="0" smtClean="0">
                <a:latin typeface="+mn-lt"/>
              </a:rPr>
              <a:t>Président de la SFRP - Directeur du CEPN</a:t>
            </a:r>
            <a:r>
              <a:rPr lang="fr-FR" sz="2700" i="1" dirty="0" smtClean="0">
                <a:latin typeface="+mn-lt"/>
              </a:rPr>
              <a:t/>
            </a:r>
            <a:br>
              <a:rPr lang="fr-FR" sz="2700" i="1" dirty="0" smtClean="0">
                <a:latin typeface="+mn-lt"/>
              </a:rPr>
            </a:br>
            <a:r>
              <a:rPr lang="fr-FR" sz="2700" i="1" dirty="0" smtClean="0">
                <a:latin typeface="+mn-lt"/>
              </a:rPr>
              <a:t/>
            </a:r>
            <a:br>
              <a:rPr lang="fr-FR" sz="2700" i="1" dirty="0" smtClean="0">
                <a:latin typeface="+mn-lt"/>
              </a:rPr>
            </a:br>
            <a:r>
              <a:rPr lang="fr-FR" sz="2700" i="1" dirty="0" smtClean="0">
                <a:latin typeface="+mn-lt"/>
              </a:rPr>
              <a:t>Congrès National SFRP - </a:t>
            </a:r>
            <a:r>
              <a:rPr lang="fr-FR" sz="2200" i="1" dirty="0" smtClean="0">
                <a:latin typeface="+mn-lt"/>
              </a:rPr>
              <a:t>Lille, 8 juin 2017</a:t>
            </a:r>
            <a:endParaRPr lang="fr-FR" sz="2700" i="1" dirty="0">
              <a:latin typeface="+mn-lt"/>
            </a:endParaRPr>
          </a:p>
        </p:txBody>
      </p:sp>
      <p:pic>
        <p:nvPicPr>
          <p:cNvPr id="3" name="Image 2"/>
          <p:cNvPicPr/>
          <p:nvPr/>
        </p:nvPicPr>
        <p:blipFill>
          <a:blip r:embed="rId3" cstate="print">
            <a:extLst>
              <a:ext uri="{28A0092B-C50C-407E-A947-70E740481C1C}">
                <a14:useLocalDpi xmlns:a14="http://schemas.microsoft.com/office/drawing/2010/main" val="0"/>
              </a:ext>
            </a:extLst>
          </a:blip>
          <a:stretch>
            <a:fillRect/>
          </a:stretch>
        </p:blipFill>
        <p:spPr>
          <a:xfrm>
            <a:off x="8172400" y="5589240"/>
            <a:ext cx="720080" cy="792088"/>
          </a:xfrm>
          <a:prstGeom prst="rect">
            <a:avLst/>
          </a:prstGeom>
        </p:spPr>
      </p:pic>
      <p:sp>
        <p:nvSpPr>
          <p:cNvPr id="4" name="Zone de texte 2"/>
          <p:cNvSpPr txBox="1">
            <a:spLocks noChangeArrowheads="1"/>
          </p:cNvSpPr>
          <p:nvPr/>
        </p:nvSpPr>
        <p:spPr bwMode="auto">
          <a:xfrm>
            <a:off x="7524328" y="5805264"/>
            <a:ext cx="936104" cy="288032"/>
          </a:xfrm>
          <a:prstGeom prst="rect">
            <a:avLst/>
          </a:prstGeom>
          <a:noFill/>
          <a:ln w="9525">
            <a:noFill/>
            <a:miter lim="800000"/>
            <a:headEnd/>
            <a:tailEnd/>
          </a:ln>
        </p:spPr>
        <p:txBody>
          <a:bodyPr rot="0" vert="horz" wrap="square" lIns="91440" tIns="45720" rIns="91440" bIns="45720" anchor="t" anchorCtr="0">
            <a:noAutofit/>
          </a:bodyPr>
          <a:lstStyle/>
          <a:p>
            <a:pPr>
              <a:spcAft>
                <a:spcPts val="0"/>
              </a:spcAft>
            </a:pPr>
            <a:r>
              <a:rPr lang="fr-FR" sz="800" dirty="0">
                <a:solidFill>
                  <a:srgbClr val="7F7F7F"/>
                </a:solidFill>
                <a:effectLst/>
                <a:latin typeface="Arial"/>
                <a:ea typeface="MS Mincho"/>
              </a:rPr>
              <a:t>Société affiliée à </a:t>
            </a:r>
            <a:endParaRPr lang="fr-FR" sz="1200" dirty="0">
              <a:effectLst/>
              <a:latin typeface="Times New Roman"/>
              <a:ea typeface="MS Mincho"/>
            </a:endParaRPr>
          </a:p>
        </p:txBody>
      </p:sp>
      <p:pic>
        <p:nvPicPr>
          <p:cNvPr id="5" name="Image 4"/>
          <p:cNvPicPr>
            <a:picLocks noChangeAspect="1"/>
          </p:cNvPicPr>
          <p:nvPr/>
        </p:nvPicPr>
        <p:blipFill>
          <a:blip r:embed="rId4"/>
          <a:stretch>
            <a:fillRect/>
          </a:stretch>
        </p:blipFill>
        <p:spPr>
          <a:xfrm>
            <a:off x="39652" y="620688"/>
            <a:ext cx="9140860" cy="1299716"/>
          </a:xfrm>
          <a:prstGeom prst="rect">
            <a:avLst/>
          </a:prstGeom>
        </p:spPr>
      </p:pic>
    </p:spTree>
    <p:extLst>
      <p:ext uri="{BB962C8B-B14F-4D97-AF65-F5344CB8AC3E}">
        <p14:creationId xmlns:p14="http://schemas.microsoft.com/office/powerpoint/2010/main" val="160492161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dirty="0" smtClean="0"/>
              <a:t>ALARA dans le secteur médical (3)</a:t>
            </a:r>
            <a:endParaRPr lang="fr-FR" sz="2400" dirty="0"/>
          </a:p>
        </p:txBody>
      </p:sp>
      <p:sp>
        <p:nvSpPr>
          <p:cNvPr id="3" name="Espace réservé du contenu 2"/>
          <p:cNvSpPr>
            <a:spLocks noGrp="1"/>
          </p:cNvSpPr>
          <p:nvPr>
            <p:ph idx="1"/>
          </p:nvPr>
        </p:nvSpPr>
        <p:spPr/>
        <p:txBody>
          <a:bodyPr>
            <a:normAutofit lnSpcReduction="10000"/>
          </a:bodyPr>
          <a:lstStyle/>
          <a:p>
            <a:pPr>
              <a:spcAft>
                <a:spcPts val="600"/>
              </a:spcAft>
            </a:pPr>
            <a:r>
              <a:rPr lang="fr-FR" sz="2000" dirty="0" smtClean="0"/>
              <a:t>Un développement récent de la communication et de la diffusion de la culture de radioprotection avec les patients, les professionnels de santé, les familles… (obligation avec la nouvelle directive européenne)</a:t>
            </a:r>
          </a:p>
          <a:p>
            <a:pPr lvl="1">
              <a:spcAft>
                <a:spcPts val="600"/>
              </a:spcAft>
            </a:pPr>
            <a:r>
              <a:rPr lang="fr-FR" sz="2000" dirty="0" smtClean="0"/>
              <a:t>Comment sensibiliser sans susciter la peur ?</a:t>
            </a:r>
          </a:p>
          <a:p>
            <a:pPr lvl="1">
              <a:spcAft>
                <a:spcPts val="600"/>
              </a:spcAft>
            </a:pPr>
            <a:r>
              <a:rPr lang="fr-FR" sz="2000" dirty="0" smtClean="0"/>
              <a:t>Renforcement des partages d’expérience et des audits</a:t>
            </a:r>
          </a:p>
          <a:p>
            <a:pPr>
              <a:spcAft>
                <a:spcPts val="600"/>
              </a:spcAft>
            </a:pPr>
            <a:r>
              <a:rPr lang="fr-FR" sz="2000" dirty="0"/>
              <a:t>Challenge face aux nouvelles technologies notamment en </a:t>
            </a:r>
            <a:r>
              <a:rPr lang="fr-FR" sz="2000" dirty="0" smtClean="0"/>
              <a:t>radiothérapie : gestion </a:t>
            </a:r>
            <a:r>
              <a:rPr lang="fr-FR" sz="2000" dirty="0"/>
              <a:t>des </a:t>
            </a:r>
            <a:r>
              <a:rPr lang="fr-FR" sz="2000" dirty="0" smtClean="0"/>
              <a:t>actes, besoin </a:t>
            </a:r>
            <a:r>
              <a:rPr lang="fr-FR" sz="2000" dirty="0"/>
              <a:t>de formation pour éviter les </a:t>
            </a:r>
            <a:r>
              <a:rPr lang="fr-FR" sz="2000" dirty="0" smtClean="0"/>
              <a:t>incidents</a:t>
            </a:r>
            <a:endParaRPr lang="fr-FR" sz="2000" dirty="0"/>
          </a:p>
          <a:p>
            <a:pPr>
              <a:spcAft>
                <a:spcPts val="600"/>
              </a:spcAft>
            </a:pPr>
            <a:r>
              <a:rPr lang="fr-FR" sz="2000" dirty="0"/>
              <a:t>Approche holistique en cours de développement dans le secteur médical</a:t>
            </a:r>
          </a:p>
          <a:p>
            <a:pPr>
              <a:spcAft>
                <a:spcPts val="600"/>
              </a:spcAft>
            </a:pPr>
            <a:r>
              <a:rPr lang="fr-FR" sz="2000" dirty="0"/>
              <a:t>Coordination avec les régulateurs nécessaire pour évaluer la mise en œuvre d’ALARA</a:t>
            </a:r>
          </a:p>
          <a:p>
            <a:pPr>
              <a:spcAft>
                <a:spcPts val="600"/>
              </a:spcAft>
            </a:pPr>
            <a:r>
              <a:rPr lang="fr-FR" sz="2000" dirty="0"/>
              <a:t>Considérations éthiques à renforcer pour la recherche du raisonnable (consentement éclairé, justification…)</a:t>
            </a:r>
          </a:p>
          <a:p>
            <a:pPr lvl="1">
              <a:spcAft>
                <a:spcPts val="1800"/>
              </a:spcAft>
            </a:pPr>
            <a:endParaRPr lang="fr-FR" sz="2000" dirty="0"/>
          </a:p>
        </p:txBody>
      </p:sp>
      <p:sp>
        <p:nvSpPr>
          <p:cNvPr id="4" name="Espace réservé du numéro de diapositive 3"/>
          <p:cNvSpPr>
            <a:spLocks noGrp="1"/>
          </p:cNvSpPr>
          <p:nvPr>
            <p:ph type="sldNum" sz="quarter" idx="12"/>
          </p:nvPr>
        </p:nvSpPr>
        <p:spPr/>
        <p:txBody>
          <a:bodyPr/>
          <a:lstStyle/>
          <a:p>
            <a:fld id="{A281CFD5-9FC0-A943-9D91-C709069DE865}" type="slidenum">
              <a:rPr lang="fr-FR" smtClean="0"/>
              <a:pPr/>
              <a:t>10</a:t>
            </a:fld>
            <a:endParaRPr lang="fr-FR"/>
          </a:p>
        </p:txBody>
      </p:sp>
    </p:spTree>
    <p:extLst>
      <p:ext uri="{BB962C8B-B14F-4D97-AF65-F5344CB8AC3E}">
        <p14:creationId xmlns:p14="http://schemas.microsoft.com/office/powerpoint/2010/main" val="362720083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FR" sz="2400" dirty="0" smtClean="0"/>
              <a:t>ALARA dans les situations d’exposition existantes (1)</a:t>
            </a:r>
            <a:endParaRPr lang="fr-FR" sz="2400" dirty="0"/>
          </a:p>
        </p:txBody>
      </p:sp>
      <p:sp>
        <p:nvSpPr>
          <p:cNvPr id="3" name="Espace réservé du contenu 2"/>
          <p:cNvSpPr>
            <a:spLocks noGrp="1"/>
          </p:cNvSpPr>
          <p:nvPr>
            <p:ph idx="1"/>
          </p:nvPr>
        </p:nvSpPr>
        <p:spPr/>
        <p:txBody>
          <a:bodyPr>
            <a:normAutofit/>
          </a:bodyPr>
          <a:lstStyle/>
          <a:p>
            <a:pPr>
              <a:spcAft>
                <a:spcPts val="600"/>
              </a:spcAft>
            </a:pPr>
            <a:r>
              <a:rPr lang="fr-FR" sz="2000" dirty="0" smtClean="0"/>
              <a:t>Situations d’exposition existantes : pas ou peu de “prise” sur la source, besoin de caractériser la situation avant d'agir, mais capacité à intervenir sur les voies de transfert et l’exposition</a:t>
            </a:r>
          </a:p>
          <a:p>
            <a:pPr>
              <a:spcAft>
                <a:spcPts val="600"/>
              </a:spcAft>
            </a:pPr>
            <a:r>
              <a:rPr lang="fr-FR" sz="2000" dirty="0" smtClean="0"/>
              <a:t>Importance du rôle des personnes exposées elles-mêmes dans la mise en œuvre des actions de protection et dans les décisions et approche centrée sur la qualité de vie</a:t>
            </a:r>
          </a:p>
          <a:p>
            <a:pPr>
              <a:spcAft>
                <a:spcPts val="600"/>
              </a:spcAft>
            </a:pPr>
            <a:r>
              <a:rPr lang="fr-FR" sz="2000" dirty="0" smtClean="0"/>
              <a:t>Rôle important des considérations éthiques et sociétales</a:t>
            </a:r>
          </a:p>
          <a:p>
            <a:pPr>
              <a:spcAft>
                <a:spcPts val="600"/>
              </a:spcAft>
            </a:pPr>
            <a:r>
              <a:rPr lang="fr-FR" sz="2000" dirty="0"/>
              <a:t>Démarche d’optimisation : processus itératif visant une amélioration progressive de la situation</a:t>
            </a:r>
          </a:p>
          <a:p>
            <a:pPr lvl="1">
              <a:spcAft>
                <a:spcPts val="600"/>
              </a:spcAft>
            </a:pPr>
            <a:r>
              <a:rPr lang="fr-FR" sz="2000" dirty="0"/>
              <a:t>Reconnaissance que le risque zéro n’est généralement pas atteignable</a:t>
            </a:r>
          </a:p>
          <a:p>
            <a:pPr lvl="1">
              <a:spcAft>
                <a:spcPts val="600"/>
              </a:spcAft>
            </a:pPr>
            <a:r>
              <a:rPr lang="fr-FR" sz="2000" dirty="0"/>
              <a:t>Optimisation dépend des circonstances et du contexte local</a:t>
            </a:r>
          </a:p>
          <a:p>
            <a:pPr lvl="2">
              <a:spcAft>
                <a:spcPts val="600"/>
              </a:spcAft>
            </a:pPr>
            <a:r>
              <a:rPr lang="fr-FR" sz="1600" dirty="0"/>
              <a:t>Rôle clé du niveau de </a:t>
            </a:r>
            <a:r>
              <a:rPr lang="fr-FR" sz="1600" dirty="0" smtClean="0"/>
              <a:t>référence</a:t>
            </a:r>
            <a:endParaRPr lang="fr-FR" sz="1600" dirty="0"/>
          </a:p>
        </p:txBody>
      </p:sp>
      <p:sp>
        <p:nvSpPr>
          <p:cNvPr id="4" name="Espace réservé du numéro de diapositive 3"/>
          <p:cNvSpPr>
            <a:spLocks noGrp="1"/>
          </p:cNvSpPr>
          <p:nvPr>
            <p:ph type="sldNum" sz="quarter" idx="12"/>
          </p:nvPr>
        </p:nvSpPr>
        <p:spPr/>
        <p:txBody>
          <a:bodyPr/>
          <a:lstStyle/>
          <a:p>
            <a:fld id="{A281CFD5-9FC0-A943-9D91-C709069DE865}" type="slidenum">
              <a:rPr lang="fr-FR" smtClean="0"/>
              <a:pPr/>
              <a:t>11</a:t>
            </a:fld>
            <a:endParaRPr lang="fr-FR"/>
          </a:p>
        </p:txBody>
      </p:sp>
    </p:spTree>
    <p:extLst>
      <p:ext uri="{BB962C8B-B14F-4D97-AF65-F5344CB8AC3E}">
        <p14:creationId xmlns:p14="http://schemas.microsoft.com/office/powerpoint/2010/main" val="315622877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FR" sz="2400" dirty="0" smtClean="0"/>
              <a:t>ALARA dans les situations d’exposition existantes (2)</a:t>
            </a:r>
            <a:endParaRPr lang="fr-FR" sz="2400" dirty="0"/>
          </a:p>
        </p:txBody>
      </p:sp>
      <p:sp>
        <p:nvSpPr>
          <p:cNvPr id="3" name="Espace réservé du contenu 2"/>
          <p:cNvSpPr>
            <a:spLocks noGrp="1"/>
          </p:cNvSpPr>
          <p:nvPr>
            <p:ph idx="1"/>
          </p:nvPr>
        </p:nvSpPr>
        <p:spPr>
          <a:xfrm>
            <a:off x="395536" y="1340768"/>
            <a:ext cx="7804150" cy="5009728"/>
          </a:xfrm>
        </p:spPr>
        <p:txBody>
          <a:bodyPr>
            <a:normAutofit/>
          </a:bodyPr>
          <a:lstStyle/>
          <a:p>
            <a:pPr>
              <a:spcAft>
                <a:spcPts val="600"/>
              </a:spcAft>
            </a:pPr>
            <a:r>
              <a:rPr lang="fr-FR" sz="2000" dirty="0" smtClean="0"/>
              <a:t>Niveau de référence :</a:t>
            </a:r>
          </a:p>
          <a:p>
            <a:pPr lvl="1">
              <a:spcAft>
                <a:spcPts val="600"/>
              </a:spcAft>
            </a:pPr>
            <a:r>
              <a:rPr lang="fr-FR" sz="1800" dirty="0" smtClean="0"/>
              <a:t>Choix des valeurs constitue un réel challenge</a:t>
            </a:r>
          </a:p>
          <a:p>
            <a:pPr lvl="1">
              <a:spcAft>
                <a:spcPts val="600"/>
              </a:spcAft>
            </a:pPr>
            <a:r>
              <a:rPr lang="fr-FR" sz="1800" dirty="0" smtClean="0"/>
              <a:t>Besoin d’un référentiel (très souvent un focus sur 1 </a:t>
            </a:r>
            <a:r>
              <a:rPr lang="fr-FR" sz="1800" dirty="0" err="1" smtClean="0"/>
              <a:t>mSv</a:t>
            </a:r>
            <a:r>
              <a:rPr lang="fr-FR" sz="1800" dirty="0" smtClean="0"/>
              <a:t>/an)</a:t>
            </a:r>
          </a:p>
          <a:p>
            <a:pPr lvl="1">
              <a:spcAft>
                <a:spcPts val="600"/>
              </a:spcAft>
            </a:pPr>
            <a:r>
              <a:rPr lang="fr-FR" sz="1800" dirty="0" smtClean="0"/>
              <a:t>Niveau de référence souvent considéré comme valeur limite</a:t>
            </a:r>
          </a:p>
          <a:p>
            <a:pPr lvl="1">
              <a:spcAft>
                <a:spcPts val="600"/>
              </a:spcAft>
            </a:pPr>
            <a:r>
              <a:rPr lang="fr-FR" sz="1800" dirty="0" smtClean="0"/>
              <a:t>Nécessité de ne pas traiter les individus comme des personnes de “seconde zone” et mise en place d’un processus de délibération</a:t>
            </a:r>
          </a:p>
          <a:p>
            <a:pPr>
              <a:spcAft>
                <a:spcPts val="600"/>
              </a:spcAft>
            </a:pPr>
            <a:r>
              <a:rPr lang="fr-FR" sz="2000" dirty="0" smtClean="0"/>
              <a:t>Implication des parties prenantes et culture de radioprotection :</a:t>
            </a:r>
          </a:p>
          <a:p>
            <a:pPr lvl="1">
              <a:spcAft>
                <a:spcPts val="600"/>
              </a:spcAft>
            </a:pPr>
            <a:r>
              <a:rPr lang="fr-FR" sz="1800" dirty="0"/>
              <a:t>Des difficultés pour les membres du public à comprendre le système de radioprotection, les niveaux de référence et les risques aux faibles doses</a:t>
            </a:r>
          </a:p>
          <a:p>
            <a:pPr lvl="1">
              <a:spcAft>
                <a:spcPts val="600"/>
              </a:spcAft>
            </a:pPr>
            <a:r>
              <a:rPr lang="fr-FR" sz="1800" dirty="0"/>
              <a:t>Nécessité de développer la culture de radioprotection avec une focalisation sur les actions au niveau local</a:t>
            </a:r>
          </a:p>
          <a:p>
            <a:pPr lvl="1">
              <a:spcAft>
                <a:spcPts val="600"/>
              </a:spcAft>
            </a:pPr>
            <a:r>
              <a:rPr lang="fr-FR" sz="1800" dirty="0"/>
              <a:t>Rôle clé des professionnels locaux </a:t>
            </a:r>
          </a:p>
        </p:txBody>
      </p:sp>
      <p:sp>
        <p:nvSpPr>
          <p:cNvPr id="4" name="Espace réservé du numéro de diapositive 3"/>
          <p:cNvSpPr>
            <a:spLocks noGrp="1"/>
          </p:cNvSpPr>
          <p:nvPr>
            <p:ph type="sldNum" sz="quarter" idx="12"/>
          </p:nvPr>
        </p:nvSpPr>
        <p:spPr/>
        <p:txBody>
          <a:bodyPr/>
          <a:lstStyle/>
          <a:p>
            <a:fld id="{A281CFD5-9FC0-A943-9D91-C709069DE865}" type="slidenum">
              <a:rPr lang="fr-FR" smtClean="0"/>
              <a:pPr/>
              <a:t>12</a:t>
            </a:fld>
            <a:endParaRPr lang="fr-FR"/>
          </a:p>
        </p:txBody>
      </p:sp>
    </p:spTree>
    <p:extLst>
      <p:ext uri="{BB962C8B-B14F-4D97-AF65-F5344CB8AC3E}">
        <p14:creationId xmlns:p14="http://schemas.microsoft.com/office/powerpoint/2010/main" val="150583642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FR" sz="2400" dirty="0" smtClean="0"/>
              <a:t>ALARA dans les situations d’exposition existantes (3)</a:t>
            </a:r>
            <a:endParaRPr lang="fr-FR" sz="2400" dirty="0"/>
          </a:p>
        </p:txBody>
      </p:sp>
      <p:sp>
        <p:nvSpPr>
          <p:cNvPr id="3" name="Espace réservé du contenu 2"/>
          <p:cNvSpPr>
            <a:spLocks noGrp="1"/>
          </p:cNvSpPr>
          <p:nvPr>
            <p:ph idx="1"/>
          </p:nvPr>
        </p:nvSpPr>
        <p:spPr/>
        <p:txBody>
          <a:bodyPr>
            <a:normAutofit/>
          </a:bodyPr>
          <a:lstStyle/>
          <a:p>
            <a:pPr>
              <a:spcAft>
                <a:spcPts val="2400"/>
              </a:spcAft>
            </a:pPr>
            <a:r>
              <a:rPr lang="fr-FR" sz="2000" dirty="0" smtClean="0"/>
              <a:t>Approche </a:t>
            </a:r>
            <a:r>
              <a:rPr lang="fr-FR" sz="2000" dirty="0" err="1" smtClean="0"/>
              <a:t>multi-risques</a:t>
            </a:r>
            <a:r>
              <a:rPr lang="fr-FR" sz="2000" dirty="0" smtClean="0"/>
              <a:t> prédominante dans certaines situations</a:t>
            </a:r>
          </a:p>
          <a:p>
            <a:pPr marL="342900" lvl="1" indent="-342900">
              <a:spcAft>
                <a:spcPts val="2400"/>
              </a:spcAft>
              <a:buFont typeface="Arial" panose="020B0604020202020204" pitchFamily="34" charset="0"/>
              <a:buChar char="•"/>
            </a:pPr>
            <a:r>
              <a:rPr lang="fr-FR" sz="2000" dirty="0"/>
              <a:t>Importance de </a:t>
            </a:r>
            <a:r>
              <a:rPr lang="fr-FR" sz="2000" dirty="0" smtClean="0"/>
              <a:t>mettre en place une approche </a:t>
            </a:r>
            <a:r>
              <a:rPr lang="fr-FR" sz="2000" dirty="0"/>
              <a:t>graduée </a:t>
            </a:r>
          </a:p>
          <a:p>
            <a:pPr marL="342900" lvl="1" indent="-342900">
              <a:spcAft>
                <a:spcPts val="2400"/>
              </a:spcAft>
              <a:buFont typeface="Arial" panose="020B0604020202020204" pitchFamily="34" charset="0"/>
              <a:buChar char="•"/>
            </a:pPr>
            <a:r>
              <a:rPr lang="fr-FR" sz="2000" dirty="0" smtClean="0"/>
              <a:t>Besoin </a:t>
            </a:r>
            <a:r>
              <a:rPr lang="fr-FR" sz="2000" dirty="0"/>
              <a:t>de mise en perspective des situations mais à utiliser avec précaution </a:t>
            </a:r>
            <a:endParaRPr lang="fr-FR" sz="2000" dirty="0" smtClean="0"/>
          </a:p>
          <a:p>
            <a:pPr>
              <a:spcAft>
                <a:spcPts val="2400"/>
              </a:spcAft>
            </a:pPr>
            <a:r>
              <a:rPr lang="fr-FR" sz="2000" dirty="0" smtClean="0"/>
              <a:t>Transfert de risque à considérer mais peu traité</a:t>
            </a:r>
          </a:p>
          <a:p>
            <a:pPr>
              <a:spcAft>
                <a:spcPts val="2400"/>
              </a:spcAft>
            </a:pPr>
            <a:r>
              <a:rPr lang="fr-FR" sz="2000" dirty="0" smtClean="0"/>
              <a:t>Importance de développer les conditions de la confiance sociale, notamment par un renforcement de la transparence et de l’implication des parties prenantes</a:t>
            </a:r>
          </a:p>
        </p:txBody>
      </p:sp>
      <p:sp>
        <p:nvSpPr>
          <p:cNvPr id="4" name="Espace réservé du numéro de diapositive 3"/>
          <p:cNvSpPr>
            <a:spLocks noGrp="1"/>
          </p:cNvSpPr>
          <p:nvPr>
            <p:ph type="sldNum" sz="quarter" idx="12"/>
          </p:nvPr>
        </p:nvSpPr>
        <p:spPr/>
        <p:txBody>
          <a:bodyPr/>
          <a:lstStyle/>
          <a:p>
            <a:fld id="{A281CFD5-9FC0-A943-9D91-C709069DE865}" type="slidenum">
              <a:rPr lang="fr-FR" smtClean="0"/>
              <a:pPr/>
              <a:t>13</a:t>
            </a:fld>
            <a:endParaRPr lang="fr-FR"/>
          </a:p>
        </p:txBody>
      </p:sp>
    </p:spTree>
    <p:extLst>
      <p:ext uri="{BB962C8B-B14F-4D97-AF65-F5344CB8AC3E}">
        <p14:creationId xmlns:p14="http://schemas.microsoft.com/office/powerpoint/2010/main" val="120897226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dirty="0" smtClean="0"/>
              <a:t>Conclusions/perspectives</a:t>
            </a:r>
            <a:endParaRPr lang="fr-FR" sz="2400" dirty="0"/>
          </a:p>
        </p:txBody>
      </p:sp>
      <p:sp>
        <p:nvSpPr>
          <p:cNvPr id="3" name="Espace réservé du contenu 2"/>
          <p:cNvSpPr>
            <a:spLocks noGrp="1"/>
          </p:cNvSpPr>
          <p:nvPr>
            <p:ph idx="1"/>
          </p:nvPr>
        </p:nvSpPr>
        <p:spPr/>
        <p:txBody>
          <a:bodyPr/>
          <a:lstStyle/>
          <a:p>
            <a:pPr>
              <a:spcBef>
                <a:spcPts val="0"/>
              </a:spcBef>
              <a:spcAft>
                <a:spcPts val="600"/>
              </a:spcAft>
            </a:pPr>
            <a:r>
              <a:rPr lang="fr-FR" sz="2000" dirty="0" smtClean="0"/>
              <a:t>Pour les différentes situations d’exposition :</a:t>
            </a:r>
          </a:p>
          <a:p>
            <a:pPr lvl="1">
              <a:spcBef>
                <a:spcPts val="0"/>
              </a:spcBef>
              <a:spcAft>
                <a:spcPts val="600"/>
              </a:spcAft>
            </a:pPr>
            <a:r>
              <a:rPr lang="fr-FR" sz="1800" dirty="0" smtClean="0"/>
              <a:t>Poursuivre l’analyse</a:t>
            </a:r>
            <a:r>
              <a:rPr lang="fr-FR" sz="1800" dirty="0"/>
              <a:t> </a:t>
            </a:r>
            <a:r>
              <a:rPr lang="fr-FR" sz="1800" dirty="0" smtClean="0"/>
              <a:t>des critères adoptés pour juger du caractère raisonnable des actions de protection</a:t>
            </a:r>
          </a:p>
          <a:p>
            <a:pPr lvl="2">
              <a:spcBef>
                <a:spcPts val="0"/>
              </a:spcBef>
              <a:spcAft>
                <a:spcPts val="600"/>
              </a:spcAft>
            </a:pPr>
            <a:r>
              <a:rPr lang="fr-FR" sz="1600" dirty="0" smtClean="0"/>
              <a:t>Identification des caractéristiques des situations, évaluation, processus décisionnel…</a:t>
            </a:r>
          </a:p>
          <a:p>
            <a:pPr lvl="2">
              <a:spcBef>
                <a:spcPts val="0"/>
              </a:spcBef>
              <a:spcAft>
                <a:spcPts val="1800"/>
              </a:spcAft>
            </a:pPr>
            <a:r>
              <a:rPr lang="fr-FR" sz="1600" dirty="0" smtClean="0"/>
              <a:t>Traduction de la prise en compte des considérations éthiques et sociétales </a:t>
            </a:r>
          </a:p>
          <a:p>
            <a:pPr lvl="1">
              <a:spcBef>
                <a:spcPts val="0"/>
              </a:spcBef>
              <a:spcAft>
                <a:spcPts val="1200"/>
              </a:spcAft>
            </a:pPr>
            <a:r>
              <a:rPr lang="fr-FR" sz="1800" dirty="0" smtClean="0"/>
              <a:t>Analyser les modalités de la mise en œuvre pratique d’une “approche graduée” </a:t>
            </a:r>
          </a:p>
          <a:p>
            <a:pPr lvl="1">
              <a:spcBef>
                <a:spcPts val="0"/>
              </a:spcBef>
              <a:spcAft>
                <a:spcPts val="600"/>
              </a:spcAft>
            </a:pPr>
            <a:r>
              <a:rPr lang="fr-FR" sz="1800" dirty="0" smtClean="0"/>
              <a:t>Approfondir le retour d'expérience sur l’organisation du dialogue et le rôle de la culture de radioprotection pour la recherche du raisonnable entre les différentes parties prenantes (autorités, opérateurs, experts, public, patients, travailleurs…)</a:t>
            </a:r>
          </a:p>
        </p:txBody>
      </p:sp>
      <p:sp>
        <p:nvSpPr>
          <p:cNvPr id="4" name="Espace réservé du numéro de diapositive 3"/>
          <p:cNvSpPr>
            <a:spLocks noGrp="1"/>
          </p:cNvSpPr>
          <p:nvPr>
            <p:ph type="sldNum" sz="quarter" idx="12"/>
          </p:nvPr>
        </p:nvSpPr>
        <p:spPr/>
        <p:txBody>
          <a:bodyPr/>
          <a:lstStyle/>
          <a:p>
            <a:fld id="{A281CFD5-9FC0-A943-9D91-C709069DE865}" type="slidenum">
              <a:rPr lang="fr-FR" smtClean="0"/>
              <a:pPr/>
              <a:t>14</a:t>
            </a:fld>
            <a:endParaRPr lang="fr-FR"/>
          </a:p>
        </p:txBody>
      </p:sp>
    </p:spTree>
    <p:extLst>
      <p:ext uri="{BB962C8B-B14F-4D97-AF65-F5344CB8AC3E}">
        <p14:creationId xmlns:p14="http://schemas.microsoft.com/office/powerpoint/2010/main" val="393257608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71800" y="116632"/>
            <a:ext cx="5760640" cy="792088"/>
          </a:xfrm>
        </p:spPr>
        <p:txBody>
          <a:bodyPr>
            <a:normAutofit fontScale="32500" lnSpcReduction="20000"/>
          </a:bodyPr>
          <a:lstStyle/>
          <a:p>
            <a:pPr marL="0" indent="0" algn="ctr">
              <a:buNone/>
            </a:pPr>
            <a:endParaRPr lang="fr-FR" dirty="0"/>
          </a:p>
          <a:p>
            <a:pPr marL="0" indent="0" algn="ctr">
              <a:buNone/>
            </a:pPr>
            <a:r>
              <a:rPr lang="fr-FR" sz="11200" b="1" dirty="0" smtClean="0">
                <a:solidFill>
                  <a:srgbClr val="000090"/>
                </a:solidFill>
                <a:latin typeface="Apple Chancery"/>
                <a:cs typeface="Apple Chancery"/>
              </a:rPr>
              <a:t>Merci de votre attention</a:t>
            </a:r>
            <a:endParaRPr lang="fr-FR" sz="11200" b="1" dirty="0">
              <a:solidFill>
                <a:srgbClr val="000090"/>
              </a:solidFill>
              <a:latin typeface="Apple Chancery"/>
              <a:cs typeface="Apple Chancery"/>
            </a:endParaRPr>
          </a:p>
        </p:txBody>
      </p:sp>
      <p:sp>
        <p:nvSpPr>
          <p:cNvPr id="4" name="Espace réservé du numéro de diapositive 3"/>
          <p:cNvSpPr>
            <a:spLocks noGrp="1"/>
          </p:cNvSpPr>
          <p:nvPr>
            <p:ph type="sldNum" sz="quarter" idx="12"/>
          </p:nvPr>
        </p:nvSpPr>
        <p:spPr/>
        <p:txBody>
          <a:bodyPr/>
          <a:lstStyle/>
          <a:p>
            <a:fld id="{A281CFD5-9FC0-A943-9D91-C709069DE865}" type="slidenum">
              <a:rPr lang="fr-FR" smtClean="0"/>
              <a:pPr/>
              <a:t>15</a:t>
            </a:fld>
            <a:endParaRPr lang="fr-FR"/>
          </a:p>
        </p:txBody>
      </p:sp>
      <p:pic>
        <p:nvPicPr>
          <p:cNvPr id="2" name="Image 1" descr="2464560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22791"/>
            <a:ext cx="9144000" cy="4226489"/>
          </a:xfrm>
          <a:prstGeom prst="rect">
            <a:avLst/>
          </a:prstGeom>
        </p:spPr>
      </p:pic>
    </p:spTree>
    <p:extLst>
      <p:ext uri="{BB962C8B-B14F-4D97-AF65-F5344CB8AC3E}">
        <p14:creationId xmlns:p14="http://schemas.microsoft.com/office/powerpoint/2010/main" val="204945243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dirty="0" smtClean="0"/>
              <a:t>Le séminaire SFRP-IRPA</a:t>
            </a:r>
            <a:endParaRPr lang="fr-FR" sz="2400" dirty="0"/>
          </a:p>
        </p:txBody>
      </p:sp>
      <p:sp>
        <p:nvSpPr>
          <p:cNvPr id="3" name="Espace réservé du contenu 2"/>
          <p:cNvSpPr>
            <a:spLocks noGrp="1"/>
          </p:cNvSpPr>
          <p:nvPr>
            <p:ph idx="1"/>
          </p:nvPr>
        </p:nvSpPr>
        <p:spPr/>
        <p:txBody>
          <a:bodyPr>
            <a:noAutofit/>
          </a:bodyPr>
          <a:lstStyle/>
          <a:p>
            <a:r>
              <a:rPr lang="fr-FR" sz="2400" dirty="0" smtClean="0"/>
              <a:t>Proposition de la SFRP à l'IRPA suite à un groupe de travail sur la mise en œuvre du système de radioprotection</a:t>
            </a:r>
          </a:p>
          <a:p>
            <a:endParaRPr lang="fr-FR" sz="2400" dirty="0" smtClean="0"/>
          </a:p>
          <a:p>
            <a:r>
              <a:rPr lang="fr-FR" sz="2400" dirty="0" smtClean="0"/>
              <a:t>Organisé à Paris au CNAM les 23 et 24 février 2017</a:t>
            </a:r>
          </a:p>
          <a:p>
            <a:endParaRPr lang="fr-FR" sz="2400" dirty="0" smtClean="0"/>
          </a:p>
          <a:p>
            <a:r>
              <a:rPr lang="fr-FR" sz="2400" dirty="0" smtClean="0"/>
              <a:t>Réunissant une trentaine de participants</a:t>
            </a:r>
          </a:p>
          <a:p>
            <a:pPr lvl="1"/>
            <a:r>
              <a:rPr lang="fr-FR" sz="2000" dirty="0" smtClean="0"/>
              <a:t>Représentants des sociétés de RP européennes, japonaise et coréenne</a:t>
            </a:r>
          </a:p>
          <a:p>
            <a:pPr lvl="1"/>
            <a:r>
              <a:rPr lang="fr-FR" sz="2000" dirty="0" smtClean="0"/>
              <a:t>IRPA, CIPR, AEN, OMS, Réseau ALARA Européen </a:t>
            </a:r>
            <a:endParaRPr lang="fr-FR" sz="2000" dirty="0"/>
          </a:p>
        </p:txBody>
      </p:sp>
      <p:sp>
        <p:nvSpPr>
          <p:cNvPr id="4" name="Espace réservé du numéro de diapositive 3"/>
          <p:cNvSpPr>
            <a:spLocks noGrp="1"/>
          </p:cNvSpPr>
          <p:nvPr>
            <p:ph type="sldNum" sz="quarter" idx="12"/>
          </p:nvPr>
        </p:nvSpPr>
        <p:spPr/>
        <p:txBody>
          <a:bodyPr/>
          <a:lstStyle/>
          <a:p>
            <a:fld id="{A281CFD5-9FC0-A943-9D91-C709069DE865}" type="slidenum">
              <a:rPr lang="fr-FR" smtClean="0"/>
              <a:pPr/>
              <a:t>2</a:t>
            </a:fld>
            <a:endParaRPr lang="fr-FR"/>
          </a:p>
        </p:txBody>
      </p:sp>
    </p:spTree>
    <p:extLst>
      <p:ext uri="{BB962C8B-B14F-4D97-AF65-F5344CB8AC3E}">
        <p14:creationId xmlns:p14="http://schemas.microsoft.com/office/powerpoint/2010/main" val="29679230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dirty="0" smtClean="0"/>
              <a:t>Objectifs du séminaire</a:t>
            </a:r>
            <a:endParaRPr lang="fr-FR" sz="2400" dirty="0"/>
          </a:p>
        </p:txBody>
      </p:sp>
      <p:sp>
        <p:nvSpPr>
          <p:cNvPr id="3" name="Espace réservé du contenu 2"/>
          <p:cNvSpPr>
            <a:spLocks noGrp="1"/>
          </p:cNvSpPr>
          <p:nvPr>
            <p:ph idx="1"/>
          </p:nvPr>
        </p:nvSpPr>
        <p:spPr/>
        <p:txBody>
          <a:bodyPr>
            <a:normAutofit/>
          </a:bodyPr>
          <a:lstStyle/>
          <a:p>
            <a:r>
              <a:rPr lang="fr-FR" sz="2200" dirty="0" smtClean="0"/>
              <a:t>Engager une discussion sur les </a:t>
            </a:r>
            <a:r>
              <a:rPr lang="fr-FR" sz="2200" dirty="0"/>
              <a:t>fondements du principe d’optimisation </a:t>
            </a:r>
            <a:endParaRPr lang="fr-FR" sz="2200" dirty="0" smtClean="0"/>
          </a:p>
          <a:p>
            <a:pPr marL="0" indent="0">
              <a:buNone/>
            </a:pPr>
            <a:endParaRPr lang="fr-FR" sz="1000" dirty="0" smtClean="0"/>
          </a:p>
          <a:p>
            <a:r>
              <a:rPr lang="fr-FR" sz="2200" dirty="0" smtClean="0"/>
              <a:t>Partager le retour d’expérience </a:t>
            </a:r>
            <a:r>
              <a:rPr lang="fr-FR" sz="2200" dirty="0"/>
              <a:t>sur la mise en œuvre d’ALARA</a:t>
            </a:r>
          </a:p>
          <a:p>
            <a:pPr lvl="1"/>
            <a:r>
              <a:rPr lang="fr-FR" sz="2000" dirty="0"/>
              <a:t>Analyse du rôle des outils d’aide à la décision</a:t>
            </a:r>
          </a:p>
          <a:p>
            <a:pPr lvl="1"/>
            <a:r>
              <a:rPr lang="fr-FR" sz="2000" dirty="0"/>
              <a:t>Implication des parties prenantes dans la recherche du </a:t>
            </a:r>
            <a:r>
              <a:rPr lang="fr-FR" sz="2000" dirty="0" smtClean="0"/>
              <a:t>raisonnable</a:t>
            </a:r>
          </a:p>
          <a:p>
            <a:pPr marL="914400" lvl="2" indent="0">
              <a:buNone/>
            </a:pPr>
            <a:endParaRPr lang="fr-FR" sz="1050" dirty="0" smtClean="0"/>
          </a:p>
          <a:p>
            <a:r>
              <a:rPr lang="fr-FR" sz="2200" dirty="0" smtClean="0"/>
              <a:t>Trois secteurs :</a:t>
            </a:r>
          </a:p>
          <a:p>
            <a:pPr lvl="1"/>
            <a:r>
              <a:rPr lang="fr-FR" sz="2000" dirty="0" smtClean="0"/>
              <a:t>L’industrie nucléaire</a:t>
            </a:r>
          </a:p>
          <a:p>
            <a:pPr lvl="1"/>
            <a:r>
              <a:rPr lang="fr-FR" sz="2000" dirty="0" smtClean="0"/>
              <a:t>Le domaine médical</a:t>
            </a:r>
          </a:p>
          <a:p>
            <a:pPr lvl="1"/>
            <a:r>
              <a:rPr lang="fr-FR" sz="2000" dirty="0" smtClean="0"/>
              <a:t>Les situations d’exposition existantes (radon, radium et post-accident)</a:t>
            </a:r>
          </a:p>
          <a:p>
            <a:pPr marL="457200" lvl="1" indent="0">
              <a:buNone/>
            </a:pPr>
            <a:endParaRPr lang="fr-FR" sz="2200" dirty="0" smtClean="0"/>
          </a:p>
        </p:txBody>
      </p:sp>
      <p:sp>
        <p:nvSpPr>
          <p:cNvPr id="4" name="Espace réservé du numéro de diapositive 3"/>
          <p:cNvSpPr>
            <a:spLocks noGrp="1"/>
          </p:cNvSpPr>
          <p:nvPr>
            <p:ph type="sldNum" sz="quarter" idx="12"/>
          </p:nvPr>
        </p:nvSpPr>
        <p:spPr/>
        <p:txBody>
          <a:bodyPr/>
          <a:lstStyle/>
          <a:p>
            <a:fld id="{A281CFD5-9FC0-A943-9D91-C709069DE865}" type="slidenum">
              <a:rPr lang="fr-FR" smtClean="0"/>
              <a:pPr/>
              <a:t>3</a:t>
            </a:fld>
            <a:endParaRPr lang="fr-FR"/>
          </a:p>
        </p:txBody>
      </p:sp>
    </p:spTree>
    <p:extLst>
      <p:ext uri="{BB962C8B-B14F-4D97-AF65-F5344CB8AC3E}">
        <p14:creationId xmlns:p14="http://schemas.microsoft.com/office/powerpoint/2010/main" val="200484125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1680" y="116632"/>
            <a:ext cx="7293496" cy="1143000"/>
          </a:xfrm>
        </p:spPr>
        <p:txBody>
          <a:bodyPr/>
          <a:lstStyle/>
          <a:p>
            <a:r>
              <a:rPr lang="fr-FR" sz="2400" dirty="0"/>
              <a:t>Q</a:t>
            </a:r>
            <a:r>
              <a:rPr lang="fr-FR" sz="2400" dirty="0" smtClean="0"/>
              <a:t>uestionnements issus de l’enquête de l’IRPA</a:t>
            </a:r>
            <a:endParaRPr lang="fr-FR" sz="2400" dirty="0"/>
          </a:p>
        </p:txBody>
      </p:sp>
      <p:sp>
        <p:nvSpPr>
          <p:cNvPr id="3" name="Espace réservé du contenu 2"/>
          <p:cNvSpPr>
            <a:spLocks noGrp="1"/>
          </p:cNvSpPr>
          <p:nvPr>
            <p:ph idx="1"/>
          </p:nvPr>
        </p:nvSpPr>
        <p:spPr/>
        <p:txBody>
          <a:bodyPr>
            <a:normAutofit/>
          </a:bodyPr>
          <a:lstStyle/>
          <a:p>
            <a:pPr>
              <a:spcAft>
                <a:spcPts val="1800"/>
              </a:spcAft>
            </a:pPr>
            <a:r>
              <a:rPr lang="fr-FR" sz="2200" dirty="0" smtClean="0"/>
              <a:t>Système complexe parfois (souvent ?) complexe et difficile à expliquer</a:t>
            </a:r>
          </a:p>
          <a:p>
            <a:pPr>
              <a:spcAft>
                <a:spcPts val="1800"/>
              </a:spcAft>
            </a:pPr>
            <a:r>
              <a:rPr lang="fr-FR" sz="2200" dirty="0" smtClean="0"/>
              <a:t>Pas toujours facile d’identifier les raisons qui sous-tendent l’adoption d’une décision concernant les actions de protection</a:t>
            </a:r>
          </a:p>
          <a:p>
            <a:pPr>
              <a:spcAft>
                <a:spcPts val="1800"/>
              </a:spcAft>
            </a:pPr>
            <a:r>
              <a:rPr lang="fr-FR" sz="2200" dirty="0" smtClean="0"/>
              <a:t>Demande d’une plus grande visibilité des processus de décision sur la notion de </a:t>
            </a:r>
            <a:r>
              <a:rPr lang="fr-FR" sz="2200" dirty="0"/>
              <a:t>“</a:t>
            </a:r>
            <a:r>
              <a:rPr lang="fr-FR" sz="2200" dirty="0" smtClean="0"/>
              <a:t>raisonnable</a:t>
            </a:r>
            <a:r>
              <a:rPr lang="fr-FR" sz="2200" dirty="0"/>
              <a:t>”</a:t>
            </a:r>
            <a:endParaRPr lang="fr-FR" sz="2200" dirty="0" smtClean="0"/>
          </a:p>
          <a:p>
            <a:pPr>
              <a:spcAft>
                <a:spcPts val="1800"/>
              </a:spcAft>
            </a:pPr>
            <a:r>
              <a:rPr lang="fr-FR" sz="2200" dirty="0" smtClean="0"/>
              <a:t>Question rémanente :</a:t>
            </a:r>
          </a:p>
          <a:p>
            <a:pPr lvl="1">
              <a:spcAft>
                <a:spcPts val="1800"/>
              </a:spcAft>
            </a:pPr>
            <a:r>
              <a:rPr lang="fr-FR" sz="2200" b="1" i="1" dirty="0" smtClean="0">
                <a:solidFill>
                  <a:srgbClr val="000090"/>
                </a:solidFill>
              </a:rPr>
              <a:t>How </a:t>
            </a:r>
            <a:r>
              <a:rPr lang="fr-FR" sz="2200" b="1" i="1" dirty="0" err="1" smtClean="0">
                <a:solidFill>
                  <a:srgbClr val="000090"/>
                </a:solidFill>
              </a:rPr>
              <a:t>low</a:t>
            </a:r>
            <a:r>
              <a:rPr lang="fr-FR" sz="2200" b="1" i="1" dirty="0" smtClean="0">
                <a:solidFill>
                  <a:srgbClr val="000090"/>
                </a:solidFill>
              </a:rPr>
              <a:t> </a:t>
            </a:r>
            <a:r>
              <a:rPr lang="fr-FR" sz="2200" b="1" i="1" dirty="0" err="1" smtClean="0">
                <a:solidFill>
                  <a:srgbClr val="000090"/>
                </a:solidFill>
              </a:rPr>
              <a:t>is</a:t>
            </a:r>
            <a:r>
              <a:rPr lang="fr-FR" sz="2200" b="1" i="1" dirty="0" smtClean="0">
                <a:solidFill>
                  <a:srgbClr val="000090"/>
                </a:solidFill>
              </a:rPr>
              <a:t> </a:t>
            </a:r>
            <a:r>
              <a:rPr lang="fr-FR" sz="2200" b="1" i="1" dirty="0" err="1" smtClean="0">
                <a:solidFill>
                  <a:srgbClr val="000090"/>
                </a:solidFill>
              </a:rPr>
              <a:t>low</a:t>
            </a:r>
            <a:r>
              <a:rPr lang="fr-FR" sz="2200" b="1" i="1" dirty="0" smtClean="0">
                <a:solidFill>
                  <a:srgbClr val="000090"/>
                </a:solidFill>
              </a:rPr>
              <a:t> </a:t>
            </a:r>
            <a:r>
              <a:rPr lang="fr-FR" sz="2200" b="1" i="1" dirty="0" err="1" smtClean="0">
                <a:solidFill>
                  <a:srgbClr val="000090"/>
                </a:solidFill>
              </a:rPr>
              <a:t>enough</a:t>
            </a:r>
            <a:r>
              <a:rPr lang="fr-FR" sz="2200" b="1" i="1" dirty="0" smtClean="0">
                <a:solidFill>
                  <a:srgbClr val="000090"/>
                </a:solidFill>
              </a:rPr>
              <a:t>?</a:t>
            </a:r>
            <a:endParaRPr lang="fr-FR" sz="2200" b="1" i="1" dirty="0">
              <a:solidFill>
                <a:srgbClr val="000090"/>
              </a:solidFill>
            </a:endParaRPr>
          </a:p>
        </p:txBody>
      </p:sp>
      <p:sp>
        <p:nvSpPr>
          <p:cNvPr id="4" name="Espace réservé du numéro de diapositive 3"/>
          <p:cNvSpPr>
            <a:spLocks noGrp="1"/>
          </p:cNvSpPr>
          <p:nvPr>
            <p:ph type="sldNum" sz="quarter" idx="12"/>
          </p:nvPr>
        </p:nvSpPr>
        <p:spPr/>
        <p:txBody>
          <a:bodyPr/>
          <a:lstStyle/>
          <a:p>
            <a:fld id="{A281CFD5-9FC0-A943-9D91-C709069DE865}" type="slidenum">
              <a:rPr lang="fr-FR" smtClean="0"/>
              <a:pPr/>
              <a:t>4</a:t>
            </a:fld>
            <a:endParaRPr lang="fr-FR"/>
          </a:p>
        </p:txBody>
      </p:sp>
    </p:spTree>
    <p:extLst>
      <p:ext uri="{BB962C8B-B14F-4D97-AF65-F5344CB8AC3E}">
        <p14:creationId xmlns:p14="http://schemas.microsoft.com/office/powerpoint/2010/main" val="216856455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dirty="0" smtClean="0"/>
              <a:t>ALARA dans le secteur nucléaire (1)</a:t>
            </a:r>
            <a:endParaRPr lang="fr-FR" sz="2400" dirty="0"/>
          </a:p>
        </p:txBody>
      </p:sp>
      <p:sp>
        <p:nvSpPr>
          <p:cNvPr id="3" name="Espace réservé du contenu 2"/>
          <p:cNvSpPr>
            <a:spLocks noGrp="1"/>
          </p:cNvSpPr>
          <p:nvPr>
            <p:ph idx="1"/>
          </p:nvPr>
        </p:nvSpPr>
        <p:spPr/>
        <p:txBody>
          <a:bodyPr>
            <a:normAutofit/>
          </a:bodyPr>
          <a:lstStyle/>
          <a:p>
            <a:pPr>
              <a:spcAft>
                <a:spcPts val="2400"/>
              </a:spcAft>
            </a:pPr>
            <a:r>
              <a:rPr lang="fr-FR" sz="2200" dirty="0" smtClean="0"/>
              <a:t>Réduction significative des expositions individuelles les plus élevées depuis la publication 60 de la CIPR, notamment due à la réduction des limites de dose et à l'utilisation des contraintes de dose</a:t>
            </a:r>
          </a:p>
          <a:p>
            <a:pPr>
              <a:spcAft>
                <a:spcPts val="2400"/>
              </a:spcAft>
            </a:pPr>
            <a:r>
              <a:rPr lang="fr-FR" sz="2200" dirty="0" smtClean="0"/>
              <a:t>Dose individuelle moyenne plutôt faible, mais distribution des doses variable selon la spécialité de travailleurs</a:t>
            </a:r>
          </a:p>
          <a:p>
            <a:pPr>
              <a:spcAft>
                <a:spcPts val="2400"/>
              </a:spcAft>
            </a:pPr>
            <a:r>
              <a:rPr lang="fr-FR" sz="2200" dirty="0" smtClean="0"/>
              <a:t>Démarche d’optimisation largement guidée dans les années 80 et 90 par l’analyse coût-bénéfice</a:t>
            </a:r>
          </a:p>
          <a:p>
            <a:pPr>
              <a:spcAft>
                <a:spcPts val="2400"/>
              </a:spcAft>
            </a:pPr>
            <a:r>
              <a:rPr lang="fr-FR" sz="2200" dirty="0" smtClean="0"/>
              <a:t>Utilisation importante du retour d’expérience pour guider les actions de protection</a:t>
            </a:r>
            <a:endParaRPr lang="fr-FR" sz="2200" dirty="0"/>
          </a:p>
        </p:txBody>
      </p:sp>
      <p:sp>
        <p:nvSpPr>
          <p:cNvPr id="4" name="Espace réservé du numéro de diapositive 3"/>
          <p:cNvSpPr>
            <a:spLocks noGrp="1"/>
          </p:cNvSpPr>
          <p:nvPr>
            <p:ph type="sldNum" sz="quarter" idx="12"/>
          </p:nvPr>
        </p:nvSpPr>
        <p:spPr/>
        <p:txBody>
          <a:bodyPr/>
          <a:lstStyle/>
          <a:p>
            <a:fld id="{A281CFD5-9FC0-A943-9D91-C709069DE865}" type="slidenum">
              <a:rPr lang="fr-FR" smtClean="0"/>
              <a:pPr/>
              <a:t>5</a:t>
            </a:fld>
            <a:endParaRPr lang="fr-FR"/>
          </a:p>
        </p:txBody>
      </p:sp>
    </p:spTree>
    <p:extLst>
      <p:ext uri="{BB962C8B-B14F-4D97-AF65-F5344CB8AC3E}">
        <p14:creationId xmlns:p14="http://schemas.microsoft.com/office/powerpoint/2010/main" val="258773908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dirty="0" smtClean="0"/>
              <a:t>ALARA dans le secteur nucléaire (2)</a:t>
            </a:r>
            <a:endParaRPr lang="fr-FR" sz="2400" dirty="0"/>
          </a:p>
        </p:txBody>
      </p:sp>
      <p:sp>
        <p:nvSpPr>
          <p:cNvPr id="3" name="Espace réservé du contenu 2"/>
          <p:cNvSpPr>
            <a:spLocks noGrp="1"/>
          </p:cNvSpPr>
          <p:nvPr>
            <p:ph idx="1"/>
          </p:nvPr>
        </p:nvSpPr>
        <p:spPr/>
        <p:txBody>
          <a:bodyPr>
            <a:normAutofit/>
          </a:bodyPr>
          <a:lstStyle/>
          <a:p>
            <a:r>
              <a:rPr lang="fr-FR" sz="2000" dirty="0" smtClean="0"/>
              <a:t>Dans un environnement économique en pleine évolution, comment poursuivre la mise en œuvre de la démarche ALARA ?</a:t>
            </a:r>
          </a:p>
          <a:p>
            <a:pPr lvl="1"/>
            <a:r>
              <a:rPr lang="fr-FR" sz="2000" dirty="0" smtClean="0"/>
              <a:t>Quelles sont les marges d'optimisation pour les expositions en fonctionnement normal des installations ?</a:t>
            </a:r>
          </a:p>
          <a:p>
            <a:pPr lvl="1"/>
            <a:r>
              <a:rPr lang="fr-FR" sz="2000" dirty="0" smtClean="0"/>
              <a:t>Comment mettre en place une approche holistique/</a:t>
            </a:r>
            <a:r>
              <a:rPr lang="fr-FR" sz="2000" dirty="0" err="1" smtClean="0"/>
              <a:t>multi-risques</a:t>
            </a:r>
            <a:r>
              <a:rPr lang="fr-FR" sz="2000" dirty="0" smtClean="0"/>
              <a:t> et graduée ?</a:t>
            </a:r>
          </a:p>
          <a:p>
            <a:pPr lvl="1">
              <a:spcAft>
                <a:spcPts val="2400"/>
              </a:spcAft>
            </a:pPr>
            <a:r>
              <a:rPr lang="fr-FR" sz="2000" dirty="0" smtClean="0"/>
              <a:t>Quels critères retenir pour l’évaluation du raisonnable et prendre en considération l’équité ?</a:t>
            </a:r>
          </a:p>
          <a:p>
            <a:r>
              <a:rPr lang="fr-FR" sz="2000" dirty="0" smtClean="0"/>
              <a:t>Nécessité de mettre en place un dialogue entre l’opérateur et le régulateur</a:t>
            </a:r>
          </a:p>
          <a:p>
            <a:pPr lvl="1"/>
            <a:r>
              <a:rPr lang="fr-FR" sz="2000" dirty="0" smtClean="0"/>
              <a:t>Comment fixer et partager les critères d’évaluation ?</a:t>
            </a:r>
          </a:p>
        </p:txBody>
      </p:sp>
      <p:sp>
        <p:nvSpPr>
          <p:cNvPr id="4" name="Espace réservé du numéro de diapositive 3"/>
          <p:cNvSpPr>
            <a:spLocks noGrp="1"/>
          </p:cNvSpPr>
          <p:nvPr>
            <p:ph type="sldNum" sz="quarter" idx="12"/>
          </p:nvPr>
        </p:nvSpPr>
        <p:spPr/>
        <p:txBody>
          <a:bodyPr/>
          <a:lstStyle/>
          <a:p>
            <a:fld id="{A281CFD5-9FC0-A943-9D91-C709069DE865}" type="slidenum">
              <a:rPr lang="fr-FR" smtClean="0"/>
              <a:pPr/>
              <a:t>6</a:t>
            </a:fld>
            <a:endParaRPr lang="fr-FR"/>
          </a:p>
        </p:txBody>
      </p:sp>
    </p:spTree>
    <p:extLst>
      <p:ext uri="{BB962C8B-B14F-4D97-AF65-F5344CB8AC3E}">
        <p14:creationId xmlns:p14="http://schemas.microsoft.com/office/powerpoint/2010/main" val="83667789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dirty="0" smtClean="0"/>
              <a:t>ALARA dans le secteur nucléaire (3)</a:t>
            </a:r>
            <a:endParaRPr lang="fr-FR" sz="2400" dirty="0"/>
          </a:p>
        </p:txBody>
      </p:sp>
      <p:sp>
        <p:nvSpPr>
          <p:cNvPr id="3" name="Espace réservé du contenu 2"/>
          <p:cNvSpPr>
            <a:spLocks noGrp="1"/>
          </p:cNvSpPr>
          <p:nvPr>
            <p:ph idx="1"/>
          </p:nvPr>
        </p:nvSpPr>
        <p:spPr/>
        <p:txBody>
          <a:bodyPr>
            <a:normAutofit/>
          </a:bodyPr>
          <a:lstStyle/>
          <a:p>
            <a:r>
              <a:rPr lang="fr-FR" sz="2200" dirty="0" smtClean="0"/>
              <a:t>Des challenges sur les transferts de risque :</a:t>
            </a:r>
          </a:p>
          <a:p>
            <a:pPr lvl="1"/>
            <a:r>
              <a:rPr lang="fr-FR" sz="2200" dirty="0" smtClean="0"/>
              <a:t>Entre travailleurs des différentes spécialités</a:t>
            </a:r>
          </a:p>
          <a:p>
            <a:pPr lvl="1">
              <a:spcAft>
                <a:spcPts val="1800"/>
              </a:spcAft>
            </a:pPr>
            <a:r>
              <a:rPr lang="fr-FR" sz="2200" dirty="0" smtClean="0"/>
              <a:t>Entre travailleurs et le public</a:t>
            </a:r>
          </a:p>
          <a:p>
            <a:r>
              <a:rPr lang="fr-FR" sz="2200" dirty="0" smtClean="0"/>
              <a:t>Des questionnements quant à la gestion des rejets :</a:t>
            </a:r>
          </a:p>
          <a:p>
            <a:pPr lvl="1"/>
            <a:r>
              <a:rPr lang="fr-FR" sz="2200" dirty="0" smtClean="0"/>
              <a:t>Minimisation ou recherche d’un optimum</a:t>
            </a:r>
          </a:p>
          <a:p>
            <a:pPr lvl="1"/>
            <a:r>
              <a:rPr lang="fr-FR" sz="2200" dirty="0" smtClean="0"/>
              <a:t>Considérations politiques, environnementales…</a:t>
            </a:r>
          </a:p>
          <a:p>
            <a:pPr lvl="1">
              <a:spcAft>
                <a:spcPts val="1800"/>
              </a:spcAft>
            </a:pPr>
            <a:r>
              <a:rPr lang="fr-FR" sz="2200" dirty="0" smtClean="0"/>
              <a:t>Sélection des </a:t>
            </a:r>
            <a:r>
              <a:rPr lang="fr-FR" sz="2200" dirty="0"/>
              <a:t>“</a:t>
            </a:r>
            <a:r>
              <a:rPr lang="fr-FR" sz="2200" dirty="0" smtClean="0"/>
              <a:t>meilleures technologies disponibles</a:t>
            </a:r>
            <a:r>
              <a:rPr lang="fr-FR" sz="2200" dirty="0"/>
              <a:t>”</a:t>
            </a:r>
            <a:endParaRPr lang="fr-FR" sz="2200" dirty="0" smtClean="0"/>
          </a:p>
          <a:p>
            <a:r>
              <a:rPr lang="fr-FR" sz="2200" dirty="0" smtClean="0"/>
              <a:t>Rôle clé de la formation/sensibilisation des intervenants et de la diffusion de la culture de radioprotection</a:t>
            </a:r>
          </a:p>
        </p:txBody>
      </p:sp>
      <p:sp>
        <p:nvSpPr>
          <p:cNvPr id="4" name="Espace réservé du numéro de diapositive 3"/>
          <p:cNvSpPr>
            <a:spLocks noGrp="1"/>
          </p:cNvSpPr>
          <p:nvPr>
            <p:ph type="sldNum" sz="quarter" idx="12"/>
          </p:nvPr>
        </p:nvSpPr>
        <p:spPr/>
        <p:txBody>
          <a:bodyPr/>
          <a:lstStyle/>
          <a:p>
            <a:fld id="{A281CFD5-9FC0-A943-9D91-C709069DE865}" type="slidenum">
              <a:rPr lang="fr-FR" smtClean="0"/>
              <a:pPr/>
              <a:t>7</a:t>
            </a:fld>
            <a:endParaRPr lang="fr-FR"/>
          </a:p>
        </p:txBody>
      </p:sp>
    </p:spTree>
    <p:extLst>
      <p:ext uri="{BB962C8B-B14F-4D97-AF65-F5344CB8AC3E}">
        <p14:creationId xmlns:p14="http://schemas.microsoft.com/office/powerpoint/2010/main" val="42555525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dirty="0" smtClean="0"/>
              <a:t>ALARA dans le secteur médical (1)</a:t>
            </a:r>
            <a:endParaRPr lang="fr-FR" sz="2400" dirty="0"/>
          </a:p>
        </p:txBody>
      </p:sp>
      <p:sp>
        <p:nvSpPr>
          <p:cNvPr id="3" name="Espace réservé du contenu 2"/>
          <p:cNvSpPr>
            <a:spLocks noGrp="1"/>
          </p:cNvSpPr>
          <p:nvPr>
            <p:ph idx="1"/>
          </p:nvPr>
        </p:nvSpPr>
        <p:spPr/>
        <p:txBody>
          <a:bodyPr>
            <a:normAutofit/>
          </a:bodyPr>
          <a:lstStyle/>
          <a:p>
            <a:pPr>
              <a:spcAft>
                <a:spcPts val="600"/>
              </a:spcAft>
            </a:pPr>
            <a:r>
              <a:rPr lang="fr-FR" sz="2200" dirty="0" smtClean="0"/>
              <a:t>Objectif premier : Améliorer la qualité du diagnostic ou de l’acte médical</a:t>
            </a:r>
          </a:p>
          <a:p>
            <a:pPr>
              <a:spcAft>
                <a:spcPts val="1200"/>
              </a:spcAft>
            </a:pPr>
            <a:r>
              <a:rPr lang="fr-FR" sz="2000" dirty="0"/>
              <a:t>Optimisation de la RP pour les patients (CIPR </a:t>
            </a:r>
            <a:r>
              <a:rPr lang="fr-FR" sz="2000" dirty="0" smtClean="0"/>
              <a:t>Publication 105</a:t>
            </a:r>
            <a:r>
              <a:rPr lang="fr-FR" sz="2000" dirty="0"/>
              <a:t>) :</a:t>
            </a:r>
          </a:p>
          <a:p>
            <a:pPr lvl="1">
              <a:spcAft>
                <a:spcPts val="1200"/>
              </a:spcAft>
            </a:pPr>
            <a:r>
              <a:rPr lang="fr-FR" sz="2000" dirty="0"/>
              <a:t>Maintenir les expositions ALARA en s’assurant que les expositions pour les patients soient proportionnées aux objectifs </a:t>
            </a:r>
            <a:r>
              <a:rPr lang="fr-FR" sz="2000" dirty="0" smtClean="0"/>
              <a:t>médicaux</a:t>
            </a:r>
            <a:endParaRPr lang="fr-FR" sz="2200" dirty="0" smtClean="0"/>
          </a:p>
          <a:p>
            <a:pPr>
              <a:spcAft>
                <a:spcPts val="600"/>
              </a:spcAft>
            </a:pPr>
            <a:r>
              <a:rPr lang="fr-FR" sz="2200" dirty="0" smtClean="0"/>
              <a:t>La réduction des doses ou leur maintien reste un objectif en radiodiagnostic mais n’est généralement pas prioritaire en radiothérapie ou en médecine nucléaire</a:t>
            </a:r>
          </a:p>
          <a:p>
            <a:pPr>
              <a:spcAft>
                <a:spcPts val="600"/>
              </a:spcAft>
            </a:pPr>
            <a:r>
              <a:rPr lang="fr-FR" sz="2200" dirty="0" smtClean="0"/>
              <a:t>Focus sur la justification de l'acte souvent confondu avec l'optimisation</a:t>
            </a:r>
          </a:p>
        </p:txBody>
      </p:sp>
      <p:sp>
        <p:nvSpPr>
          <p:cNvPr id="4" name="Espace réservé du numéro de diapositive 3"/>
          <p:cNvSpPr>
            <a:spLocks noGrp="1"/>
          </p:cNvSpPr>
          <p:nvPr>
            <p:ph type="sldNum" sz="quarter" idx="12"/>
          </p:nvPr>
        </p:nvSpPr>
        <p:spPr/>
        <p:txBody>
          <a:bodyPr/>
          <a:lstStyle/>
          <a:p>
            <a:fld id="{A281CFD5-9FC0-A943-9D91-C709069DE865}" type="slidenum">
              <a:rPr lang="fr-FR" smtClean="0"/>
              <a:pPr/>
              <a:t>8</a:t>
            </a:fld>
            <a:endParaRPr lang="fr-FR"/>
          </a:p>
        </p:txBody>
      </p:sp>
    </p:spTree>
    <p:extLst>
      <p:ext uri="{BB962C8B-B14F-4D97-AF65-F5344CB8AC3E}">
        <p14:creationId xmlns:p14="http://schemas.microsoft.com/office/powerpoint/2010/main" val="414550873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dirty="0" smtClean="0"/>
              <a:t>ALARA dans le secteur médical (2)</a:t>
            </a:r>
            <a:endParaRPr lang="fr-FR" sz="2400" dirty="0"/>
          </a:p>
        </p:txBody>
      </p:sp>
      <p:sp>
        <p:nvSpPr>
          <p:cNvPr id="3" name="Espace réservé du contenu 2"/>
          <p:cNvSpPr>
            <a:spLocks noGrp="1"/>
          </p:cNvSpPr>
          <p:nvPr>
            <p:ph idx="1"/>
          </p:nvPr>
        </p:nvSpPr>
        <p:spPr/>
        <p:txBody>
          <a:bodyPr>
            <a:normAutofit/>
          </a:bodyPr>
          <a:lstStyle/>
          <a:p>
            <a:r>
              <a:rPr lang="fr-FR" sz="2400" dirty="0" smtClean="0"/>
              <a:t>Mise en œuvre de l'optimisation :</a:t>
            </a:r>
            <a:r>
              <a:rPr lang="fr-FR" sz="2000" dirty="0" smtClean="0"/>
              <a:t> </a:t>
            </a:r>
            <a:r>
              <a:rPr lang="fr-FR" sz="2400" dirty="0" smtClean="0"/>
              <a:t>une responsabilité partagée </a:t>
            </a:r>
            <a:endParaRPr lang="fr-FR" sz="2000" dirty="0" smtClean="0"/>
          </a:p>
          <a:p>
            <a:pPr lvl="2">
              <a:spcAft>
                <a:spcPts val="0"/>
              </a:spcAft>
            </a:pPr>
            <a:r>
              <a:rPr lang="fr-FR" sz="2000" dirty="0" smtClean="0"/>
              <a:t>Médecin, personnels de santé, gestionnaires de hôpitaux</a:t>
            </a:r>
          </a:p>
          <a:p>
            <a:r>
              <a:rPr lang="fr-FR" sz="2400" dirty="0" smtClean="0"/>
              <a:t>Une </a:t>
            </a:r>
            <a:r>
              <a:rPr lang="fr-FR" sz="2400" dirty="0"/>
              <a:t>différence de comportement et/ou de culture de radioprotection entre :</a:t>
            </a:r>
          </a:p>
          <a:p>
            <a:pPr lvl="2"/>
            <a:r>
              <a:rPr lang="fr-FR" sz="2000" dirty="0"/>
              <a:t>médecins "prescripteurs", généralement peu sensibilisés à la RP</a:t>
            </a:r>
          </a:p>
          <a:p>
            <a:pPr lvl="2"/>
            <a:r>
              <a:rPr lang="fr-FR" sz="2000" dirty="0"/>
              <a:t>spécialistes impliqués dans les diagnostics et les actes </a:t>
            </a:r>
            <a:r>
              <a:rPr lang="fr-FR" sz="2000" dirty="0" smtClean="0"/>
              <a:t>davantage sensibilisés</a:t>
            </a:r>
            <a:r>
              <a:rPr lang="fr-FR" sz="2000" dirty="0"/>
              <a:t>/formés à la RP </a:t>
            </a:r>
            <a:endParaRPr lang="fr-FR" sz="2000" dirty="0" smtClean="0"/>
          </a:p>
          <a:p>
            <a:pPr lvl="2"/>
            <a:r>
              <a:rPr lang="fr-FR" sz="2000" dirty="0" smtClean="0"/>
              <a:t>personnel </a:t>
            </a:r>
            <a:r>
              <a:rPr lang="fr-FR" sz="2000" dirty="0"/>
              <a:t>de santé parfois peu </a:t>
            </a:r>
            <a:r>
              <a:rPr lang="fr-FR" sz="2000" dirty="0" smtClean="0"/>
              <a:t>sensibilisé/formé </a:t>
            </a:r>
            <a:r>
              <a:rPr lang="fr-FR" sz="2000" dirty="0"/>
              <a:t>à la culture de </a:t>
            </a:r>
            <a:r>
              <a:rPr lang="fr-FR" sz="2000" dirty="0" smtClean="0"/>
              <a:t>radioprotection</a:t>
            </a:r>
          </a:p>
          <a:p>
            <a:r>
              <a:rPr lang="fr-FR" sz="2400" dirty="0"/>
              <a:t>Des patients peu impliqués dans la démarche </a:t>
            </a:r>
            <a:r>
              <a:rPr lang="fr-FR" sz="2400" dirty="0" smtClean="0"/>
              <a:t>d’optimisation</a:t>
            </a:r>
          </a:p>
          <a:p>
            <a:r>
              <a:rPr lang="fr-FR" sz="2400" dirty="0"/>
              <a:t>Rôle possible des associations de </a:t>
            </a:r>
            <a:r>
              <a:rPr lang="fr-FR" sz="2400" dirty="0" smtClean="0"/>
              <a:t>patients</a:t>
            </a:r>
            <a:endParaRPr lang="fr-FR" sz="2400" dirty="0"/>
          </a:p>
          <a:p>
            <a:endParaRPr lang="fr-FR" dirty="0" smtClean="0"/>
          </a:p>
          <a:p>
            <a:pPr lvl="2"/>
            <a:endParaRPr lang="fr-FR" sz="2000" dirty="0"/>
          </a:p>
        </p:txBody>
      </p:sp>
      <p:sp>
        <p:nvSpPr>
          <p:cNvPr id="4" name="Espace réservé du numéro de diapositive 3"/>
          <p:cNvSpPr>
            <a:spLocks noGrp="1"/>
          </p:cNvSpPr>
          <p:nvPr>
            <p:ph type="sldNum" sz="quarter" idx="12"/>
          </p:nvPr>
        </p:nvSpPr>
        <p:spPr/>
        <p:txBody>
          <a:bodyPr/>
          <a:lstStyle/>
          <a:p>
            <a:fld id="{A281CFD5-9FC0-A943-9D91-C709069DE865}" type="slidenum">
              <a:rPr lang="fr-FR" smtClean="0"/>
              <a:pPr/>
              <a:t>9</a:t>
            </a:fld>
            <a:endParaRPr lang="fr-FR"/>
          </a:p>
        </p:txBody>
      </p:sp>
    </p:spTree>
    <p:extLst>
      <p:ext uri="{BB962C8B-B14F-4D97-AF65-F5344CB8AC3E}">
        <p14:creationId xmlns:p14="http://schemas.microsoft.com/office/powerpoint/2010/main" val="332349417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15.xml><?xml version="1.0" encoding="utf-8"?>
<EsriMapsInfo xmlns="ESRI.ArcGIS.Mapping.OfficeIntegration.PowerPointInfo">
  <Version>Version1</Version>
  <RequiresSignIn>False</RequiresSignIn>
</EsriMapsInfo>
</file>

<file path=customXml/item16.xml><?xml version="1.0" encoding="utf-8"?>
<EsriMapsInfo xmlns="ESRI.ArcGIS.Mapping.OfficeIntegration.PowerPointInfo">
  <Version>Version1</Version>
  <RequiresSignIn>False</RequiresSignIn>
</EsriMapsInfo>
</file>

<file path=customXml/item17.xml><?xml version="1.0" encoding="utf-8"?>
<EsriMapsInfo xmlns="ESRI.ArcGIS.Mapping.OfficeIntegration.PowerPointInfo">
  <Version>Version1</Version>
  <RequiresSignIn>False</RequiresSignIn>
</EsriMapsInfo>
</file>

<file path=customXml/item18.xml><?xml version="1.0" encoding="utf-8"?>
<EsriMapsInfo xmlns="ESRI.ArcGIS.Mapping.OfficeIntegration.PowerPointInfo">
  <Version>Version1</Version>
  <RequiresSignIn>False</RequiresSignIn>
</EsriMapsInfo>
</file>

<file path=customXml/item19.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20.xml><?xml version="1.0" encoding="utf-8"?>
<EsriMapsInfo xmlns="ESRI.ArcGIS.Mapping.OfficeIntegration.PowerPointInfo">
  <Version>Version1</Version>
  <RequiresSignIn>False</RequiresSignIn>
</EsriMapsInfo>
</file>

<file path=customXml/item21.xml><?xml version="1.0" encoding="utf-8"?>
<EsriMapsInfo xmlns="ESRI.ArcGIS.Mapping.OfficeIntegration.PowerPointInfo">
  <Version>Version1</Version>
  <RequiresSignIn>False</RequiresSignIn>
</EsriMapsInfo>
</file>

<file path=customXml/item22.xml><?xml version="1.0" encoding="utf-8"?>
<EsriMapsInfo xmlns="ESRI.ArcGIS.Mapping.OfficeIntegration.PowerPointInfo">
  <Version>Version1</Version>
  <RequiresSignIn>False</RequiresSignIn>
</EsriMapsInfo>
</file>

<file path=customXml/item23.xml><?xml version="1.0" encoding="utf-8"?>
<EsriMapsInfo xmlns="ESRI.ArcGIS.Mapping.OfficeIntegration.PowerPointInfo">
  <Version>Version1</Version>
  <RequiresSignIn>False</RequiresSignIn>
</EsriMapsInfo>
</file>

<file path=customXml/item24.xml><?xml version="1.0" encoding="utf-8"?>
<EsriMapsInfo xmlns="ESRI.ArcGIS.Mapping.OfficeIntegration.PowerPointInfo">
  <Version>Version1</Version>
  <RequiresSignIn>False</RequiresSignIn>
</EsriMapsInfo>
</file>

<file path=customXml/item25.xml><?xml version="1.0" encoding="utf-8"?>
<EsriMapsInfo xmlns="ESRI.ArcGIS.Mapping.OfficeIntegration.PowerPointInfo">
  <Version>Version1</Version>
  <RequiresSignIn>False</RequiresSignIn>
</EsriMapsInfo>
</file>

<file path=customXml/item26.xml><?xml version="1.0" encoding="utf-8"?>
<EsriMapsInfo xmlns="ESRI.ArcGIS.Mapping.OfficeIntegration.PowerPointInfo">
  <Version>Version1</Version>
  <RequiresSignIn>False</RequiresSignIn>
</EsriMapsInfo>
</file>

<file path=customXml/item27.xml><?xml version="1.0" encoding="utf-8"?>
<EsriMapsInfo xmlns="ESRI.ArcGIS.Mapping.OfficeIntegration.PowerPointInfo">
  <Version>Version1</Version>
  <RequiresSignIn>False</RequiresSignIn>
</EsriMapsInfo>
</file>

<file path=customXml/item28.xml><?xml version="1.0" encoding="utf-8"?>
<EsriMapsInfo xmlns="ESRI.ArcGIS.Mapping.OfficeIntegration.PowerPointInfo">
  <Version>Version1</Version>
  <RequiresSignIn>False</RequiresSignIn>
</EsriMapsInfo>
</file>

<file path=customXml/item29.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30.xml><?xml version="1.0" encoding="utf-8"?>
<EsriMapsInfo xmlns="ESRI.ArcGIS.Mapping.OfficeIntegration.PowerPointInfo">
  <Version>Version1</Version>
  <RequiresSignIn>False</RequiresSignIn>
</EsriMapsInfo>
</file>

<file path=customXml/item31.xml><?xml version="1.0" encoding="utf-8"?>
<EsriMapsInfo xmlns="ESRI.ArcGIS.Mapping.OfficeIntegration.PowerPointInfo">
  <Version>Version1</Version>
  <RequiresSignIn>False</RequiresSignIn>
</EsriMapsInfo>
</file>

<file path=customXml/item32.xml><?xml version="1.0" encoding="utf-8"?>
<EsriMapsInfo xmlns="ESRI.ArcGIS.Mapping.OfficeIntegration.PowerPointInfo">
  <Version>Version1</Version>
  <RequiresSignIn>False</RequiresSignIn>
</EsriMapsInfo>
</file>

<file path=customXml/item33.xml><?xml version="1.0" encoding="utf-8"?>
<EsriMapsInfo xmlns="ESRI.ArcGIS.Mapping.OfficeIntegration.PowerPointInfo">
  <Version>Version1</Version>
  <RequiresSignIn>False</RequiresSignIn>
</EsriMapsInfo>
</file>

<file path=customXml/item34.xml><?xml version="1.0" encoding="utf-8"?>
<EsriMapsInfo xmlns="ESRI.ArcGIS.Mapping.OfficeIntegration.PowerPointInfo">
  <Version>Version1</Version>
  <RequiresSignIn>False</RequiresSignIn>
</EsriMapsInfo>
</file>

<file path=customXml/item35.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E6DD30B7-D5DE-4AA8-AB06-308AC9690C26}">
  <ds:schemaRefs>
    <ds:schemaRef ds:uri="ESRI.ArcGIS.Mapping.OfficeIntegration.PowerPointInfo"/>
  </ds:schemaRefs>
</ds:datastoreItem>
</file>

<file path=customXml/itemProps10.xml><?xml version="1.0" encoding="utf-8"?>
<ds:datastoreItem xmlns:ds="http://schemas.openxmlformats.org/officeDocument/2006/customXml" ds:itemID="{0C105858-9715-489C-8F66-67E4786D7ECB}">
  <ds:schemaRefs>
    <ds:schemaRef ds:uri="ESRI.ArcGIS.Mapping.OfficeIntegration.PowerPointInfo"/>
  </ds:schemaRefs>
</ds:datastoreItem>
</file>

<file path=customXml/itemProps11.xml><?xml version="1.0" encoding="utf-8"?>
<ds:datastoreItem xmlns:ds="http://schemas.openxmlformats.org/officeDocument/2006/customXml" ds:itemID="{671AC145-831C-4F6E-9DF1-D529CC6DC464}">
  <ds:schemaRefs>
    <ds:schemaRef ds:uri="ESRI.ArcGIS.Mapping.OfficeIntegration.PowerPointInfo"/>
  </ds:schemaRefs>
</ds:datastoreItem>
</file>

<file path=customXml/itemProps12.xml><?xml version="1.0" encoding="utf-8"?>
<ds:datastoreItem xmlns:ds="http://schemas.openxmlformats.org/officeDocument/2006/customXml" ds:itemID="{6FE5BC6C-55B0-4EE2-96B2-57384CD96F28}">
  <ds:schemaRefs>
    <ds:schemaRef ds:uri="ESRI.ArcGIS.Mapping.OfficeIntegration.PowerPointInfo"/>
  </ds:schemaRefs>
</ds:datastoreItem>
</file>

<file path=customXml/itemProps13.xml><?xml version="1.0" encoding="utf-8"?>
<ds:datastoreItem xmlns:ds="http://schemas.openxmlformats.org/officeDocument/2006/customXml" ds:itemID="{846F36F2-9A4E-497C-8F23-41E5A9BDD2B8}">
  <ds:schemaRefs>
    <ds:schemaRef ds:uri="ESRI.ArcGIS.Mapping.OfficeIntegration.PowerPointInfo"/>
  </ds:schemaRefs>
</ds:datastoreItem>
</file>

<file path=customXml/itemProps14.xml><?xml version="1.0" encoding="utf-8"?>
<ds:datastoreItem xmlns:ds="http://schemas.openxmlformats.org/officeDocument/2006/customXml" ds:itemID="{A296504B-7664-4C63-B65E-D85C8B1F6EF9}">
  <ds:schemaRefs>
    <ds:schemaRef ds:uri="ESRI.ArcGIS.Mapping.OfficeIntegration.PowerPointInfo"/>
  </ds:schemaRefs>
</ds:datastoreItem>
</file>

<file path=customXml/itemProps15.xml><?xml version="1.0" encoding="utf-8"?>
<ds:datastoreItem xmlns:ds="http://schemas.openxmlformats.org/officeDocument/2006/customXml" ds:itemID="{D769AE86-51C0-4936-84A4-D3DE659075A0}">
  <ds:schemaRefs>
    <ds:schemaRef ds:uri="ESRI.ArcGIS.Mapping.OfficeIntegration.PowerPointInfo"/>
  </ds:schemaRefs>
</ds:datastoreItem>
</file>

<file path=customXml/itemProps16.xml><?xml version="1.0" encoding="utf-8"?>
<ds:datastoreItem xmlns:ds="http://schemas.openxmlformats.org/officeDocument/2006/customXml" ds:itemID="{2A27B9C4-D962-4043-9027-6CFCB1FDC7C2}">
  <ds:schemaRefs>
    <ds:schemaRef ds:uri="ESRI.ArcGIS.Mapping.OfficeIntegration.PowerPointInfo"/>
  </ds:schemaRefs>
</ds:datastoreItem>
</file>

<file path=customXml/itemProps17.xml><?xml version="1.0" encoding="utf-8"?>
<ds:datastoreItem xmlns:ds="http://schemas.openxmlformats.org/officeDocument/2006/customXml" ds:itemID="{E0F03808-8AE9-4F65-8B9B-BFBE72E1C0D7}">
  <ds:schemaRefs>
    <ds:schemaRef ds:uri="ESRI.ArcGIS.Mapping.OfficeIntegration.PowerPointInfo"/>
  </ds:schemaRefs>
</ds:datastoreItem>
</file>

<file path=customXml/itemProps18.xml><?xml version="1.0" encoding="utf-8"?>
<ds:datastoreItem xmlns:ds="http://schemas.openxmlformats.org/officeDocument/2006/customXml" ds:itemID="{4DD0D123-A7DD-4923-8461-A4FC0BDE0691}">
  <ds:schemaRefs>
    <ds:schemaRef ds:uri="ESRI.ArcGIS.Mapping.OfficeIntegration.PowerPointInfo"/>
  </ds:schemaRefs>
</ds:datastoreItem>
</file>

<file path=customXml/itemProps19.xml><?xml version="1.0" encoding="utf-8"?>
<ds:datastoreItem xmlns:ds="http://schemas.openxmlformats.org/officeDocument/2006/customXml" ds:itemID="{E7D16288-72D6-42A6-8658-4BC4137DAF87}">
  <ds:schemaRefs>
    <ds:schemaRef ds:uri="ESRI.ArcGIS.Mapping.OfficeIntegration.PowerPointInfo"/>
  </ds:schemaRefs>
</ds:datastoreItem>
</file>

<file path=customXml/itemProps2.xml><?xml version="1.0" encoding="utf-8"?>
<ds:datastoreItem xmlns:ds="http://schemas.openxmlformats.org/officeDocument/2006/customXml" ds:itemID="{8A5B443F-B4CF-44E7-8E26-13303ADB64EA}">
  <ds:schemaRefs>
    <ds:schemaRef ds:uri="ESRI.ArcGIS.Mapping.OfficeIntegration.PowerPointInfo"/>
  </ds:schemaRefs>
</ds:datastoreItem>
</file>

<file path=customXml/itemProps20.xml><?xml version="1.0" encoding="utf-8"?>
<ds:datastoreItem xmlns:ds="http://schemas.openxmlformats.org/officeDocument/2006/customXml" ds:itemID="{DD445832-884F-41D7-9571-394019BB5070}">
  <ds:schemaRefs>
    <ds:schemaRef ds:uri="ESRI.ArcGIS.Mapping.OfficeIntegration.PowerPointInfo"/>
  </ds:schemaRefs>
</ds:datastoreItem>
</file>

<file path=customXml/itemProps21.xml><?xml version="1.0" encoding="utf-8"?>
<ds:datastoreItem xmlns:ds="http://schemas.openxmlformats.org/officeDocument/2006/customXml" ds:itemID="{821BEBF6-2C79-457B-9918-C4B93B49B9D0}">
  <ds:schemaRefs>
    <ds:schemaRef ds:uri="ESRI.ArcGIS.Mapping.OfficeIntegration.PowerPointInfo"/>
  </ds:schemaRefs>
</ds:datastoreItem>
</file>

<file path=customXml/itemProps22.xml><?xml version="1.0" encoding="utf-8"?>
<ds:datastoreItem xmlns:ds="http://schemas.openxmlformats.org/officeDocument/2006/customXml" ds:itemID="{0D51763C-641A-4AFC-A185-C7C5020454E5}">
  <ds:schemaRefs>
    <ds:schemaRef ds:uri="ESRI.ArcGIS.Mapping.OfficeIntegration.PowerPointInfo"/>
  </ds:schemaRefs>
</ds:datastoreItem>
</file>

<file path=customXml/itemProps23.xml><?xml version="1.0" encoding="utf-8"?>
<ds:datastoreItem xmlns:ds="http://schemas.openxmlformats.org/officeDocument/2006/customXml" ds:itemID="{F3D4852D-DA0B-417D-A882-33B40F287FF3}">
  <ds:schemaRefs>
    <ds:schemaRef ds:uri="ESRI.ArcGIS.Mapping.OfficeIntegration.PowerPointInfo"/>
  </ds:schemaRefs>
</ds:datastoreItem>
</file>

<file path=customXml/itemProps24.xml><?xml version="1.0" encoding="utf-8"?>
<ds:datastoreItem xmlns:ds="http://schemas.openxmlformats.org/officeDocument/2006/customXml" ds:itemID="{BA751FEB-8A98-467F-8C4B-424953F03CD9}">
  <ds:schemaRefs>
    <ds:schemaRef ds:uri="ESRI.ArcGIS.Mapping.OfficeIntegration.PowerPointInfo"/>
  </ds:schemaRefs>
</ds:datastoreItem>
</file>

<file path=customXml/itemProps25.xml><?xml version="1.0" encoding="utf-8"?>
<ds:datastoreItem xmlns:ds="http://schemas.openxmlformats.org/officeDocument/2006/customXml" ds:itemID="{E7A21206-E4AF-4396-89E3-8063B10848D4}">
  <ds:schemaRefs>
    <ds:schemaRef ds:uri="ESRI.ArcGIS.Mapping.OfficeIntegration.PowerPointInfo"/>
  </ds:schemaRefs>
</ds:datastoreItem>
</file>

<file path=customXml/itemProps26.xml><?xml version="1.0" encoding="utf-8"?>
<ds:datastoreItem xmlns:ds="http://schemas.openxmlformats.org/officeDocument/2006/customXml" ds:itemID="{CEDA2B60-5C56-4B37-8209-D066BFD6BE31}">
  <ds:schemaRefs>
    <ds:schemaRef ds:uri="ESRI.ArcGIS.Mapping.OfficeIntegration.PowerPointInfo"/>
  </ds:schemaRefs>
</ds:datastoreItem>
</file>

<file path=customXml/itemProps27.xml><?xml version="1.0" encoding="utf-8"?>
<ds:datastoreItem xmlns:ds="http://schemas.openxmlformats.org/officeDocument/2006/customXml" ds:itemID="{51450EBB-9D9E-4EE6-8AEF-D729DB3E97D8}">
  <ds:schemaRefs>
    <ds:schemaRef ds:uri="ESRI.ArcGIS.Mapping.OfficeIntegration.PowerPointInfo"/>
  </ds:schemaRefs>
</ds:datastoreItem>
</file>

<file path=customXml/itemProps28.xml><?xml version="1.0" encoding="utf-8"?>
<ds:datastoreItem xmlns:ds="http://schemas.openxmlformats.org/officeDocument/2006/customXml" ds:itemID="{CA36D381-9C3C-4024-B514-30B05E9E9B2A}">
  <ds:schemaRefs>
    <ds:schemaRef ds:uri="ESRI.ArcGIS.Mapping.OfficeIntegration.PowerPointInfo"/>
  </ds:schemaRefs>
</ds:datastoreItem>
</file>

<file path=customXml/itemProps29.xml><?xml version="1.0" encoding="utf-8"?>
<ds:datastoreItem xmlns:ds="http://schemas.openxmlformats.org/officeDocument/2006/customXml" ds:itemID="{B18F4AFE-2CF8-4E39-B168-67B881294945}">
  <ds:schemaRefs>
    <ds:schemaRef ds:uri="ESRI.ArcGIS.Mapping.OfficeIntegration.PowerPointInfo"/>
  </ds:schemaRefs>
</ds:datastoreItem>
</file>

<file path=customXml/itemProps3.xml><?xml version="1.0" encoding="utf-8"?>
<ds:datastoreItem xmlns:ds="http://schemas.openxmlformats.org/officeDocument/2006/customXml" ds:itemID="{21DF486E-1170-4C6C-B9F9-A5F1FC0F4707}">
  <ds:schemaRefs>
    <ds:schemaRef ds:uri="ESRI.ArcGIS.Mapping.OfficeIntegration.PowerPointInfo"/>
  </ds:schemaRefs>
</ds:datastoreItem>
</file>

<file path=customXml/itemProps30.xml><?xml version="1.0" encoding="utf-8"?>
<ds:datastoreItem xmlns:ds="http://schemas.openxmlformats.org/officeDocument/2006/customXml" ds:itemID="{CDB859D5-2717-4095-AA03-15B8AA50A753}">
  <ds:schemaRefs>
    <ds:schemaRef ds:uri="ESRI.ArcGIS.Mapping.OfficeIntegration.PowerPointInfo"/>
  </ds:schemaRefs>
</ds:datastoreItem>
</file>

<file path=customXml/itemProps31.xml><?xml version="1.0" encoding="utf-8"?>
<ds:datastoreItem xmlns:ds="http://schemas.openxmlformats.org/officeDocument/2006/customXml" ds:itemID="{FF7F030B-D2E1-45EB-AAD8-AF4EFAEAE06E}">
  <ds:schemaRefs>
    <ds:schemaRef ds:uri="ESRI.ArcGIS.Mapping.OfficeIntegration.PowerPointInfo"/>
  </ds:schemaRefs>
</ds:datastoreItem>
</file>

<file path=customXml/itemProps32.xml><?xml version="1.0" encoding="utf-8"?>
<ds:datastoreItem xmlns:ds="http://schemas.openxmlformats.org/officeDocument/2006/customXml" ds:itemID="{62CF1C21-83B0-442E-A5A7-EA2C69C3A01B}">
  <ds:schemaRefs>
    <ds:schemaRef ds:uri="ESRI.ArcGIS.Mapping.OfficeIntegration.PowerPointInfo"/>
  </ds:schemaRefs>
</ds:datastoreItem>
</file>

<file path=customXml/itemProps33.xml><?xml version="1.0" encoding="utf-8"?>
<ds:datastoreItem xmlns:ds="http://schemas.openxmlformats.org/officeDocument/2006/customXml" ds:itemID="{DDEBF6EC-0F72-41E0-BE09-0B666EC9DCEC}">
  <ds:schemaRefs>
    <ds:schemaRef ds:uri="ESRI.ArcGIS.Mapping.OfficeIntegration.PowerPointInfo"/>
  </ds:schemaRefs>
</ds:datastoreItem>
</file>

<file path=customXml/itemProps34.xml><?xml version="1.0" encoding="utf-8"?>
<ds:datastoreItem xmlns:ds="http://schemas.openxmlformats.org/officeDocument/2006/customXml" ds:itemID="{E4C4FFCA-5C11-4E03-9950-BA4076B13E5F}">
  <ds:schemaRefs>
    <ds:schemaRef ds:uri="ESRI.ArcGIS.Mapping.OfficeIntegration.PowerPointInfo"/>
  </ds:schemaRefs>
</ds:datastoreItem>
</file>

<file path=customXml/itemProps35.xml><?xml version="1.0" encoding="utf-8"?>
<ds:datastoreItem xmlns:ds="http://schemas.openxmlformats.org/officeDocument/2006/customXml" ds:itemID="{2111FC28-A3E6-4B1B-AA18-8DEB220842D7}">
  <ds:schemaRefs>
    <ds:schemaRef ds:uri="ESRI.ArcGIS.Mapping.OfficeIntegration.PowerPointInfo"/>
  </ds:schemaRefs>
</ds:datastoreItem>
</file>

<file path=customXml/itemProps4.xml><?xml version="1.0" encoding="utf-8"?>
<ds:datastoreItem xmlns:ds="http://schemas.openxmlformats.org/officeDocument/2006/customXml" ds:itemID="{DC7938AF-F3E6-4EA5-81A8-D81740494DAD}">
  <ds:schemaRefs>
    <ds:schemaRef ds:uri="ESRI.ArcGIS.Mapping.OfficeIntegration.PowerPointInfo"/>
  </ds:schemaRefs>
</ds:datastoreItem>
</file>

<file path=customXml/itemProps5.xml><?xml version="1.0" encoding="utf-8"?>
<ds:datastoreItem xmlns:ds="http://schemas.openxmlformats.org/officeDocument/2006/customXml" ds:itemID="{BAA508A5-32FD-43DA-BEDA-9A38A6C4467D}">
  <ds:schemaRefs>
    <ds:schemaRef ds:uri="ESRI.ArcGIS.Mapping.OfficeIntegration.PowerPointInfo"/>
  </ds:schemaRefs>
</ds:datastoreItem>
</file>

<file path=customXml/itemProps6.xml><?xml version="1.0" encoding="utf-8"?>
<ds:datastoreItem xmlns:ds="http://schemas.openxmlformats.org/officeDocument/2006/customXml" ds:itemID="{628B7384-A4B1-4C40-BB39-3117BB7DD3CB}">
  <ds:schemaRefs>
    <ds:schemaRef ds:uri="ESRI.ArcGIS.Mapping.OfficeIntegration.PowerPointInfo"/>
  </ds:schemaRefs>
</ds:datastoreItem>
</file>

<file path=customXml/itemProps7.xml><?xml version="1.0" encoding="utf-8"?>
<ds:datastoreItem xmlns:ds="http://schemas.openxmlformats.org/officeDocument/2006/customXml" ds:itemID="{20D12A61-3F14-4848-B3EA-5451540EC50E}">
  <ds:schemaRefs>
    <ds:schemaRef ds:uri="ESRI.ArcGIS.Mapping.OfficeIntegration.PowerPointInfo"/>
  </ds:schemaRefs>
</ds:datastoreItem>
</file>

<file path=customXml/itemProps8.xml><?xml version="1.0" encoding="utf-8"?>
<ds:datastoreItem xmlns:ds="http://schemas.openxmlformats.org/officeDocument/2006/customXml" ds:itemID="{A0BC996F-85E5-4ADA-A71D-189ADE3EA279}">
  <ds:schemaRefs>
    <ds:schemaRef ds:uri="ESRI.ArcGIS.Mapping.OfficeIntegration.PowerPointInfo"/>
  </ds:schemaRefs>
</ds:datastoreItem>
</file>

<file path=customXml/itemProps9.xml><?xml version="1.0" encoding="utf-8"?>
<ds:datastoreItem xmlns:ds="http://schemas.openxmlformats.org/officeDocument/2006/customXml" ds:itemID="{0713491C-3C62-4BA6-8609-8BC2C5AEE326}">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12116</TotalTime>
  <Words>1155</Words>
  <Application>Microsoft Macintosh PowerPoint</Application>
  <PresentationFormat>Présentation à l'écran (4:3)</PresentationFormat>
  <Paragraphs>128</Paragraphs>
  <Slides>15</Slides>
  <Notes>5</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Séminaire SFRP-IRPA de février 2017 : Comment prendre en compte le raisonnable  dans la démarche ALARA   Thierry SCHNEIDER,  Président de la SFRP - Directeur du CEPN  Congrès National SFRP - Lille, 8 juin 2017</vt:lpstr>
      <vt:lpstr>Le séminaire SFRP-IRPA</vt:lpstr>
      <vt:lpstr>Objectifs du séminaire</vt:lpstr>
      <vt:lpstr>Questionnements issus de l’enquête de l’IRPA</vt:lpstr>
      <vt:lpstr>ALARA dans le secteur nucléaire (1)</vt:lpstr>
      <vt:lpstr>ALARA dans le secteur nucléaire (2)</vt:lpstr>
      <vt:lpstr>ALARA dans le secteur nucléaire (3)</vt:lpstr>
      <vt:lpstr>ALARA dans le secteur médical (1)</vt:lpstr>
      <vt:lpstr>ALARA dans le secteur médical (2)</vt:lpstr>
      <vt:lpstr>ALARA dans le secteur médical (3)</vt:lpstr>
      <vt:lpstr>ALARA dans les situations d’exposition existantes (1)</vt:lpstr>
      <vt:lpstr>ALARA dans les situations d’exposition existantes (2)</vt:lpstr>
      <vt:lpstr>ALARA dans les situations d’exposition existantes (3)</vt:lpstr>
      <vt:lpstr>Conclusions/perspectives</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Ajoutez un titre</dc:title>
  <dc:creator>MONTGOMERY</dc:creator>
  <cp:lastModifiedBy>Thierry SCHNEIDER</cp:lastModifiedBy>
  <cp:revision>156</cp:revision>
  <cp:lastPrinted>2017-02-22T18:25:27Z</cp:lastPrinted>
  <dcterms:created xsi:type="dcterms:W3CDTF">2015-01-30T08:36:05Z</dcterms:created>
  <dcterms:modified xsi:type="dcterms:W3CDTF">2017-06-07T09:50:30Z</dcterms:modified>
</cp:coreProperties>
</file>