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4" r:id="rId2"/>
    <p:sldId id="277" r:id="rId3"/>
    <p:sldId id="286" r:id="rId4"/>
    <p:sldId id="287" r:id="rId5"/>
    <p:sldId id="285" r:id="rId6"/>
    <p:sldId id="265" r:id="rId7"/>
    <p:sldId id="266" r:id="rId8"/>
    <p:sldId id="267" r:id="rId9"/>
    <p:sldId id="275" r:id="rId10"/>
    <p:sldId id="281" r:id="rId11"/>
    <p:sldId id="276" r:id="rId12"/>
    <p:sldId id="282" r:id="rId13"/>
    <p:sldId id="278" r:id="rId14"/>
    <p:sldId id="283" r:id="rId15"/>
    <p:sldId id="279" r:id="rId16"/>
    <p:sldId id="257" r:id="rId17"/>
    <p:sldId id="260" r:id="rId18"/>
    <p:sldId id="264" r:id="rId19"/>
    <p:sldId id="273" r:id="rId20"/>
    <p:sldId id="274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1086324736" y="1099956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7648FDD-30AC-5A4B-A23F-46C99F6B7A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541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5BBBA6A-25A3-C948-87C5-8B6CD2E6708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612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BBA6A-25A3-C948-87C5-8B6CD2E6708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11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54DBA-75BD-7D43-98F4-191DF3F301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2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868-98C8-4B41-9D79-F52CB52818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0AC00-B1FC-6B41-AEAD-F608DECAFC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7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5C498-F4F2-8748-B962-7FD5D8F2C1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0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D5FCD-8360-B74C-84DA-2057F58D14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7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90EAE-A965-8B4B-A170-17659B1FA2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6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757B9-E19D-774A-ABF7-AFF664FA40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2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6E38-4165-7240-A449-E3C9E4B42B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3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CC8A-75BE-C94D-9310-EDA2BAE9A9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3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F06A-22FF-2C4D-B2B9-62D92BA6BF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7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9792-8951-7449-8E51-EE6BEC051A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9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 userDrawn="1"/>
        </p:nvPicPr>
        <p:blipFill rotWithShape="1">
          <a:blip r:embed="rId13">
            <a:alphaModFix amt="90000"/>
          </a:blip>
          <a:srcRect b="8831"/>
          <a:stretch/>
        </p:blipFill>
        <p:spPr bwMode="auto">
          <a:xfrm>
            <a:off x="0" y="44624"/>
            <a:ext cx="9144000" cy="6813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52400"/>
            <a:ext cx="7524328" cy="6843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624" y="1124744"/>
            <a:ext cx="7956376" cy="57332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31" name="Picture 9" descr="ISOEET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5906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1752600" y="980728"/>
            <a:ext cx="7391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OE-NETWORK.NE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952328"/>
          </a:xfrm>
        </p:spPr>
        <p:txBody>
          <a:bodyPr/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90"/>
                </a:solidFill>
              </a:rPr>
              <a:t>Conclusions </a:t>
            </a:r>
            <a:r>
              <a:rPr lang="fr-FR" dirty="0" err="1" smtClean="0">
                <a:solidFill>
                  <a:srgbClr val="000090"/>
                </a:solidFill>
              </a:rPr>
              <a:t>from</a:t>
            </a:r>
            <a:r>
              <a:rPr lang="fr-FR" dirty="0" smtClean="0">
                <a:solidFill>
                  <a:srgbClr val="000090"/>
                </a:solidFill>
              </a:rPr>
              <a:t> the</a:t>
            </a:r>
            <a:br>
              <a:rPr lang="fr-FR" dirty="0" smtClean="0">
                <a:solidFill>
                  <a:srgbClr val="000090"/>
                </a:solidFill>
              </a:rPr>
            </a:br>
            <a:r>
              <a:rPr lang="fr-FR" dirty="0" smtClean="0">
                <a:solidFill>
                  <a:srgbClr val="000090"/>
                </a:solidFill>
              </a:rPr>
              <a:t>ISOE </a:t>
            </a:r>
            <a:r>
              <a:rPr lang="fr-FR" dirty="0">
                <a:solidFill>
                  <a:srgbClr val="000090"/>
                </a:solidFill>
              </a:rPr>
              <a:t>International Symposium</a:t>
            </a:r>
            <a:br>
              <a:rPr lang="fr-FR" dirty="0">
                <a:solidFill>
                  <a:srgbClr val="000090"/>
                </a:solidFill>
              </a:rPr>
            </a:br>
            <a:r>
              <a:rPr lang="fr-FR" dirty="0">
                <a:solidFill>
                  <a:srgbClr val="000090"/>
                </a:solidFill>
              </a:rPr>
              <a:t>Brussels, 1 – 3 </a:t>
            </a:r>
            <a:r>
              <a:rPr lang="fr-FR" dirty="0" err="1">
                <a:solidFill>
                  <a:srgbClr val="000090"/>
                </a:solidFill>
              </a:rPr>
              <a:t>June</a:t>
            </a:r>
            <a:r>
              <a:rPr lang="fr-FR" dirty="0">
                <a:solidFill>
                  <a:srgbClr val="000090"/>
                </a:solidFill>
              </a:rPr>
              <a:t> </a:t>
            </a:r>
            <a:r>
              <a:rPr lang="fr-FR" dirty="0" smtClean="0">
                <a:solidFill>
                  <a:srgbClr val="000090"/>
                </a:solidFill>
              </a:rPr>
              <a:t>2016</a:t>
            </a:r>
            <a:br>
              <a:rPr lang="fr-FR" dirty="0" smtClean="0">
                <a:solidFill>
                  <a:srgbClr val="000090"/>
                </a:solidFill>
              </a:rPr>
            </a:br>
            <a:r>
              <a:rPr lang="fr-FR" dirty="0">
                <a:solidFill>
                  <a:srgbClr val="000090"/>
                </a:solidFill>
              </a:rPr>
              <a:t/>
            </a:r>
            <a:br>
              <a:rPr lang="fr-FR" dirty="0">
                <a:solidFill>
                  <a:srgbClr val="000090"/>
                </a:solidFill>
              </a:rPr>
            </a:br>
            <a:r>
              <a:rPr lang="fr-FR" i="1" dirty="0" smtClean="0">
                <a:solidFill>
                  <a:srgbClr val="000090"/>
                </a:solidFill>
              </a:rPr>
              <a:t>C. </a:t>
            </a:r>
            <a:r>
              <a:rPr lang="fr-FR" i="1" dirty="0" err="1" smtClean="0">
                <a:solidFill>
                  <a:srgbClr val="000090"/>
                </a:solidFill>
              </a:rPr>
              <a:t>Schieber</a:t>
            </a:r>
            <a:r>
              <a:rPr lang="fr-FR" i="1" dirty="0" smtClean="0">
                <a:solidFill>
                  <a:srgbClr val="000090"/>
                </a:solidFill>
              </a:rPr>
              <a:t/>
            </a:r>
            <a:br>
              <a:rPr lang="fr-FR" i="1" dirty="0" smtClean="0">
                <a:solidFill>
                  <a:srgbClr val="000090"/>
                </a:solidFill>
              </a:rPr>
            </a:br>
            <a:r>
              <a:rPr lang="fr-FR" i="1" dirty="0" smtClean="0">
                <a:solidFill>
                  <a:srgbClr val="000090"/>
                </a:solidFill>
              </a:rPr>
              <a:t>ISOE-ETC</a:t>
            </a:r>
            <a:endParaRPr lang="fr-FR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0080"/>
                </a:solidFill>
              </a:rPr>
              <a:t>Summary and </a:t>
            </a:r>
            <a:r>
              <a:rPr lang="en-GB" dirty="0" smtClean="0">
                <a:solidFill>
                  <a:srgbClr val="000080"/>
                </a:solidFill>
              </a:rPr>
              <a:t>outcomes</a:t>
            </a:r>
            <a:r>
              <a:rPr lang="fr-FR" dirty="0" smtClean="0">
                <a:solidFill>
                  <a:srgbClr val="000080"/>
                </a:solidFill>
              </a:rPr>
              <a:t> </a:t>
            </a:r>
            <a:r>
              <a:rPr lang="fr-FR" b="1" dirty="0" smtClean="0">
                <a:solidFill>
                  <a:srgbClr val="000080"/>
                </a:solidFill>
              </a:rPr>
              <a:t>(3)</a:t>
            </a:r>
            <a:endParaRPr lang="fr-F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spcAft>
                <a:spcPts val="1200"/>
              </a:spcAft>
              <a:buNone/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Session 3. Measurements</a:t>
            </a:r>
            <a:endParaRPr lang="en-GB" sz="2000" dirty="0">
              <a:solidFill>
                <a:srgbClr val="000090"/>
              </a:solidFill>
            </a:endParaRPr>
          </a:p>
          <a:p>
            <a:pPr lvl="1" eaLnBrk="1" hangingPunct="1">
              <a:spcAft>
                <a:spcPts val="2400"/>
              </a:spcAft>
              <a:buFontTx/>
              <a:buChar char="-"/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Promising R&amp;D in progress for the development of</a:t>
            </a:r>
            <a:r>
              <a:rPr lang="en-GB" sz="2000" b="1" dirty="0" smtClean="0">
                <a:solidFill>
                  <a:srgbClr val="000090"/>
                </a:solidFill>
              </a:rPr>
              <a:t> Neutron detector</a:t>
            </a: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spcAft>
                <a:spcPts val="0"/>
              </a:spcAft>
              <a:buFontTx/>
              <a:buChar char="-"/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Exploration of the possibilities offered by the use of </a:t>
            </a:r>
            <a:r>
              <a:rPr lang="en-GB" sz="2000" b="1" dirty="0" smtClean="0">
                <a:solidFill>
                  <a:srgbClr val="000090"/>
                </a:solidFill>
              </a:rPr>
              <a:t>Gamma camera</a:t>
            </a:r>
          </a:p>
          <a:p>
            <a:pPr lvl="2" eaLnBrk="1" hangingPunct="1">
              <a:spcAft>
                <a:spcPts val="2400"/>
              </a:spcAft>
              <a:buFontTx/>
              <a:buChar char="-"/>
              <a:defRPr/>
            </a:pPr>
            <a:r>
              <a:rPr lang="en-GB" sz="1800" dirty="0">
                <a:solidFill>
                  <a:srgbClr val="000090"/>
                </a:solidFill>
              </a:rPr>
              <a:t>W</a:t>
            </a:r>
            <a:r>
              <a:rPr lang="en-GB" sz="1800" dirty="0" smtClean="0">
                <a:solidFill>
                  <a:srgbClr val="000090"/>
                </a:solidFill>
              </a:rPr>
              <a:t>ork area characterization, Emergency, Fuel evacuation,</a:t>
            </a:r>
            <a:r>
              <a:rPr lang="is-IS" sz="1800" dirty="0" smtClean="0">
                <a:solidFill>
                  <a:srgbClr val="000090"/>
                </a:solidFill>
              </a:rPr>
              <a:t>…</a:t>
            </a:r>
            <a:endParaRPr lang="en-GB" sz="1800" dirty="0" smtClean="0">
              <a:solidFill>
                <a:srgbClr val="000090"/>
              </a:solidFill>
            </a:endParaRPr>
          </a:p>
          <a:p>
            <a:pPr lvl="1" eaLnBrk="1" hangingPunct="1">
              <a:spcAft>
                <a:spcPts val="2400"/>
              </a:spcAft>
              <a:buFontTx/>
              <a:buChar char="-"/>
              <a:defRPr/>
            </a:pPr>
            <a:r>
              <a:rPr lang="en-GB" sz="2000" dirty="0">
                <a:solidFill>
                  <a:srgbClr val="000090"/>
                </a:solidFill>
              </a:rPr>
              <a:t>U</a:t>
            </a:r>
            <a:r>
              <a:rPr lang="en-GB" sz="2000" dirty="0" smtClean="0">
                <a:solidFill>
                  <a:srgbClr val="000090"/>
                </a:solidFill>
              </a:rPr>
              <a:t>se </a:t>
            </a:r>
            <a:r>
              <a:rPr lang="en-GB" sz="2000" dirty="0">
                <a:solidFill>
                  <a:srgbClr val="000090"/>
                </a:solidFill>
              </a:rPr>
              <a:t>of</a:t>
            </a:r>
            <a:r>
              <a:rPr lang="en-GB" sz="2000" b="1" dirty="0">
                <a:solidFill>
                  <a:srgbClr val="000090"/>
                </a:solidFill>
              </a:rPr>
              <a:t> in-situ gamma </a:t>
            </a:r>
            <a:r>
              <a:rPr lang="en-GB" sz="2000" b="1" dirty="0" smtClean="0">
                <a:solidFill>
                  <a:srgbClr val="000090"/>
                </a:solidFill>
              </a:rPr>
              <a:t>spectrometry</a:t>
            </a:r>
            <a:endParaRPr lang="en-GB" sz="2000" b="1" dirty="0">
              <a:solidFill>
                <a:srgbClr val="000090"/>
              </a:solidFill>
            </a:endParaRPr>
          </a:p>
          <a:p>
            <a:pPr lvl="1" eaLnBrk="1" hangingPunct="1">
              <a:spcAft>
                <a:spcPts val="2400"/>
              </a:spcAft>
              <a:buFontTx/>
              <a:buChar char="-"/>
              <a:defRPr/>
            </a:pPr>
            <a:r>
              <a:rPr lang="en-GB" sz="2000" b="1" dirty="0">
                <a:solidFill>
                  <a:srgbClr val="000090"/>
                </a:solidFill>
              </a:rPr>
              <a:t>A</a:t>
            </a:r>
            <a:r>
              <a:rPr lang="en-GB" sz="2000" b="1" dirty="0" smtClean="0">
                <a:solidFill>
                  <a:srgbClr val="000090"/>
                </a:solidFill>
              </a:rPr>
              <a:t>ir sampling systems</a:t>
            </a:r>
            <a:r>
              <a:rPr lang="en-GB" sz="2000" dirty="0" smtClean="0">
                <a:solidFill>
                  <a:srgbClr val="000090"/>
                </a:solidFill>
              </a:rPr>
              <a:t>, with a focus on PSA</a:t>
            </a:r>
          </a:p>
          <a:p>
            <a:pPr lvl="1" eaLnBrk="1" hangingPunct="1">
              <a:spcAft>
                <a:spcPts val="2400"/>
              </a:spcAft>
              <a:buFontTx/>
              <a:buChar char="-"/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Methodology to</a:t>
            </a:r>
            <a:r>
              <a:rPr lang="en-GB" sz="2000" b="1" dirty="0" smtClean="0">
                <a:solidFill>
                  <a:srgbClr val="000090"/>
                </a:solidFill>
              </a:rPr>
              <a:t> reduce the number of radionuclides</a:t>
            </a:r>
            <a:r>
              <a:rPr lang="en-GB" sz="2000" dirty="0" smtClean="0">
                <a:solidFill>
                  <a:srgbClr val="000090"/>
                </a:solidFill>
              </a:rPr>
              <a:t> to be taken into account at design stage of systems or buildings</a:t>
            </a:r>
            <a:endParaRPr lang="is-IS" sz="2000" dirty="0" smtClean="0">
              <a:solidFill>
                <a:srgbClr val="000090"/>
              </a:solidFill>
            </a:endParaRPr>
          </a:p>
          <a:p>
            <a:pPr marL="914400" lvl="2" indent="0" eaLnBrk="1" hangingPunct="1">
              <a:buNone/>
              <a:defRPr/>
            </a:pPr>
            <a:endParaRPr lang="is-IS" sz="2000" dirty="0">
              <a:solidFill>
                <a:srgbClr val="000090"/>
              </a:solidFill>
            </a:endParaRPr>
          </a:p>
          <a:p>
            <a:pPr lvl="1" eaLnBrk="1" hangingPunct="1">
              <a:buFontTx/>
              <a:buChar char="-"/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2" eaLnBrk="1" hangingPunct="1">
              <a:buFontTx/>
              <a:buChar char="-"/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2" eaLnBrk="1" hangingPunct="1">
              <a:buFontTx/>
              <a:buChar char="-"/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buFontTx/>
              <a:buChar char="-"/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0080"/>
                </a:solidFill>
              </a:rPr>
              <a:t>Summary and outcomes</a:t>
            </a:r>
            <a:r>
              <a:rPr lang="fr-FR" dirty="0">
                <a:solidFill>
                  <a:srgbClr val="000080"/>
                </a:solidFill>
              </a:rPr>
              <a:t> </a:t>
            </a:r>
            <a:r>
              <a:rPr lang="fr-FR" b="1" dirty="0" smtClean="0">
                <a:solidFill>
                  <a:srgbClr val="000080"/>
                </a:solidFill>
              </a:rPr>
              <a:t>(</a:t>
            </a:r>
            <a:r>
              <a:rPr lang="fr-FR" dirty="0">
                <a:solidFill>
                  <a:srgbClr val="000080"/>
                </a:solidFill>
              </a:rPr>
              <a:t>4</a:t>
            </a:r>
            <a:r>
              <a:rPr lang="fr-FR" b="1" dirty="0" smtClean="0">
                <a:solidFill>
                  <a:srgbClr val="000080"/>
                </a:solidFill>
              </a:rPr>
              <a:t>)</a:t>
            </a:r>
            <a:endParaRPr lang="fr-F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Session 4. Decontamination</a:t>
            </a:r>
          </a:p>
          <a:p>
            <a:pPr marL="457200" lvl="1" indent="0" eaLnBrk="1" hangingPunct="1">
              <a:buNone/>
              <a:defRPr/>
            </a:pPr>
            <a:endParaRPr lang="en-GB" sz="2000" dirty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System Decontamination for BWRs (Spain &amp; Sweden)</a:t>
            </a:r>
          </a:p>
          <a:p>
            <a:pPr lvl="2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Collective dose reduction obtained</a:t>
            </a:r>
          </a:p>
          <a:p>
            <a:pPr lvl="2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R&amp;D analysis to elaborate relevant surface treatment  allowing to reduce recontamination</a:t>
            </a:r>
          </a:p>
          <a:p>
            <a:pPr lvl="2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Issue of alpha active nuclides released from oxide layers </a:t>
            </a:r>
          </a:p>
          <a:p>
            <a:pPr lvl="3" eaLnBrk="1" hangingPunct="1">
              <a:defRPr/>
            </a:pPr>
            <a:r>
              <a:rPr lang="en-GB" sz="1800" dirty="0">
                <a:solidFill>
                  <a:srgbClr val="000090"/>
                </a:solidFill>
              </a:rPr>
              <a:t>K</a:t>
            </a:r>
            <a:r>
              <a:rPr lang="en-GB" sz="1800" dirty="0" smtClean="0">
                <a:solidFill>
                  <a:srgbClr val="000090"/>
                </a:solidFill>
              </a:rPr>
              <a:t>nowledge of plant history important to estimate risk</a:t>
            </a:r>
          </a:p>
          <a:p>
            <a:pPr lvl="3" eaLnBrk="1" hangingPunct="1">
              <a:defRPr/>
            </a:pPr>
            <a:endParaRPr lang="en-GB" sz="18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2000" dirty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Analysis of the impact of the CANDU Purification System: </a:t>
            </a:r>
          </a:p>
          <a:p>
            <a:pPr lvl="2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Based on the inventory of radionuclides present in the resins and filters</a:t>
            </a:r>
          </a:p>
          <a:p>
            <a:pPr lvl="2" eaLnBrk="1" hangingPunct="1">
              <a:defRPr/>
            </a:pPr>
            <a:endParaRPr lang="en-GB" sz="1800" dirty="0" smtClean="0">
              <a:solidFill>
                <a:srgbClr val="000090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0080"/>
                </a:solidFill>
              </a:rPr>
              <a:t>Summary and outcomes</a:t>
            </a:r>
            <a:r>
              <a:rPr lang="fr-FR" dirty="0">
                <a:solidFill>
                  <a:srgbClr val="000080"/>
                </a:solidFill>
              </a:rPr>
              <a:t> </a:t>
            </a:r>
            <a:r>
              <a:rPr lang="fr-FR" dirty="0" smtClean="0">
                <a:solidFill>
                  <a:srgbClr val="000080"/>
                </a:solidFill>
              </a:rPr>
              <a:t>(5)</a:t>
            </a:r>
            <a:endParaRPr lang="fr-F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Session 5. Large Job Experiences</a:t>
            </a:r>
          </a:p>
          <a:p>
            <a:pPr lvl="2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Steam Generator Replacement – Reactor vessel head replacement</a:t>
            </a:r>
          </a:p>
          <a:p>
            <a:pPr lvl="3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Several RP Actions : shielding </a:t>
            </a:r>
            <a:r>
              <a:rPr lang="en-GB" sz="1800" dirty="0">
                <a:solidFill>
                  <a:srgbClr val="000090"/>
                </a:solidFill>
              </a:rPr>
              <a:t>– decontamination – hot spot management – water level </a:t>
            </a:r>
            <a:r>
              <a:rPr lang="en-GB" sz="1800" dirty="0" smtClean="0">
                <a:solidFill>
                  <a:srgbClr val="000090"/>
                </a:solidFill>
              </a:rPr>
              <a:t>– cold </a:t>
            </a:r>
            <a:r>
              <a:rPr lang="en-GB" sz="1800" dirty="0">
                <a:solidFill>
                  <a:srgbClr val="000090"/>
                </a:solidFill>
              </a:rPr>
              <a:t>shutdown </a:t>
            </a:r>
            <a:r>
              <a:rPr lang="en-GB" sz="1800" dirty="0" smtClean="0">
                <a:solidFill>
                  <a:srgbClr val="000090"/>
                </a:solidFill>
              </a:rPr>
              <a:t>procedure,</a:t>
            </a:r>
            <a:r>
              <a:rPr lang="is-IS" sz="1800" dirty="0" smtClean="0">
                <a:solidFill>
                  <a:srgbClr val="000090"/>
                </a:solidFill>
              </a:rPr>
              <a:t>…</a:t>
            </a:r>
            <a:endParaRPr lang="en-GB" sz="1800" dirty="0">
              <a:solidFill>
                <a:srgbClr val="000090"/>
              </a:solidFill>
            </a:endParaRPr>
          </a:p>
          <a:p>
            <a:pPr lvl="3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Role of planning stage to identify main ALARA actions but also necessary to plan the follow-up &amp; implement a specific organisation to ensure implementation of these actions.</a:t>
            </a:r>
          </a:p>
          <a:p>
            <a:pPr lvl="3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Role of ALARA WG, ALARA teams integrated to the projects  – </a:t>
            </a:r>
            <a:r>
              <a:rPr lang="en-GB" sz="1800" dirty="0">
                <a:solidFill>
                  <a:srgbClr val="000090"/>
                </a:solidFill>
              </a:rPr>
              <a:t>collaboration of all SHs focussing on the same radiation protection </a:t>
            </a:r>
            <a:r>
              <a:rPr lang="en-GB" sz="1800" dirty="0" smtClean="0">
                <a:solidFill>
                  <a:srgbClr val="000090"/>
                </a:solidFill>
              </a:rPr>
              <a:t>objectives.</a:t>
            </a:r>
          </a:p>
          <a:p>
            <a:pPr lvl="3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Difficulties to predict the exposed man-hours (overestimation)</a:t>
            </a:r>
            <a:endParaRPr lang="en-GB" sz="1800" dirty="0">
              <a:solidFill>
                <a:srgbClr val="000090"/>
              </a:solidFill>
            </a:endParaRPr>
          </a:p>
          <a:p>
            <a:pPr lvl="3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Issue of Transport and Storage</a:t>
            </a:r>
          </a:p>
          <a:p>
            <a:pPr lvl="3" eaLnBrk="1" hangingPunct="1">
              <a:defRPr/>
            </a:pPr>
            <a:endParaRPr lang="en-GB" sz="2000" dirty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Development of Integrated Drain Information System to find easily a leak at a NPP</a:t>
            </a:r>
          </a:p>
          <a:p>
            <a:pPr lvl="1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0080"/>
                </a:solidFill>
              </a:rPr>
              <a:t>Summary and outcomes</a:t>
            </a:r>
            <a:r>
              <a:rPr lang="fr-FR" dirty="0">
                <a:solidFill>
                  <a:srgbClr val="000080"/>
                </a:solidFill>
              </a:rPr>
              <a:t> </a:t>
            </a:r>
            <a:r>
              <a:rPr lang="fr-FR" dirty="0" smtClean="0">
                <a:solidFill>
                  <a:srgbClr val="000080"/>
                </a:solidFill>
              </a:rPr>
              <a:t>(6</a:t>
            </a:r>
            <a:r>
              <a:rPr lang="fr-FR" b="1" dirty="0" smtClean="0">
                <a:solidFill>
                  <a:srgbClr val="000080"/>
                </a:solidFill>
              </a:rPr>
              <a:t>)</a:t>
            </a:r>
            <a:endParaRPr lang="fr-F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Session 6. Education and Training</a:t>
            </a: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European Guidance for RPO &amp; RPE </a:t>
            </a:r>
          </a:p>
          <a:p>
            <a:pPr lvl="2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A necessary harmonization – specially for transient workers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Need for mutual recognition of RPO</a:t>
            </a:r>
            <a:endParaRPr lang="en-GB" sz="1800" dirty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Ageing – Safety Authority Brazil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Anticipation; training various forms; importance of continuing education</a:t>
            </a: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Integration of human factors within the design of a training tool</a:t>
            </a:r>
          </a:p>
          <a:p>
            <a:pPr lvl="2" eaLnBrk="1" hangingPunct="1">
              <a:spcAft>
                <a:spcPts val="600"/>
              </a:spcAft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Integration of ergonomic criteria to go from a training tool to a whole training package</a:t>
            </a:r>
            <a:endParaRPr lang="en-GB" sz="2000" dirty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Importance of RP Planning in education &amp; training</a:t>
            </a:r>
          </a:p>
          <a:p>
            <a:pPr lvl="2" eaLnBrk="1" hangingPunct="1"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Use of scenarios, </a:t>
            </a:r>
            <a:r>
              <a:rPr lang="en-GB" sz="2000" dirty="0">
                <a:solidFill>
                  <a:srgbClr val="000090"/>
                </a:solidFill>
              </a:rPr>
              <a:t>places the person in a realistic work situation. </a:t>
            </a:r>
          </a:p>
          <a:p>
            <a:pPr lvl="1" eaLnBrk="1" hangingPunct="1">
              <a:defRPr/>
            </a:pPr>
            <a:endParaRPr lang="en-GB" sz="2000" dirty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0080"/>
                </a:solidFill>
              </a:rPr>
              <a:t>Summary and outcomes</a:t>
            </a:r>
            <a:r>
              <a:rPr lang="fr-FR" dirty="0">
                <a:solidFill>
                  <a:srgbClr val="000080"/>
                </a:solidFill>
              </a:rPr>
              <a:t> </a:t>
            </a:r>
            <a:r>
              <a:rPr lang="fr-FR" dirty="0" smtClean="0">
                <a:solidFill>
                  <a:srgbClr val="000080"/>
                </a:solidFill>
              </a:rPr>
              <a:t>(7</a:t>
            </a:r>
            <a:r>
              <a:rPr lang="fr-FR" b="1" dirty="0" smtClean="0">
                <a:solidFill>
                  <a:srgbClr val="000080"/>
                </a:solidFill>
              </a:rPr>
              <a:t>)</a:t>
            </a:r>
            <a:endParaRPr lang="fr-F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Session 7. RP management</a:t>
            </a: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"Simplification" – workers, RP staff - </a:t>
            </a:r>
            <a:endParaRPr lang="en-GB" sz="2000" b="1" dirty="0">
              <a:solidFill>
                <a:srgbClr val="00009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Tools (</a:t>
            </a:r>
            <a:r>
              <a:rPr lang="en-GB" sz="1800" dirty="0" err="1" smtClean="0">
                <a:solidFill>
                  <a:srgbClr val="000090"/>
                </a:solidFill>
              </a:rPr>
              <a:t>Radiobox</a:t>
            </a:r>
            <a:r>
              <a:rPr lang="en-GB" sz="1800" dirty="0" smtClean="0">
                <a:solidFill>
                  <a:srgbClr val="000090"/>
                </a:solidFill>
              </a:rPr>
              <a:t>, distribution of radioactive sources,</a:t>
            </a:r>
            <a:r>
              <a:rPr lang="is-IS" sz="1800" dirty="0" smtClean="0">
                <a:solidFill>
                  <a:srgbClr val="000090"/>
                </a:solidFill>
              </a:rPr>
              <a:t>…)</a:t>
            </a:r>
            <a:r>
              <a:rPr lang="en-GB" sz="1800" dirty="0" smtClean="0">
                <a:solidFill>
                  <a:srgbClr val="000090"/>
                </a:solidFill>
              </a:rPr>
              <a:t>, Documents, Procedures (road map)</a:t>
            </a:r>
            <a:endParaRPr lang="en-GB" sz="1800" b="1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Demonstrating ALARA from the point of view of Authorities</a:t>
            </a:r>
          </a:p>
          <a:p>
            <a:pPr lvl="2" eaLnBrk="1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An interesting list of ALARA criteria</a:t>
            </a: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Illustrations of "Work Management to reduce occupational exposure"</a:t>
            </a:r>
          </a:p>
          <a:p>
            <a:pPr lvl="2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Comprehensive set of actions and dose reduction Measures in  Russian NPP – Organization, Technologies, Decontamination, </a:t>
            </a:r>
            <a:endParaRPr lang="is-IS" sz="1800" dirty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r>
              <a:rPr lang="fr-FR" sz="1800" dirty="0" smtClean="0">
                <a:solidFill>
                  <a:srgbClr val="000090"/>
                </a:solidFill>
              </a:rPr>
              <a:t>N</a:t>
            </a:r>
            <a:r>
              <a:rPr lang="is-IS" sz="1800" dirty="0" smtClean="0">
                <a:solidFill>
                  <a:srgbClr val="000090"/>
                </a:solidFill>
              </a:rPr>
              <a:t>early 10 years of dose reduction programme in CANDU, Plant radiological condition  (reducing leaks, use of dryers, personnnal protective equipments, ...)</a:t>
            </a:r>
            <a:endParaRPr lang="is-IS" sz="1800" dirty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r>
              <a:rPr lang="is-IS" sz="2000" b="1" dirty="0" smtClean="0">
                <a:solidFill>
                  <a:srgbClr val="000090"/>
                </a:solidFill>
              </a:rPr>
              <a:t>Site under construction : issue of managing radiographic control</a:t>
            </a:r>
          </a:p>
          <a:p>
            <a:pPr lvl="2" eaLnBrk="1" hangingPunct="1">
              <a:defRPr/>
            </a:pPr>
            <a:r>
              <a:rPr lang="is-IS" sz="1800" dirty="0" smtClean="0">
                <a:solidFill>
                  <a:srgbClr val="000090"/>
                </a:solidFill>
              </a:rPr>
              <a:t>Need for a clear delineation of responsibilities,a coordination between all stakeholders, a precised planning and organisation </a:t>
            </a:r>
            <a:endParaRPr lang="is-IS" sz="1200" dirty="0" smtClean="0">
              <a:solidFill>
                <a:srgbClr val="000090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GB" sz="12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1200" dirty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1200" dirty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1200" dirty="0" smtClean="0">
              <a:solidFill>
                <a:srgbClr val="000090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GB" sz="1200" dirty="0" smtClean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endParaRPr lang="en-GB" sz="12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1200" dirty="0" smtClean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endParaRPr lang="en-GB" sz="12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0080"/>
                </a:solidFill>
              </a:rPr>
              <a:t>Summary and outcomes</a:t>
            </a:r>
            <a:r>
              <a:rPr lang="fr-FR" dirty="0">
                <a:solidFill>
                  <a:srgbClr val="000080"/>
                </a:solidFill>
              </a:rPr>
              <a:t> </a:t>
            </a:r>
            <a:r>
              <a:rPr lang="fr-FR" dirty="0" smtClean="0">
                <a:solidFill>
                  <a:srgbClr val="000080"/>
                </a:solidFill>
              </a:rPr>
              <a:t>(8</a:t>
            </a:r>
            <a:r>
              <a:rPr lang="fr-FR" b="1" dirty="0" smtClean="0">
                <a:solidFill>
                  <a:srgbClr val="000080"/>
                </a:solidFill>
              </a:rPr>
              <a:t>)</a:t>
            </a:r>
            <a:endParaRPr lang="fr-F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Session 8. Decommissioning</a:t>
            </a: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ISOE WG on Decommissioning</a:t>
            </a:r>
          </a:p>
          <a:p>
            <a:pPr lvl="2" eaLnBrk="1" hangingPunct="1">
              <a:spcAft>
                <a:spcPts val="1200"/>
              </a:spcAft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Creating a dedicated network under ISOE headings, Benchmarking visits, lessons learned</a:t>
            </a: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Lessons learned from three </a:t>
            </a:r>
            <a:r>
              <a:rPr lang="en-GB" sz="2000" b="1" dirty="0" err="1" smtClean="0">
                <a:solidFill>
                  <a:srgbClr val="000090"/>
                </a:solidFill>
              </a:rPr>
              <a:t>Decom</a:t>
            </a:r>
            <a:r>
              <a:rPr lang="en-GB" sz="2000" b="1" dirty="0" smtClean="0">
                <a:solidFill>
                  <a:srgbClr val="000090"/>
                </a:solidFill>
              </a:rPr>
              <a:t> Projects</a:t>
            </a:r>
          </a:p>
          <a:p>
            <a:pPr lvl="2" eaLnBrk="1" hangingPunct="1"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A waste producing operation, Not planned at the design, Loss of knowledge, One shot operation, also non radiological risks,</a:t>
            </a:r>
            <a:r>
              <a:rPr lang="is-IS" sz="1800" dirty="0" smtClean="0">
                <a:solidFill>
                  <a:srgbClr val="000090"/>
                </a:solidFill>
              </a:rPr>
              <a:t>…</a:t>
            </a:r>
            <a:endParaRPr lang="en-GB" sz="1800" dirty="0" smtClean="0">
              <a:solidFill>
                <a:srgbClr val="000090"/>
              </a:solidFill>
            </a:endParaRPr>
          </a:p>
          <a:p>
            <a:pPr lvl="2" eaLnBrk="1" hangingPunct="1">
              <a:spcAft>
                <a:spcPts val="1200"/>
              </a:spcAft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Development of a Global Safety Culture</a:t>
            </a: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Decommissioning of Spent Fuel Channel</a:t>
            </a:r>
          </a:p>
          <a:p>
            <a:pPr lvl="2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Use of remote handling, shielded boxes</a:t>
            </a:r>
            <a:endParaRPr lang="en-GB" sz="1800" dirty="0">
              <a:solidFill>
                <a:srgbClr val="000090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en-GB" sz="2000" b="1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Jose Cabrera</a:t>
            </a:r>
          </a:p>
          <a:p>
            <a:pPr lvl="2" eaLnBrk="1" hangingPunct="1">
              <a:defRPr/>
            </a:pPr>
            <a:r>
              <a:rPr lang="en-GB" sz="1800" smtClean="0">
                <a:solidFill>
                  <a:srgbClr val="000090"/>
                </a:solidFill>
              </a:rPr>
              <a:t>Full System Chemical </a:t>
            </a:r>
            <a:r>
              <a:rPr lang="en-GB" sz="1800" dirty="0" smtClean="0">
                <a:solidFill>
                  <a:srgbClr val="000090"/>
                </a:solidFill>
              </a:rPr>
              <a:t>Decontamination</a:t>
            </a:r>
          </a:p>
          <a:p>
            <a:pPr lvl="2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Status of work</a:t>
            </a:r>
          </a:p>
          <a:p>
            <a:pPr lvl="2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endParaRPr lang="en-GB" sz="2000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>
                <a:solidFill>
                  <a:srgbClr val="000080"/>
                </a:solidFill>
              </a:rPr>
              <a:t>Next ISOE symposia</a:t>
            </a:r>
            <a:endParaRPr lang="fr-FR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fr-FR" b="1" dirty="0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fr-FR" b="1" dirty="0" smtClean="0">
                <a:solidFill>
                  <a:srgbClr val="000080"/>
                </a:solidFill>
              </a:rPr>
              <a:t>ASIAN REGIONAL ISOE SYMPOSIUM</a:t>
            </a:r>
          </a:p>
          <a:p>
            <a:pPr algn="ctr" eaLnBrk="1" hangingPunct="1">
              <a:buFontTx/>
              <a:buNone/>
              <a:defRPr/>
            </a:pPr>
            <a:endParaRPr lang="fr-FR" b="1" dirty="0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fr-FR" b="1" dirty="0">
                <a:solidFill>
                  <a:srgbClr val="000080"/>
                </a:solidFill>
              </a:rPr>
              <a:t>F</a:t>
            </a:r>
            <a:r>
              <a:rPr lang="fr-FR" b="1" dirty="0" smtClean="0">
                <a:solidFill>
                  <a:srgbClr val="000080"/>
                </a:solidFill>
              </a:rPr>
              <a:t>ukushima, </a:t>
            </a:r>
            <a:r>
              <a:rPr lang="fr-FR" b="1" dirty="0" err="1" smtClean="0">
                <a:solidFill>
                  <a:srgbClr val="000080"/>
                </a:solidFill>
              </a:rPr>
              <a:t>Japan</a:t>
            </a:r>
            <a:endParaRPr lang="fr-FR" b="1" dirty="0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fr-FR" b="1" dirty="0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fr-FR" b="1" dirty="0" smtClean="0">
                <a:solidFill>
                  <a:srgbClr val="000080"/>
                </a:solidFill>
              </a:rPr>
              <a:t>7 – 9 </a:t>
            </a:r>
            <a:r>
              <a:rPr lang="fr-FR" b="1" dirty="0" err="1" smtClean="0">
                <a:solidFill>
                  <a:srgbClr val="000080"/>
                </a:solidFill>
              </a:rPr>
              <a:t>September</a:t>
            </a:r>
            <a:r>
              <a:rPr lang="fr-FR" b="1" dirty="0" smtClean="0">
                <a:solidFill>
                  <a:srgbClr val="000080"/>
                </a:solidFill>
              </a:rPr>
              <a:t> 2016</a:t>
            </a:r>
          </a:p>
          <a:p>
            <a:pPr algn="ctr" eaLnBrk="1" hangingPunct="1">
              <a:buFontTx/>
              <a:buNone/>
              <a:defRPr/>
            </a:pPr>
            <a:endParaRPr lang="fr-FR" b="1" dirty="0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fr-FR" b="1" dirty="0" err="1" smtClean="0">
                <a:solidFill>
                  <a:srgbClr val="000080"/>
                </a:solidFill>
              </a:rPr>
              <a:t>Organised</a:t>
            </a:r>
            <a:r>
              <a:rPr lang="fr-FR" b="1" dirty="0" smtClean="0">
                <a:solidFill>
                  <a:srgbClr val="000080"/>
                </a:solidFill>
              </a:rPr>
              <a:t> by the </a:t>
            </a:r>
            <a:r>
              <a:rPr lang="fr-FR" b="1" dirty="0" err="1" smtClean="0">
                <a:solidFill>
                  <a:srgbClr val="000080"/>
                </a:solidFill>
              </a:rPr>
              <a:t>Asian</a:t>
            </a:r>
            <a:r>
              <a:rPr lang="fr-FR" b="1" dirty="0" smtClean="0">
                <a:solidFill>
                  <a:srgbClr val="000080"/>
                </a:solidFill>
              </a:rPr>
              <a:t> </a:t>
            </a:r>
            <a:r>
              <a:rPr lang="fr-FR" b="1" dirty="0" err="1" smtClean="0">
                <a:solidFill>
                  <a:srgbClr val="000080"/>
                </a:solidFill>
              </a:rPr>
              <a:t>Technical</a:t>
            </a:r>
            <a:r>
              <a:rPr lang="fr-FR" b="1" dirty="0" smtClean="0">
                <a:solidFill>
                  <a:srgbClr val="000080"/>
                </a:solidFill>
              </a:rPr>
              <a:t> Center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>
                <a:solidFill>
                  <a:srgbClr val="000080"/>
                </a:solidFill>
              </a:rPr>
              <a:t>Next ISOE symposia</a:t>
            </a:r>
            <a:endParaRPr lang="fr-FR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fr-FR" b="1" dirty="0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fr-FR" b="1" dirty="0" smtClean="0">
                <a:solidFill>
                  <a:srgbClr val="000080"/>
                </a:solidFill>
              </a:rPr>
              <a:t>INTERNATIONAL ISOE SYMPOSIUM</a:t>
            </a:r>
          </a:p>
          <a:p>
            <a:pPr algn="ctr" eaLnBrk="1" hangingPunct="1">
              <a:buFontTx/>
              <a:buNone/>
              <a:defRPr/>
            </a:pPr>
            <a:r>
              <a:rPr lang="fr-FR" b="1" dirty="0" smtClean="0">
                <a:solidFill>
                  <a:srgbClr val="000080"/>
                </a:solidFill>
              </a:rPr>
              <a:t>ISOE 25</a:t>
            </a:r>
            <a:r>
              <a:rPr lang="fr-FR" b="1" baseline="30000" dirty="0" smtClean="0">
                <a:solidFill>
                  <a:srgbClr val="000080"/>
                </a:solidFill>
              </a:rPr>
              <a:t>th</a:t>
            </a:r>
            <a:r>
              <a:rPr lang="fr-FR" b="1" dirty="0" smtClean="0">
                <a:solidFill>
                  <a:srgbClr val="000080"/>
                </a:solidFill>
              </a:rPr>
              <a:t> </a:t>
            </a:r>
            <a:r>
              <a:rPr lang="fr-FR" b="1" dirty="0" err="1" smtClean="0">
                <a:solidFill>
                  <a:srgbClr val="000080"/>
                </a:solidFill>
              </a:rPr>
              <a:t>Anniversary</a:t>
            </a:r>
            <a:endParaRPr lang="fr-FR" b="1" dirty="0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fr-FR" b="1" dirty="0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fr-FR" b="1" dirty="0" smtClean="0">
                <a:solidFill>
                  <a:srgbClr val="000080"/>
                </a:solidFill>
              </a:rPr>
              <a:t>Fort Lauderdale, USA</a:t>
            </a:r>
          </a:p>
          <a:p>
            <a:pPr algn="ctr" eaLnBrk="1" hangingPunct="1">
              <a:buFontTx/>
              <a:buNone/>
              <a:defRPr/>
            </a:pPr>
            <a:endParaRPr lang="fr-FR" b="1" dirty="0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fr-FR" b="1" dirty="0" smtClean="0">
                <a:solidFill>
                  <a:srgbClr val="000080"/>
                </a:solidFill>
              </a:rPr>
              <a:t>9 – 11 </a:t>
            </a:r>
            <a:r>
              <a:rPr lang="fr-FR" b="1" dirty="0" err="1" smtClean="0">
                <a:solidFill>
                  <a:srgbClr val="000080"/>
                </a:solidFill>
              </a:rPr>
              <a:t>January</a:t>
            </a:r>
            <a:r>
              <a:rPr lang="fr-FR" b="1" dirty="0" smtClean="0">
                <a:solidFill>
                  <a:srgbClr val="000080"/>
                </a:solidFill>
              </a:rPr>
              <a:t> 2017</a:t>
            </a:r>
          </a:p>
          <a:p>
            <a:pPr algn="ctr" eaLnBrk="1" hangingPunct="1">
              <a:buFontTx/>
              <a:buNone/>
              <a:defRPr/>
            </a:pPr>
            <a:endParaRPr lang="fr-FR" b="1" dirty="0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fr-FR" b="1" dirty="0" err="1" smtClean="0">
                <a:solidFill>
                  <a:srgbClr val="000080"/>
                </a:solidFill>
              </a:rPr>
              <a:t>Organised</a:t>
            </a:r>
            <a:r>
              <a:rPr lang="fr-FR" b="1" dirty="0" smtClean="0">
                <a:solidFill>
                  <a:srgbClr val="000080"/>
                </a:solidFill>
              </a:rPr>
              <a:t> by the </a:t>
            </a:r>
            <a:r>
              <a:rPr lang="fr-FR" b="1" dirty="0" err="1" smtClean="0">
                <a:solidFill>
                  <a:srgbClr val="000080"/>
                </a:solidFill>
              </a:rPr>
              <a:t>North</a:t>
            </a:r>
            <a:r>
              <a:rPr lang="fr-FR" b="1" dirty="0" smtClean="0">
                <a:solidFill>
                  <a:srgbClr val="000080"/>
                </a:solidFill>
              </a:rPr>
              <a:t> American </a:t>
            </a:r>
            <a:r>
              <a:rPr lang="fr-FR" b="1" dirty="0" err="1" smtClean="0">
                <a:solidFill>
                  <a:srgbClr val="000080"/>
                </a:solidFill>
              </a:rPr>
              <a:t>Technical</a:t>
            </a:r>
            <a:r>
              <a:rPr lang="fr-FR" b="1" dirty="0" smtClean="0">
                <a:solidFill>
                  <a:srgbClr val="000080"/>
                </a:solidFill>
              </a:rPr>
              <a:t> Center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en-GB" b="1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GB" b="1" smtClean="0">
                <a:solidFill>
                  <a:srgbClr val="000080"/>
                </a:solidFill>
              </a:rPr>
              <a:t>All information on:</a:t>
            </a:r>
          </a:p>
          <a:p>
            <a:pPr algn="ctr" eaLnBrk="1" hangingPunct="1">
              <a:buFontTx/>
              <a:buNone/>
              <a:defRPr/>
            </a:pPr>
            <a:endParaRPr lang="en-GB" b="1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GB" b="1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GB" b="1" smtClean="0">
                <a:solidFill>
                  <a:srgbClr val="000080"/>
                </a:solidFill>
                <a:hlinkClick r:id="rId2"/>
              </a:rPr>
              <a:t>WWW.ISOE-NETWORK.NET</a:t>
            </a:r>
            <a:endParaRPr lang="en-GB" b="1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GB" b="1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GB" b="1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GB" b="1" i="1" smtClean="0">
                <a:solidFill>
                  <a:srgbClr val="000080"/>
                </a:solidFill>
              </a:rPr>
              <a:t>Do not hesitate to ask for your password to access the ISOE members areas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000090"/>
                </a:solidFill>
              </a:rPr>
              <a:t>WARM THANKS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GB" b="1" dirty="0" smtClean="0">
                <a:solidFill>
                  <a:srgbClr val="000090"/>
                </a:solidFill>
              </a:rPr>
              <a:t>Programme Committee Members</a:t>
            </a:r>
          </a:p>
          <a:p>
            <a:pPr lvl="1" eaLnBrk="1" hangingPunct="1">
              <a:defRPr/>
            </a:pPr>
            <a:r>
              <a:rPr lang="en-GB" b="1" dirty="0" smtClean="0">
                <a:solidFill>
                  <a:srgbClr val="000090"/>
                </a:solidFill>
              </a:rPr>
              <a:t>Speakers and Authors of Posters</a:t>
            </a:r>
          </a:p>
          <a:p>
            <a:pPr lvl="1" eaLnBrk="1" hangingPunct="1">
              <a:defRPr/>
            </a:pPr>
            <a:r>
              <a:rPr lang="en-GB" b="1" dirty="0" smtClean="0">
                <a:solidFill>
                  <a:srgbClr val="000090"/>
                </a:solidFill>
              </a:rPr>
              <a:t>Exhibitors</a:t>
            </a:r>
          </a:p>
          <a:p>
            <a:pPr lvl="1" eaLnBrk="1" hangingPunct="1">
              <a:defRPr/>
            </a:pPr>
            <a:r>
              <a:rPr lang="en-GB" b="1" dirty="0">
                <a:solidFill>
                  <a:srgbClr val="000090"/>
                </a:solidFill>
              </a:rPr>
              <a:t>Sponsors:</a:t>
            </a:r>
          </a:p>
          <a:p>
            <a:pPr lvl="2" eaLnBrk="1" hangingPunct="1">
              <a:defRPr/>
            </a:pPr>
            <a:r>
              <a:rPr lang="en-GB" b="1" dirty="0" smtClean="0">
                <a:solidFill>
                  <a:srgbClr val="000090"/>
                </a:solidFill>
              </a:rPr>
              <a:t>ENGIE </a:t>
            </a:r>
            <a:r>
              <a:rPr lang="en-GB" b="1" dirty="0" err="1" smtClean="0">
                <a:solidFill>
                  <a:srgbClr val="000090"/>
                </a:solidFill>
              </a:rPr>
              <a:t>Electrabel</a:t>
            </a:r>
            <a:endParaRPr lang="en-GB" b="1" dirty="0" smtClean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r>
              <a:rPr lang="en-GB" b="1" dirty="0" smtClean="0">
                <a:solidFill>
                  <a:srgbClr val="000090"/>
                </a:solidFill>
              </a:rPr>
              <a:t>FANC/AFCN</a:t>
            </a:r>
          </a:p>
          <a:p>
            <a:pPr lvl="1" eaLnBrk="1" hangingPunct="1">
              <a:defRPr/>
            </a:pPr>
            <a:r>
              <a:rPr lang="en-GB" b="1" dirty="0" smtClean="0">
                <a:solidFill>
                  <a:srgbClr val="000090"/>
                </a:solidFill>
              </a:rPr>
              <a:t>Organisation staff:</a:t>
            </a:r>
          </a:p>
          <a:p>
            <a:pPr lvl="2" eaLnBrk="1" hangingPunct="1">
              <a:defRPr/>
            </a:pPr>
            <a:r>
              <a:rPr lang="en-GB" b="1" dirty="0" smtClean="0">
                <a:solidFill>
                  <a:srgbClr val="000090"/>
                </a:solidFill>
              </a:rPr>
              <a:t>CEPN: </a:t>
            </a:r>
            <a:r>
              <a:rPr lang="en-GB" b="1" dirty="0" err="1" smtClean="0">
                <a:solidFill>
                  <a:srgbClr val="000090"/>
                </a:solidFill>
              </a:rPr>
              <a:t>Lucie</a:t>
            </a:r>
            <a:r>
              <a:rPr lang="en-GB" b="1" dirty="0" smtClean="0">
                <a:solidFill>
                  <a:srgbClr val="000090"/>
                </a:solidFill>
              </a:rPr>
              <a:t> </a:t>
            </a:r>
            <a:r>
              <a:rPr lang="en-GB" b="1" dirty="0" err="1" smtClean="0">
                <a:solidFill>
                  <a:srgbClr val="000090"/>
                </a:solidFill>
              </a:rPr>
              <a:t>d’Ascenzo</a:t>
            </a:r>
            <a:r>
              <a:rPr lang="en-GB" b="1" dirty="0" smtClean="0">
                <a:solidFill>
                  <a:srgbClr val="000090"/>
                </a:solidFill>
              </a:rPr>
              <a:t>, Laure-Anne </a:t>
            </a:r>
            <a:r>
              <a:rPr lang="en-GB" b="1" dirty="0" err="1" smtClean="0">
                <a:solidFill>
                  <a:srgbClr val="000090"/>
                </a:solidFill>
              </a:rPr>
              <a:t>Beltrami</a:t>
            </a:r>
            <a:endParaRPr lang="en-GB" b="1" dirty="0" smtClean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r>
              <a:rPr lang="en-GB" b="1" dirty="0" smtClean="0">
                <a:solidFill>
                  <a:srgbClr val="000090"/>
                </a:solidFill>
              </a:rPr>
              <a:t>ENGIE </a:t>
            </a:r>
            <a:r>
              <a:rPr lang="en-GB" b="1" dirty="0" err="1" smtClean="0">
                <a:solidFill>
                  <a:srgbClr val="000090"/>
                </a:solidFill>
              </a:rPr>
              <a:t>Electrabel</a:t>
            </a:r>
            <a:r>
              <a:rPr lang="en-GB" b="1" dirty="0" smtClean="0">
                <a:solidFill>
                  <a:srgbClr val="000090"/>
                </a:solidFill>
              </a:rPr>
              <a:t>: Benoit Lance &amp; colleagues</a:t>
            </a:r>
          </a:p>
          <a:p>
            <a:pPr lvl="2" eaLnBrk="1" hangingPunct="1">
              <a:defRPr/>
            </a:pPr>
            <a:r>
              <a:rPr lang="en-GB" b="1" dirty="0" smtClean="0">
                <a:solidFill>
                  <a:srgbClr val="000090"/>
                </a:solidFill>
              </a:rPr>
              <a:t>FANC/AFCN: François Henry</a:t>
            </a:r>
          </a:p>
          <a:p>
            <a:pPr lvl="2" eaLnBrk="1" hangingPunct="1">
              <a:defRPr/>
            </a:pPr>
            <a:r>
              <a:rPr lang="en-GB" b="1" dirty="0" smtClean="0">
                <a:solidFill>
                  <a:srgbClr val="000090"/>
                </a:solidFill>
              </a:rPr>
              <a:t>Square Team</a:t>
            </a:r>
          </a:p>
          <a:p>
            <a:pPr lvl="1" eaLnBrk="1" hangingPunct="1">
              <a:defRPr/>
            </a:pPr>
            <a:r>
              <a:rPr lang="en-GB" b="1" dirty="0" smtClean="0">
                <a:solidFill>
                  <a:srgbClr val="000090"/>
                </a:solidFill>
              </a:rPr>
              <a:t>All Participants</a:t>
            </a:r>
          </a:p>
          <a:p>
            <a:pPr lvl="2" eaLnBrk="1" hangingPunct="1">
              <a:defRPr/>
            </a:pPr>
            <a:endParaRPr lang="en-GB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err="1" smtClean="0">
                <a:solidFill>
                  <a:srgbClr val="000080"/>
                </a:solidFill>
              </a:rPr>
              <a:t>Distinguished</a:t>
            </a:r>
            <a:r>
              <a:rPr lang="fr-FR" b="1" dirty="0" smtClean="0">
                <a:solidFill>
                  <a:srgbClr val="000080"/>
                </a:solidFill>
              </a:rPr>
              <a:t> Oral </a:t>
            </a:r>
            <a:r>
              <a:rPr lang="fr-FR" b="1" dirty="0" err="1" smtClean="0">
                <a:solidFill>
                  <a:srgbClr val="000080"/>
                </a:solidFill>
              </a:rPr>
              <a:t>Presentations</a:t>
            </a:r>
            <a:endParaRPr lang="fr-FR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Aft>
                <a:spcPts val="1200"/>
              </a:spcAft>
              <a:buFontTx/>
              <a:buNone/>
              <a:defRPr/>
            </a:pPr>
            <a:r>
              <a:rPr lang="fr-FR" sz="2400" dirty="0" smtClean="0"/>
              <a:t>	</a:t>
            </a:r>
          </a:p>
          <a:p>
            <a:pPr algn="ctr" eaLnBrk="1" hangingPunct="1">
              <a:spcAft>
                <a:spcPts val="1200"/>
              </a:spcAft>
              <a:buFontTx/>
              <a:buNone/>
              <a:defRPr/>
            </a:pPr>
            <a:endParaRPr lang="fr-FR" sz="2400" b="1" dirty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rgbClr val="000090"/>
                </a:solidFill>
              </a:rPr>
              <a:t>Radiation Protection Success of Steam Generator Replacement in </a:t>
            </a:r>
            <a:r>
              <a:rPr lang="en-GB" sz="2400" b="1" dirty="0" err="1">
                <a:solidFill>
                  <a:srgbClr val="000090"/>
                </a:solidFill>
              </a:rPr>
              <a:t>Blayais</a:t>
            </a:r>
            <a:r>
              <a:rPr lang="en-GB" sz="2400" b="1" dirty="0">
                <a:solidFill>
                  <a:srgbClr val="000090"/>
                </a:solidFill>
              </a:rPr>
              <a:t> unit 3 (2014</a:t>
            </a:r>
            <a:r>
              <a:rPr lang="en-GB" sz="2400" b="1" dirty="0" smtClean="0">
                <a:solidFill>
                  <a:srgbClr val="000090"/>
                </a:solidFill>
              </a:rPr>
              <a:t>)</a:t>
            </a:r>
          </a:p>
          <a:p>
            <a:pPr marL="0" indent="0" algn="ctr">
              <a:buNone/>
            </a:pPr>
            <a:endParaRPr lang="fr-FR" sz="2400" dirty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en-GB" sz="2400" i="1" dirty="0">
                <a:solidFill>
                  <a:srgbClr val="000090"/>
                </a:solidFill>
              </a:rPr>
              <a:t>J. </a:t>
            </a:r>
            <a:r>
              <a:rPr lang="en-GB" sz="2400" i="1" dirty="0" err="1">
                <a:solidFill>
                  <a:srgbClr val="000090"/>
                </a:solidFill>
              </a:rPr>
              <a:t>Bonnefon</a:t>
            </a:r>
            <a:r>
              <a:rPr lang="en-GB" sz="2400" i="1" dirty="0">
                <a:solidFill>
                  <a:srgbClr val="000090"/>
                </a:solidFill>
              </a:rPr>
              <a:t>, G. </a:t>
            </a:r>
            <a:r>
              <a:rPr lang="en-GB" sz="2400" i="1" dirty="0" err="1">
                <a:solidFill>
                  <a:srgbClr val="000090"/>
                </a:solidFill>
              </a:rPr>
              <a:t>Ranchoux</a:t>
            </a:r>
            <a:r>
              <a:rPr lang="en-GB" sz="2400" i="1" dirty="0">
                <a:solidFill>
                  <a:srgbClr val="000090"/>
                </a:solidFill>
              </a:rPr>
              <a:t>, O. </a:t>
            </a:r>
            <a:r>
              <a:rPr lang="en-GB" sz="2400" i="1" dirty="0" err="1">
                <a:solidFill>
                  <a:srgbClr val="000090"/>
                </a:solidFill>
              </a:rPr>
              <a:t>Backes</a:t>
            </a:r>
            <a:r>
              <a:rPr lang="en-GB" sz="2400" i="1" dirty="0">
                <a:solidFill>
                  <a:srgbClr val="000090"/>
                </a:solidFill>
              </a:rPr>
              <a:t> (EDF DIPDE, France), B. </a:t>
            </a:r>
            <a:r>
              <a:rPr lang="en-GB" sz="2400" i="1" dirty="0" err="1">
                <a:solidFill>
                  <a:srgbClr val="000090"/>
                </a:solidFill>
              </a:rPr>
              <a:t>Roustit</a:t>
            </a:r>
            <a:r>
              <a:rPr lang="en-GB" sz="2400" i="1" dirty="0">
                <a:solidFill>
                  <a:srgbClr val="000090"/>
                </a:solidFill>
              </a:rPr>
              <a:t>, H. </a:t>
            </a:r>
            <a:r>
              <a:rPr lang="en-GB" sz="2400" i="1" dirty="0" err="1">
                <a:solidFill>
                  <a:srgbClr val="000090"/>
                </a:solidFill>
              </a:rPr>
              <a:t>Caullier</a:t>
            </a:r>
            <a:r>
              <a:rPr lang="en-GB" sz="2400" i="1" dirty="0">
                <a:solidFill>
                  <a:srgbClr val="000090"/>
                </a:solidFill>
              </a:rPr>
              <a:t> </a:t>
            </a:r>
            <a:br>
              <a:rPr lang="en-GB" sz="2400" i="1" dirty="0">
                <a:solidFill>
                  <a:srgbClr val="000090"/>
                </a:solidFill>
              </a:rPr>
            </a:br>
            <a:r>
              <a:rPr lang="en-GB" sz="2400" i="1" dirty="0">
                <a:solidFill>
                  <a:srgbClr val="000090"/>
                </a:solidFill>
              </a:rPr>
              <a:t>(</a:t>
            </a:r>
            <a:r>
              <a:rPr lang="en-GB" sz="2400" i="1" dirty="0" err="1">
                <a:solidFill>
                  <a:srgbClr val="000090"/>
                </a:solidFill>
              </a:rPr>
              <a:t>Blayais</a:t>
            </a:r>
            <a:r>
              <a:rPr lang="en-GB" sz="2400" i="1" dirty="0">
                <a:solidFill>
                  <a:srgbClr val="000090"/>
                </a:solidFill>
              </a:rPr>
              <a:t> NPP, France), J. </a:t>
            </a:r>
            <a:r>
              <a:rPr lang="en-GB" sz="2400" i="1" dirty="0" err="1">
                <a:solidFill>
                  <a:srgbClr val="000090"/>
                </a:solidFill>
              </a:rPr>
              <a:t>Sergeat</a:t>
            </a:r>
            <a:r>
              <a:rPr lang="en-GB" sz="2400" i="1" dirty="0">
                <a:solidFill>
                  <a:srgbClr val="000090"/>
                </a:solidFill>
              </a:rPr>
              <a:t>, K. </a:t>
            </a:r>
            <a:r>
              <a:rPr lang="en-GB" sz="2400" i="1" dirty="0" err="1">
                <a:solidFill>
                  <a:srgbClr val="000090"/>
                </a:solidFill>
              </a:rPr>
              <a:t>Hamon</a:t>
            </a:r>
            <a:r>
              <a:rPr lang="en-GB" sz="2400" i="1" dirty="0">
                <a:solidFill>
                  <a:srgbClr val="000090"/>
                </a:solidFill>
              </a:rPr>
              <a:t>, D. Marié (AREVA NP, France)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endParaRPr lang="en-GB" sz="2400" b="1" dirty="0" smtClean="0">
              <a:solidFill>
                <a:srgbClr val="00009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GB" sz="2400" b="1" dirty="0" smtClean="0">
                <a:solidFill>
                  <a:srgbClr val="000090"/>
                </a:solidFill>
              </a:rPr>
              <a:t>	</a:t>
            </a:r>
          </a:p>
          <a:p>
            <a:pPr algn="ctr" eaLnBrk="1" hangingPunct="1">
              <a:buFontTx/>
              <a:buNone/>
              <a:defRPr/>
            </a:pPr>
            <a:endParaRPr lang="en-GB" sz="2400" b="1" i="1" dirty="0" smtClean="0">
              <a:solidFill>
                <a:srgbClr val="00009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fr-FR" sz="2400" b="1" dirty="0" smtClean="0">
              <a:solidFill>
                <a:srgbClr val="00008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fr-FR" sz="2400" b="1" dirty="0" smtClean="0">
              <a:solidFill>
                <a:srgbClr val="0000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b="1" dirty="0" smtClean="0">
              <a:solidFill>
                <a:srgbClr val="000090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GB" b="1" dirty="0" smtClean="0">
                <a:solidFill>
                  <a:srgbClr val="000090"/>
                </a:solidFill>
              </a:rPr>
              <a:t>We are looking forward already to seeing you</a:t>
            </a:r>
          </a:p>
          <a:p>
            <a:pPr marL="0" indent="0" algn="ctr" eaLnBrk="1" hangingPunct="1">
              <a:buFontTx/>
              <a:buNone/>
              <a:defRPr/>
            </a:pPr>
            <a:endParaRPr lang="en-GB" b="1" dirty="0" smtClean="0">
              <a:solidFill>
                <a:srgbClr val="000090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GB" b="1" dirty="0" smtClean="0">
                <a:solidFill>
                  <a:srgbClr val="000090"/>
                </a:solidFill>
              </a:rPr>
              <a:t>at the next European ISOE Symposium</a:t>
            </a:r>
          </a:p>
          <a:p>
            <a:pPr marL="0" indent="0" algn="ctr" eaLnBrk="1" hangingPunct="1">
              <a:buFontTx/>
              <a:buNone/>
              <a:defRPr/>
            </a:pPr>
            <a:endParaRPr lang="en-GB" b="1" dirty="0" smtClean="0">
              <a:solidFill>
                <a:srgbClr val="000090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GB" b="1" dirty="0" smtClean="0">
                <a:solidFill>
                  <a:srgbClr val="000090"/>
                </a:solidFill>
              </a:rPr>
              <a:t>to be held in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err="1" smtClean="0">
                <a:solidFill>
                  <a:srgbClr val="000080"/>
                </a:solidFill>
              </a:rPr>
              <a:t>Distinguished</a:t>
            </a:r>
            <a:r>
              <a:rPr lang="fr-FR" b="1" dirty="0" smtClean="0">
                <a:solidFill>
                  <a:srgbClr val="000080"/>
                </a:solidFill>
              </a:rPr>
              <a:t> Oral </a:t>
            </a:r>
            <a:r>
              <a:rPr lang="fr-FR" b="1" dirty="0" err="1" smtClean="0">
                <a:solidFill>
                  <a:srgbClr val="000080"/>
                </a:solidFill>
              </a:rPr>
              <a:t>Presentations</a:t>
            </a:r>
            <a:endParaRPr lang="fr-FR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Aft>
                <a:spcPts val="1200"/>
              </a:spcAft>
              <a:buFontTx/>
              <a:buNone/>
              <a:defRPr/>
            </a:pPr>
            <a:r>
              <a:rPr lang="fr-FR" sz="2400" dirty="0" smtClean="0"/>
              <a:t>	</a:t>
            </a:r>
          </a:p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0090"/>
                </a:solidFill>
              </a:rPr>
              <a:t>ALARA </a:t>
            </a:r>
            <a:r>
              <a:rPr lang="en-GB" sz="2400" b="1" dirty="0">
                <a:solidFill>
                  <a:srgbClr val="000090"/>
                </a:solidFill>
              </a:rPr>
              <a:t>Program and RP Activities for the Reactor Vessel Head Replacement at CN Vandellòs II</a:t>
            </a:r>
            <a:endParaRPr lang="fr-FR" sz="2400" dirty="0">
              <a:solidFill>
                <a:srgbClr val="000090"/>
              </a:solidFill>
            </a:endParaRPr>
          </a:p>
          <a:p>
            <a:pPr marL="0" indent="0" algn="ctr">
              <a:buNone/>
            </a:pPr>
            <a:endParaRPr lang="en-GB" sz="2400" i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en-GB" sz="2400" i="1" dirty="0" smtClean="0">
                <a:solidFill>
                  <a:srgbClr val="000090"/>
                </a:solidFill>
              </a:rPr>
              <a:t>A</a:t>
            </a:r>
            <a:r>
              <a:rPr lang="en-GB" sz="2400" i="1" dirty="0">
                <a:solidFill>
                  <a:srgbClr val="000090"/>
                </a:solidFill>
              </a:rPr>
              <a:t>. Prim </a:t>
            </a:r>
            <a:r>
              <a:rPr lang="en-GB" sz="2400" i="1" dirty="0" err="1">
                <a:solidFill>
                  <a:srgbClr val="000090"/>
                </a:solidFill>
              </a:rPr>
              <a:t>Pujals</a:t>
            </a:r>
            <a:r>
              <a:rPr lang="en-GB" sz="2400" i="1" dirty="0">
                <a:solidFill>
                  <a:srgbClr val="000090"/>
                </a:solidFill>
              </a:rPr>
              <a:t>, J. L. </a:t>
            </a:r>
            <a:r>
              <a:rPr lang="en-GB" sz="2400" i="1" dirty="0" err="1">
                <a:solidFill>
                  <a:srgbClr val="000090"/>
                </a:solidFill>
              </a:rPr>
              <a:t>Sarria</a:t>
            </a:r>
            <a:r>
              <a:rPr lang="en-GB" sz="2400" i="1" dirty="0">
                <a:solidFill>
                  <a:srgbClr val="000090"/>
                </a:solidFill>
              </a:rPr>
              <a:t> </a:t>
            </a:r>
            <a:r>
              <a:rPr lang="en-GB" sz="2400" i="1" dirty="0" err="1">
                <a:solidFill>
                  <a:srgbClr val="000090"/>
                </a:solidFill>
              </a:rPr>
              <a:t>Gálvez</a:t>
            </a:r>
            <a:r>
              <a:rPr lang="en-GB" sz="2400" i="1" dirty="0">
                <a:solidFill>
                  <a:srgbClr val="000090"/>
                </a:solidFill>
              </a:rPr>
              <a:t>, I. </a:t>
            </a:r>
            <a:r>
              <a:rPr lang="en-GB" sz="2400" i="1" dirty="0" err="1">
                <a:solidFill>
                  <a:srgbClr val="000090"/>
                </a:solidFill>
              </a:rPr>
              <a:t>Vildósola</a:t>
            </a:r>
            <a:r>
              <a:rPr lang="en-GB" sz="2400" i="1" dirty="0">
                <a:solidFill>
                  <a:srgbClr val="000090"/>
                </a:solidFill>
              </a:rPr>
              <a:t> Hernandez, A. </a:t>
            </a:r>
            <a:r>
              <a:rPr lang="en-GB" sz="2400" i="1" dirty="0" err="1">
                <a:solidFill>
                  <a:srgbClr val="000090"/>
                </a:solidFill>
              </a:rPr>
              <a:t>Ribas</a:t>
            </a:r>
            <a:r>
              <a:rPr lang="en-GB" sz="2400" i="1" dirty="0">
                <a:solidFill>
                  <a:srgbClr val="000090"/>
                </a:solidFill>
              </a:rPr>
              <a:t> </a:t>
            </a:r>
            <a:r>
              <a:rPr lang="en-GB" sz="2400" i="1" dirty="0" err="1">
                <a:solidFill>
                  <a:srgbClr val="000090"/>
                </a:solidFill>
              </a:rPr>
              <a:t>Goset</a:t>
            </a:r>
            <a:r>
              <a:rPr lang="en-GB" sz="2400" i="1" dirty="0">
                <a:solidFill>
                  <a:srgbClr val="000090"/>
                </a:solidFill>
              </a:rPr>
              <a:t> (Vandellòs II NPP, Spain)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endParaRPr lang="en-GB" sz="2400" b="1" i="1" dirty="0" smtClean="0">
              <a:solidFill>
                <a:srgbClr val="00009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fr-FR" sz="2400" b="1" dirty="0" smtClean="0">
              <a:solidFill>
                <a:srgbClr val="00009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fr-FR" sz="24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2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0080"/>
                </a:solidFill>
              </a:rPr>
              <a:t>Distinguished</a:t>
            </a:r>
            <a:r>
              <a:rPr lang="fr-FR" dirty="0">
                <a:solidFill>
                  <a:srgbClr val="000080"/>
                </a:solidFill>
              </a:rPr>
              <a:t> Oral </a:t>
            </a:r>
            <a:r>
              <a:rPr lang="fr-FR" dirty="0" err="1">
                <a:solidFill>
                  <a:srgbClr val="000080"/>
                </a:solidFill>
              </a:rPr>
              <a:t>Presentations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1" dirty="0" smtClean="0"/>
          </a:p>
          <a:p>
            <a:pPr marL="0" indent="0" algn="ctr">
              <a:buNone/>
            </a:pPr>
            <a:endParaRPr lang="en-GB" sz="2400" b="1" dirty="0" smtClean="0"/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0090"/>
                </a:solidFill>
              </a:rPr>
              <a:t>The </a:t>
            </a:r>
            <a:r>
              <a:rPr lang="en-GB" sz="2400" b="1" dirty="0">
                <a:solidFill>
                  <a:srgbClr val="000090"/>
                </a:solidFill>
              </a:rPr>
              <a:t>Way to Optimize Radiation Exposure Index at the Russian Nuclear Power Plants</a:t>
            </a:r>
            <a:endParaRPr lang="fr-FR" sz="2400" dirty="0">
              <a:solidFill>
                <a:srgbClr val="000090"/>
              </a:solidFill>
            </a:endParaRPr>
          </a:p>
          <a:p>
            <a:pPr marL="0" indent="0" algn="ctr">
              <a:buNone/>
            </a:pPr>
            <a:endParaRPr lang="en-GB" sz="2400" i="1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en-GB" sz="2400" i="1" dirty="0" smtClean="0">
                <a:solidFill>
                  <a:srgbClr val="000090"/>
                </a:solidFill>
              </a:rPr>
              <a:t>I</a:t>
            </a:r>
            <a:r>
              <a:rPr lang="en-GB" sz="2400" i="1" dirty="0">
                <a:solidFill>
                  <a:srgbClr val="000090"/>
                </a:solidFill>
              </a:rPr>
              <a:t>. </a:t>
            </a:r>
            <a:r>
              <a:rPr lang="en-GB" sz="2400" i="1" dirty="0" err="1">
                <a:solidFill>
                  <a:srgbClr val="000090"/>
                </a:solidFill>
              </a:rPr>
              <a:t>Doljenkov</a:t>
            </a:r>
            <a:r>
              <a:rPr lang="en-GB" sz="2400" i="1" dirty="0">
                <a:solidFill>
                  <a:srgbClr val="000090"/>
                </a:solidFill>
              </a:rPr>
              <a:t> (</a:t>
            </a:r>
            <a:r>
              <a:rPr lang="en-GB" sz="2400" i="1" dirty="0" err="1">
                <a:solidFill>
                  <a:srgbClr val="000090"/>
                </a:solidFill>
              </a:rPr>
              <a:t>Rosenergoatom</a:t>
            </a:r>
            <a:r>
              <a:rPr lang="en-GB" sz="2400" i="1" dirty="0">
                <a:solidFill>
                  <a:srgbClr val="000090"/>
                </a:solidFill>
              </a:rPr>
              <a:t>, Russia), A. </a:t>
            </a:r>
            <a:r>
              <a:rPr lang="en-GB" sz="2400" i="1" dirty="0" err="1">
                <a:solidFill>
                  <a:srgbClr val="000090"/>
                </a:solidFill>
              </a:rPr>
              <a:t>Кuchin</a:t>
            </a:r>
            <a:r>
              <a:rPr lang="en-GB" sz="2400" i="1" dirty="0">
                <a:solidFill>
                  <a:srgbClr val="000090"/>
                </a:solidFill>
              </a:rPr>
              <a:t> (Kola NPP, Russia)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06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err="1" smtClean="0">
                <a:solidFill>
                  <a:srgbClr val="000080"/>
                </a:solidFill>
              </a:rPr>
              <a:t>Distinguished</a:t>
            </a:r>
            <a:r>
              <a:rPr lang="fr-FR" b="1" dirty="0" smtClean="0">
                <a:solidFill>
                  <a:srgbClr val="000080"/>
                </a:solidFill>
              </a:rPr>
              <a:t> Poster</a:t>
            </a:r>
            <a:endParaRPr lang="fr-FR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Aft>
                <a:spcPts val="1200"/>
              </a:spcAft>
              <a:buFontTx/>
              <a:buNone/>
              <a:defRPr/>
            </a:pPr>
            <a:r>
              <a:rPr lang="fr-FR" sz="2400" dirty="0" smtClean="0"/>
              <a:t>	</a:t>
            </a:r>
          </a:p>
          <a:p>
            <a:pPr algn="ctr" eaLnBrk="1" hangingPunct="1">
              <a:spcAft>
                <a:spcPts val="1200"/>
              </a:spcAft>
              <a:buFontTx/>
              <a:buNone/>
              <a:defRPr/>
            </a:pPr>
            <a:endParaRPr lang="fr-FR" sz="2400" b="1" dirty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fr-FR" sz="2400" b="1" dirty="0" err="1" smtClean="0">
                <a:solidFill>
                  <a:srgbClr val="000090"/>
                </a:solidFill>
              </a:rPr>
              <a:t>Lessons</a:t>
            </a:r>
            <a:r>
              <a:rPr lang="fr-FR" sz="2400" b="1" dirty="0" smtClean="0">
                <a:solidFill>
                  <a:srgbClr val="000090"/>
                </a:solidFill>
              </a:rPr>
              <a:t> </a:t>
            </a:r>
            <a:r>
              <a:rPr lang="fr-FR" sz="2400" b="1" dirty="0" err="1">
                <a:solidFill>
                  <a:srgbClr val="000090"/>
                </a:solidFill>
              </a:rPr>
              <a:t>Learned</a:t>
            </a:r>
            <a:r>
              <a:rPr lang="fr-FR" sz="2400" b="1" dirty="0">
                <a:solidFill>
                  <a:srgbClr val="000090"/>
                </a:solidFill>
              </a:rPr>
              <a:t> </a:t>
            </a:r>
            <a:r>
              <a:rPr lang="fr-FR" sz="2400" b="1" dirty="0" err="1">
                <a:solidFill>
                  <a:srgbClr val="000090"/>
                </a:solidFill>
              </a:rPr>
              <a:t>from</a:t>
            </a:r>
            <a:r>
              <a:rPr lang="fr-FR" sz="2400" b="1" dirty="0">
                <a:solidFill>
                  <a:srgbClr val="000090"/>
                </a:solidFill>
              </a:rPr>
              <a:t> the </a:t>
            </a:r>
            <a:r>
              <a:rPr lang="fr-FR" sz="2400" b="1" dirty="0" err="1">
                <a:solidFill>
                  <a:srgbClr val="000090"/>
                </a:solidFill>
              </a:rPr>
              <a:t>Failure</a:t>
            </a:r>
            <a:r>
              <a:rPr lang="fr-FR" sz="2400" b="1" dirty="0">
                <a:solidFill>
                  <a:srgbClr val="000090"/>
                </a:solidFill>
              </a:rPr>
              <a:t> of </a:t>
            </a:r>
            <a:r>
              <a:rPr lang="fr-FR" sz="2400" b="1" dirty="0" err="1">
                <a:solidFill>
                  <a:srgbClr val="000090"/>
                </a:solidFill>
              </a:rPr>
              <a:t>Leak</a:t>
            </a:r>
            <a:r>
              <a:rPr lang="fr-FR" sz="2400" b="1" dirty="0">
                <a:solidFill>
                  <a:srgbClr val="000090"/>
                </a:solidFill>
              </a:rPr>
              <a:t> Monitoring System of </a:t>
            </a:r>
            <a:r>
              <a:rPr lang="fr-FR" sz="2400" b="1" dirty="0" err="1">
                <a:solidFill>
                  <a:srgbClr val="000090"/>
                </a:solidFill>
              </a:rPr>
              <a:t>Steam</a:t>
            </a:r>
            <a:r>
              <a:rPr lang="fr-FR" sz="2400" b="1" dirty="0">
                <a:solidFill>
                  <a:srgbClr val="000090"/>
                </a:solidFill>
              </a:rPr>
              <a:t> </a:t>
            </a:r>
            <a:r>
              <a:rPr lang="fr-FR" sz="2400" b="1" dirty="0" err="1">
                <a:solidFill>
                  <a:srgbClr val="000090"/>
                </a:solidFill>
              </a:rPr>
              <a:t>Generator</a:t>
            </a:r>
            <a:r>
              <a:rPr lang="fr-FR" sz="2400" b="1" dirty="0">
                <a:solidFill>
                  <a:srgbClr val="000090"/>
                </a:solidFill>
              </a:rPr>
              <a:t> </a:t>
            </a:r>
            <a:endParaRPr lang="fr-FR" sz="2400" dirty="0">
              <a:solidFill>
                <a:srgbClr val="000090"/>
              </a:solidFill>
            </a:endParaRPr>
          </a:p>
          <a:p>
            <a:pPr marL="0" indent="0" algn="ctr">
              <a:buNone/>
            </a:pPr>
            <a:endParaRPr lang="fr-FR" sz="2400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fr-FR" sz="2400" dirty="0" err="1" smtClean="0">
                <a:solidFill>
                  <a:srgbClr val="000090"/>
                </a:solidFill>
              </a:rPr>
              <a:t>Moonhyung</a:t>
            </a:r>
            <a:r>
              <a:rPr lang="fr-FR" sz="2400" dirty="0" smtClean="0">
                <a:solidFill>
                  <a:srgbClr val="000090"/>
                </a:solidFill>
              </a:rPr>
              <a:t> </a:t>
            </a:r>
            <a:r>
              <a:rPr lang="fr-FR" sz="2400" dirty="0">
                <a:solidFill>
                  <a:srgbClr val="000090"/>
                </a:solidFill>
              </a:rPr>
              <a:t>Cho, </a:t>
            </a:r>
            <a:r>
              <a:rPr lang="fr-FR" sz="2400" dirty="0" err="1">
                <a:solidFill>
                  <a:srgbClr val="000090"/>
                </a:solidFill>
              </a:rPr>
              <a:t>Kidoo</a:t>
            </a:r>
            <a:r>
              <a:rPr lang="fr-FR" sz="2400" dirty="0">
                <a:solidFill>
                  <a:srgbClr val="000090"/>
                </a:solidFill>
              </a:rPr>
              <a:t> Kang, </a:t>
            </a:r>
            <a:r>
              <a:rPr lang="fr-FR" sz="2400" dirty="0" err="1">
                <a:solidFill>
                  <a:srgbClr val="000090"/>
                </a:solidFill>
              </a:rPr>
              <a:t>Yuho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  <a:r>
              <a:rPr lang="fr-FR" sz="2400" dirty="0" err="1">
                <a:solidFill>
                  <a:srgbClr val="000090"/>
                </a:solidFill>
              </a:rPr>
              <a:t>Weon</a:t>
            </a:r>
            <a:r>
              <a:rPr lang="fr-FR" sz="2400" dirty="0">
                <a:solidFill>
                  <a:srgbClr val="000090"/>
                </a:solidFill>
              </a:rPr>
              <a:t> </a:t>
            </a:r>
          </a:p>
          <a:p>
            <a:pPr marL="0" indent="0" algn="ctr">
              <a:buNone/>
            </a:pPr>
            <a:endParaRPr lang="fr-FR" sz="2400" dirty="0" smtClean="0">
              <a:solidFill>
                <a:srgbClr val="000090"/>
              </a:solidFill>
            </a:endParaRPr>
          </a:p>
          <a:p>
            <a:pPr marL="0" indent="0" algn="ctr">
              <a:buNone/>
            </a:pPr>
            <a:r>
              <a:rPr lang="fr-FR" sz="2400" i="1" dirty="0" smtClean="0">
                <a:solidFill>
                  <a:srgbClr val="000090"/>
                </a:solidFill>
              </a:rPr>
              <a:t>Central </a:t>
            </a:r>
            <a:r>
              <a:rPr lang="fr-FR" sz="2400" i="1" dirty="0" err="1">
                <a:solidFill>
                  <a:srgbClr val="000090"/>
                </a:solidFill>
              </a:rPr>
              <a:t>Research</a:t>
            </a:r>
            <a:r>
              <a:rPr lang="fr-FR" sz="2400" i="1" dirty="0">
                <a:solidFill>
                  <a:srgbClr val="000090"/>
                </a:solidFill>
              </a:rPr>
              <a:t> Institute, </a:t>
            </a:r>
            <a:r>
              <a:rPr lang="fr-FR" sz="2400" i="1" dirty="0" err="1">
                <a:solidFill>
                  <a:srgbClr val="000090"/>
                </a:solidFill>
              </a:rPr>
              <a:t>Korea</a:t>
            </a:r>
            <a:r>
              <a:rPr lang="fr-FR" sz="2400" i="1" dirty="0">
                <a:solidFill>
                  <a:srgbClr val="000090"/>
                </a:solidFill>
              </a:rPr>
              <a:t> Hydro &amp; </a:t>
            </a:r>
            <a:r>
              <a:rPr lang="fr-FR" sz="2400" i="1" dirty="0" err="1">
                <a:solidFill>
                  <a:srgbClr val="000090"/>
                </a:solidFill>
              </a:rPr>
              <a:t>Nuclear</a:t>
            </a:r>
            <a:r>
              <a:rPr lang="fr-FR" sz="2400" i="1" dirty="0">
                <a:solidFill>
                  <a:srgbClr val="000090"/>
                </a:solidFill>
              </a:rPr>
              <a:t> </a:t>
            </a:r>
            <a:r>
              <a:rPr lang="fr-FR" sz="2400" i="1" dirty="0" smtClean="0">
                <a:solidFill>
                  <a:srgbClr val="000090"/>
                </a:solidFill>
              </a:rPr>
              <a:t>Power</a:t>
            </a:r>
            <a:endParaRPr lang="en-GB" sz="2400" b="1" i="1" dirty="0" smtClean="0">
              <a:solidFill>
                <a:srgbClr val="00009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fr-FR" sz="2400" b="1" dirty="0" smtClean="0">
              <a:solidFill>
                <a:srgbClr val="000090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fr-FR" sz="24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684312"/>
          </a:xfrm>
        </p:spPr>
        <p:txBody>
          <a:bodyPr/>
          <a:lstStyle/>
          <a:p>
            <a:r>
              <a:rPr lang="fr-FR" dirty="0">
                <a:solidFill>
                  <a:srgbClr val="000080"/>
                </a:solidFill>
                <a:cs typeface="Arial" charset="0"/>
              </a:rPr>
              <a:t>Participation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187624" y="1988840"/>
            <a:ext cx="7956376" cy="4869160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i="1" dirty="0" smtClean="0"/>
              <a:t>Armenia </a:t>
            </a:r>
          </a:p>
          <a:p>
            <a:pPr eaLnBrk="1" hangingPunct="1">
              <a:defRPr/>
            </a:pPr>
            <a:r>
              <a:rPr lang="en-GB" sz="2000" i="1" dirty="0" smtClean="0"/>
              <a:t>Austria       </a:t>
            </a:r>
          </a:p>
          <a:p>
            <a:pPr eaLnBrk="1" hangingPunct="1">
              <a:defRPr/>
            </a:pPr>
            <a:r>
              <a:rPr lang="en-GB" sz="2000" i="1" dirty="0" smtClean="0"/>
              <a:t>Belgium</a:t>
            </a:r>
          </a:p>
          <a:p>
            <a:pPr eaLnBrk="1" hangingPunct="1">
              <a:defRPr/>
            </a:pPr>
            <a:r>
              <a:rPr lang="en-GB" sz="2000" i="1" dirty="0" smtClean="0"/>
              <a:t>Brazil</a:t>
            </a:r>
          </a:p>
          <a:p>
            <a:pPr eaLnBrk="1" hangingPunct="1">
              <a:defRPr/>
            </a:pPr>
            <a:r>
              <a:rPr lang="en-GB" sz="2000" i="1" dirty="0" smtClean="0"/>
              <a:t>Canada</a:t>
            </a:r>
          </a:p>
          <a:p>
            <a:pPr eaLnBrk="1" hangingPunct="1">
              <a:defRPr/>
            </a:pPr>
            <a:r>
              <a:rPr lang="en-GB" sz="2000" i="1" dirty="0" smtClean="0"/>
              <a:t>China      </a:t>
            </a:r>
          </a:p>
          <a:p>
            <a:pPr eaLnBrk="1" hangingPunct="1">
              <a:defRPr/>
            </a:pPr>
            <a:r>
              <a:rPr lang="en-GB" sz="2000" i="1" dirty="0" smtClean="0"/>
              <a:t>Czech Republic</a:t>
            </a:r>
          </a:p>
          <a:p>
            <a:pPr eaLnBrk="1" hangingPunct="1">
              <a:defRPr/>
            </a:pPr>
            <a:r>
              <a:rPr lang="en-GB" sz="2000" i="1" dirty="0" smtClean="0"/>
              <a:t>Finland	</a:t>
            </a:r>
          </a:p>
          <a:p>
            <a:pPr eaLnBrk="1" hangingPunct="1">
              <a:defRPr/>
            </a:pPr>
            <a:r>
              <a:rPr lang="en-GB" sz="2000" i="1" dirty="0" smtClean="0"/>
              <a:t>France</a:t>
            </a:r>
          </a:p>
          <a:p>
            <a:pPr eaLnBrk="1" hangingPunct="1">
              <a:defRPr/>
            </a:pPr>
            <a:r>
              <a:rPr lang="en-GB" sz="2000" i="1" dirty="0" smtClean="0"/>
              <a:t>Germany</a:t>
            </a:r>
          </a:p>
          <a:p>
            <a:pPr eaLnBrk="1" hangingPunct="1">
              <a:defRPr/>
            </a:pPr>
            <a:r>
              <a:rPr lang="en-GB" sz="2000" i="1" dirty="0" smtClean="0"/>
              <a:t>Hungary</a:t>
            </a:r>
          </a:p>
          <a:p>
            <a:pPr eaLnBrk="1" hangingPunct="1">
              <a:defRPr/>
            </a:pPr>
            <a:r>
              <a:rPr lang="en-GB" sz="2000" i="1" dirty="0" smtClean="0"/>
              <a:t>Japan</a:t>
            </a:r>
          </a:p>
          <a:p>
            <a:pPr marL="0" indent="0" eaLnBrk="1" hangingPunct="1">
              <a:buFontTx/>
              <a:buNone/>
              <a:defRPr/>
            </a:pPr>
            <a:endParaRPr lang="en-GB" sz="2000" i="1" dirty="0" smtClean="0"/>
          </a:p>
          <a:p>
            <a:pPr eaLnBrk="1" hangingPunct="1">
              <a:defRPr/>
            </a:pPr>
            <a:endParaRPr lang="en-GB" sz="2000" i="1" dirty="0" smtClean="0"/>
          </a:p>
          <a:p>
            <a:pPr eaLnBrk="1" hangingPunct="1">
              <a:defRPr/>
            </a:pPr>
            <a:endParaRPr lang="en-GB" sz="2000" i="1" dirty="0" smtClean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4294967295"/>
          </p:nvPr>
        </p:nvSpPr>
        <p:spPr>
          <a:xfrm>
            <a:off x="5110163" y="1989138"/>
            <a:ext cx="4033837" cy="4868862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i="1" dirty="0" smtClean="0"/>
              <a:t>Republic of Korea</a:t>
            </a:r>
          </a:p>
          <a:p>
            <a:pPr eaLnBrk="1" hangingPunct="1">
              <a:defRPr/>
            </a:pPr>
            <a:r>
              <a:rPr lang="en-GB" sz="2000" i="1" dirty="0" smtClean="0"/>
              <a:t>Romania</a:t>
            </a:r>
          </a:p>
          <a:p>
            <a:pPr eaLnBrk="1" hangingPunct="1">
              <a:defRPr/>
            </a:pPr>
            <a:r>
              <a:rPr lang="en-GB" sz="2000" i="1" dirty="0" smtClean="0"/>
              <a:t>Russian Federation</a:t>
            </a:r>
          </a:p>
          <a:p>
            <a:pPr eaLnBrk="1" hangingPunct="1">
              <a:defRPr/>
            </a:pPr>
            <a:r>
              <a:rPr lang="en-GB" sz="2000" i="1" dirty="0" smtClean="0"/>
              <a:t>Slovak Republic</a:t>
            </a:r>
          </a:p>
          <a:p>
            <a:pPr eaLnBrk="1" hangingPunct="1">
              <a:defRPr/>
            </a:pPr>
            <a:r>
              <a:rPr lang="en-GB" sz="2000" i="1" dirty="0" smtClean="0"/>
              <a:t>Slovenia</a:t>
            </a:r>
          </a:p>
          <a:p>
            <a:pPr eaLnBrk="1" hangingPunct="1">
              <a:defRPr/>
            </a:pPr>
            <a:r>
              <a:rPr lang="en-GB" sz="2000" i="1" dirty="0" smtClean="0"/>
              <a:t>South Korea</a:t>
            </a:r>
          </a:p>
          <a:p>
            <a:pPr eaLnBrk="1" hangingPunct="1">
              <a:defRPr/>
            </a:pPr>
            <a:r>
              <a:rPr lang="en-GB" sz="2000" i="1" dirty="0" smtClean="0"/>
              <a:t>Spain</a:t>
            </a:r>
          </a:p>
          <a:p>
            <a:pPr eaLnBrk="1" hangingPunct="1">
              <a:defRPr/>
            </a:pPr>
            <a:r>
              <a:rPr lang="en-GB" sz="2000" i="1" dirty="0" smtClean="0"/>
              <a:t>Sweden</a:t>
            </a:r>
          </a:p>
          <a:p>
            <a:pPr eaLnBrk="1" hangingPunct="1">
              <a:defRPr/>
            </a:pPr>
            <a:r>
              <a:rPr lang="en-GB" sz="2000" i="1" dirty="0" smtClean="0"/>
              <a:t>Switzerland</a:t>
            </a:r>
          </a:p>
          <a:p>
            <a:pPr eaLnBrk="1" hangingPunct="1">
              <a:defRPr/>
            </a:pPr>
            <a:r>
              <a:rPr lang="en-GB" sz="2000" i="1" dirty="0" smtClean="0"/>
              <a:t>The Netherlands</a:t>
            </a:r>
          </a:p>
          <a:p>
            <a:pPr eaLnBrk="1" hangingPunct="1">
              <a:defRPr/>
            </a:pPr>
            <a:r>
              <a:rPr lang="en-GB" sz="2000" i="1" dirty="0" smtClean="0"/>
              <a:t>UK</a:t>
            </a:r>
          </a:p>
          <a:p>
            <a:pPr eaLnBrk="1" hangingPunct="1">
              <a:defRPr/>
            </a:pPr>
            <a:r>
              <a:rPr lang="en-GB" sz="2000" i="1" dirty="0" smtClean="0"/>
              <a:t>Ukraine</a:t>
            </a:r>
          </a:p>
          <a:p>
            <a:pPr eaLnBrk="1" hangingPunct="1">
              <a:defRPr/>
            </a:pPr>
            <a:r>
              <a:rPr lang="en-GB" sz="2000" i="1" dirty="0" smtClean="0"/>
              <a:t>USA</a:t>
            </a:r>
          </a:p>
          <a:p>
            <a:pPr eaLnBrk="1" hangingPunct="1">
              <a:defRPr/>
            </a:pPr>
            <a:endParaRPr lang="en-GB" sz="2000" i="1" dirty="0" smtClean="0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187624" y="1154386"/>
            <a:ext cx="7956376" cy="9064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 smtClean="0">
                <a:solidFill>
                  <a:srgbClr val="000090"/>
                </a:solidFill>
              </a:rPr>
              <a:t>138 </a:t>
            </a:r>
            <a:r>
              <a:rPr lang="fr-FR" b="1" dirty="0">
                <a:solidFill>
                  <a:srgbClr val="000090"/>
                </a:solidFill>
              </a:rPr>
              <a:t>Participants</a:t>
            </a:r>
          </a:p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rgbClr val="000090"/>
                </a:solidFill>
              </a:rPr>
              <a:t>24 Countries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err="1" smtClean="0">
                <a:solidFill>
                  <a:srgbClr val="000080"/>
                </a:solidFill>
              </a:rPr>
              <a:t>Presentations</a:t>
            </a:r>
            <a:r>
              <a:rPr lang="fr-FR" b="1" dirty="0" smtClean="0">
                <a:solidFill>
                  <a:srgbClr val="000080"/>
                </a:solidFill>
              </a:rPr>
              <a:t>, Posters and Displays</a:t>
            </a:r>
            <a:endParaRPr lang="fr-F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0080"/>
                </a:solidFill>
              </a:rPr>
              <a:t>7 Themes</a:t>
            </a:r>
            <a:endParaRPr lang="en-GB" sz="2400" dirty="0" smtClean="0"/>
          </a:p>
          <a:p>
            <a:pPr lvl="1" eaLnBrk="1" hangingPunct="1"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ISOE System </a:t>
            </a:r>
          </a:p>
          <a:p>
            <a:pPr lvl="1" eaLnBrk="1" hangingPunct="1"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Follow-up of Fukushima Accident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rgbClr val="000090"/>
                </a:solidFill>
              </a:rPr>
              <a:t>Source Term Management</a:t>
            </a:r>
          </a:p>
          <a:p>
            <a:pPr lvl="1" eaLnBrk="1" hangingPunct="1"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Measurement</a:t>
            </a:r>
          </a:p>
          <a:p>
            <a:pPr lvl="1" eaLnBrk="1" hangingPunct="1"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Decontamination</a:t>
            </a:r>
          </a:p>
          <a:p>
            <a:pPr lvl="1" eaLnBrk="1" hangingPunct="1"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Large Job Experience</a:t>
            </a:r>
          </a:p>
          <a:p>
            <a:pPr lvl="1" eaLnBrk="1" hangingPunct="1"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Education and Training</a:t>
            </a:r>
          </a:p>
          <a:p>
            <a:pPr lvl="1" eaLnBrk="1" hangingPunct="1"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Radiation Protection Management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Decommissioning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000090"/>
                </a:solidFill>
              </a:rPr>
              <a:t>34 Oral Presentations, 25 Posters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Soon available on the ISOE-network website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000080"/>
                </a:solidFill>
              </a:rPr>
              <a:t>10 Vendors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000080"/>
                </a:solidFill>
              </a:rPr>
              <a:t>Summary and outcomes</a:t>
            </a:r>
            <a:r>
              <a:rPr lang="fr-FR" b="1" dirty="0" smtClean="0">
                <a:solidFill>
                  <a:srgbClr val="000080"/>
                </a:solidFill>
              </a:rPr>
              <a:t> (1)</a:t>
            </a:r>
            <a:endParaRPr lang="fr-F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Session 1. </a:t>
            </a: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ISOE System: </a:t>
            </a:r>
            <a:r>
              <a:rPr lang="en-GB" sz="2000" b="1" dirty="0">
                <a:solidFill>
                  <a:srgbClr val="000090"/>
                </a:solidFill>
              </a:rPr>
              <a:t>an active and enthusiastic information exchange network. </a:t>
            </a:r>
            <a:endParaRPr lang="en-GB" sz="2000" b="1" dirty="0" smtClean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2016-2019 Strategic Plan focus on new topics</a:t>
            </a:r>
          </a:p>
          <a:p>
            <a:pPr lvl="3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Refurbishment and plant life extension</a:t>
            </a:r>
          </a:p>
          <a:p>
            <a:pPr lvl="3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Education and training</a:t>
            </a:r>
          </a:p>
          <a:p>
            <a:pPr lvl="3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Collection of lessons learned from events</a:t>
            </a:r>
          </a:p>
          <a:p>
            <a:pPr lvl="2" eaLnBrk="1" hangingPunct="1"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Major role of ISOE at different levels:</a:t>
            </a:r>
          </a:p>
          <a:p>
            <a:pPr lvl="3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Contribution to International organisation providing  recommendations and expert view (NEA CRPPH)</a:t>
            </a:r>
          </a:p>
          <a:p>
            <a:pPr lvl="3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Contribution at a utility level of a plant</a:t>
            </a:r>
          </a:p>
          <a:p>
            <a:pPr lvl="3" eaLnBrk="1" hangingPunct="1">
              <a:defRPr/>
            </a:pPr>
            <a:endParaRPr lang="en-GB" sz="1600" dirty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Follow-up of Fukushima Accident</a:t>
            </a:r>
          </a:p>
          <a:p>
            <a:pPr lvl="2" eaLnBrk="1" hangingPunct="1"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Major improvement of working conditions were made with the re-zoning of the site, which was possible after the major decontamination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000080"/>
                </a:solidFill>
              </a:rPr>
              <a:t>Summary and outcomes</a:t>
            </a:r>
            <a:r>
              <a:rPr lang="fr-FR" dirty="0">
                <a:solidFill>
                  <a:srgbClr val="000080"/>
                </a:solidFill>
              </a:rPr>
              <a:t>  </a:t>
            </a:r>
            <a:r>
              <a:rPr lang="fr-FR" b="1" dirty="0" smtClean="0">
                <a:solidFill>
                  <a:srgbClr val="000080"/>
                </a:solidFill>
              </a:rPr>
              <a:t>(2)</a:t>
            </a:r>
            <a:endParaRPr lang="fr-F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spcAft>
                <a:spcPts val="1200"/>
              </a:spcAft>
              <a:buNone/>
              <a:defRPr/>
            </a:pPr>
            <a:r>
              <a:rPr lang="en-GB" sz="2000" b="1" dirty="0" smtClean="0">
                <a:solidFill>
                  <a:srgbClr val="000090"/>
                </a:solidFill>
              </a:rPr>
              <a:t>Session 2. Source Term Management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Role of </a:t>
            </a:r>
            <a:r>
              <a:rPr lang="en-GB" sz="2000" b="1" dirty="0" smtClean="0">
                <a:solidFill>
                  <a:srgbClr val="000090"/>
                </a:solidFill>
              </a:rPr>
              <a:t>indexes / indicators</a:t>
            </a:r>
            <a:r>
              <a:rPr lang="en-GB" sz="2000" dirty="0" smtClean="0">
                <a:solidFill>
                  <a:srgbClr val="000090"/>
                </a:solidFill>
              </a:rPr>
              <a:t> (RCS </a:t>
            </a:r>
            <a:r>
              <a:rPr lang="en-GB" sz="2000" dirty="0">
                <a:solidFill>
                  <a:srgbClr val="000090"/>
                </a:solidFill>
              </a:rPr>
              <a:t>index, RB index, CZT gamma </a:t>
            </a:r>
            <a:r>
              <a:rPr lang="en-GB" sz="2000" dirty="0" smtClean="0">
                <a:solidFill>
                  <a:srgbClr val="000090"/>
                </a:solidFill>
              </a:rPr>
              <a:t>spectrometry,</a:t>
            </a:r>
            <a:r>
              <a:rPr lang="is-IS" sz="2000" dirty="0" smtClean="0">
                <a:solidFill>
                  <a:srgbClr val="000090"/>
                </a:solidFill>
              </a:rPr>
              <a:t>…)</a:t>
            </a:r>
            <a:endParaRPr lang="en-GB" sz="2000" dirty="0" smtClean="0">
              <a:solidFill>
                <a:srgbClr val="000090"/>
              </a:solidFill>
            </a:endParaRPr>
          </a:p>
          <a:p>
            <a:pPr lvl="1" eaLnBrk="1" hangingPunct="1">
              <a:spcAft>
                <a:spcPts val="1200"/>
              </a:spcAft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Use of </a:t>
            </a:r>
            <a:r>
              <a:rPr lang="en-GB" sz="2000" b="1" dirty="0" smtClean="0">
                <a:solidFill>
                  <a:srgbClr val="000090"/>
                </a:solidFill>
              </a:rPr>
              <a:t>new technologies</a:t>
            </a:r>
            <a:r>
              <a:rPr lang="en-GB" sz="2000" dirty="0" smtClean="0">
                <a:solidFill>
                  <a:srgbClr val="000090"/>
                </a:solidFill>
              </a:rPr>
              <a:t> (in situ gamma spectrometry, CZT gamma camera) to improve measurements, follow-up of source term activity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Development of </a:t>
            </a:r>
            <a:r>
              <a:rPr lang="en-GB" sz="2000" b="1" dirty="0" smtClean="0">
                <a:solidFill>
                  <a:srgbClr val="000090"/>
                </a:solidFill>
              </a:rPr>
              <a:t>strategies</a:t>
            </a:r>
            <a:r>
              <a:rPr lang="en-GB" sz="2000" dirty="0" smtClean="0">
                <a:solidFill>
                  <a:srgbClr val="000090"/>
                </a:solidFill>
              </a:rPr>
              <a:t> adapted to the type of circuits: shieldings /</a:t>
            </a:r>
            <a:r>
              <a:rPr lang="en-GB" sz="2000" dirty="0">
                <a:solidFill>
                  <a:srgbClr val="000090"/>
                </a:solidFill>
              </a:rPr>
              <a:t> chemical </a:t>
            </a:r>
            <a:r>
              <a:rPr lang="en-GB" sz="2000" dirty="0" smtClean="0">
                <a:solidFill>
                  <a:srgbClr val="000090"/>
                </a:solidFill>
              </a:rPr>
              <a:t>decontamination/ hot spot elimination/</a:t>
            </a:r>
          </a:p>
          <a:p>
            <a:pPr lvl="1" eaLnBrk="1" hangingPunct="1">
              <a:defRPr/>
            </a:pPr>
            <a:r>
              <a:rPr lang="en-GB" sz="2000" dirty="0" smtClean="0">
                <a:solidFill>
                  <a:srgbClr val="000090"/>
                </a:solidFill>
              </a:rPr>
              <a:t>Emerging issues : </a:t>
            </a:r>
            <a:r>
              <a:rPr lang="en-GB" sz="2000" b="1" dirty="0" smtClean="0">
                <a:solidFill>
                  <a:srgbClr val="000090"/>
                </a:solidFill>
              </a:rPr>
              <a:t>Ag-110m or SB-124</a:t>
            </a:r>
          </a:p>
          <a:p>
            <a:pPr lvl="2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Source and cause of pollution?</a:t>
            </a:r>
          </a:p>
          <a:p>
            <a:pPr lvl="2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Indicators?</a:t>
            </a:r>
          </a:p>
          <a:p>
            <a:pPr lvl="2" eaLnBrk="1" hangingPunct="1">
              <a:spcAft>
                <a:spcPts val="1200"/>
              </a:spcAft>
              <a:defRPr/>
            </a:pPr>
            <a:r>
              <a:rPr lang="en-GB" sz="1800" dirty="0">
                <a:solidFill>
                  <a:srgbClr val="000090"/>
                </a:solidFill>
              </a:rPr>
              <a:t>T</a:t>
            </a:r>
            <a:r>
              <a:rPr lang="en-GB" sz="1800" dirty="0" smtClean="0">
                <a:solidFill>
                  <a:srgbClr val="000090"/>
                </a:solidFill>
              </a:rPr>
              <a:t>reatment ?</a:t>
            </a:r>
          </a:p>
          <a:p>
            <a:pPr lvl="1" eaLnBrk="1" hangingPunct="1">
              <a:defRPr/>
            </a:pPr>
            <a:r>
              <a:rPr lang="en-GB" sz="1800" dirty="0" smtClean="0">
                <a:solidFill>
                  <a:srgbClr val="000090"/>
                </a:solidFill>
              </a:rPr>
              <a:t>Proposal  to create a </a:t>
            </a:r>
            <a:r>
              <a:rPr lang="en-GB" sz="1800" b="1" dirty="0" smtClean="0">
                <a:solidFill>
                  <a:srgbClr val="000090"/>
                </a:solidFill>
              </a:rPr>
              <a:t>source term reduction indicator </a:t>
            </a:r>
            <a:r>
              <a:rPr lang="en-GB" sz="1800" dirty="0" smtClean="0">
                <a:solidFill>
                  <a:srgbClr val="000090"/>
                </a:solidFill>
              </a:rPr>
              <a:t>shared at the international level</a:t>
            </a:r>
          </a:p>
          <a:p>
            <a:pPr lvl="1" eaLnBrk="1" hangingPunct="1">
              <a:defRPr/>
            </a:pPr>
            <a:endParaRPr lang="en-GB" sz="18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18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18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18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18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1800" dirty="0" smtClean="0">
              <a:solidFill>
                <a:srgbClr val="000090"/>
              </a:solidFill>
            </a:endParaRPr>
          </a:p>
          <a:p>
            <a:pPr lvl="1" eaLnBrk="1" hangingPunct="1">
              <a:defRPr/>
            </a:pPr>
            <a:endParaRPr lang="en-GB" sz="1800" dirty="0" smtClean="0">
              <a:solidFill>
                <a:srgbClr val="000090"/>
              </a:solidFill>
            </a:endParaRPr>
          </a:p>
          <a:p>
            <a:pPr lvl="2" eaLnBrk="1" hangingPunct="1">
              <a:defRPr/>
            </a:pPr>
            <a:endParaRPr lang="en-GB" sz="1800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OE_ETC">
  <a:themeElements>
    <a:clrScheme name="ISOE_ETC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ISOE_ETC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ISOE_ET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E_ET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E_ET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E_ET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E_ET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OE_ET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OE_ET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OE_ET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OE_ET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OE_ET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OE_ET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OE_ET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2004:Modèles:Mes modèles:ISOE_ETC.pot</Template>
  <TotalTime>2358</TotalTime>
  <Words>1061</Words>
  <Application>Microsoft Macintosh PowerPoint</Application>
  <PresentationFormat>Présentation à l'écran (4:3)</PresentationFormat>
  <Paragraphs>238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ISOE_ETC</vt:lpstr>
      <vt:lpstr>Conclusions from the ISOE International Symposium Brussels, 1 – 3 June 2016  C. Schieber ISOE-ETC</vt:lpstr>
      <vt:lpstr>Distinguished Oral Presentations</vt:lpstr>
      <vt:lpstr>Distinguished Oral Presentations</vt:lpstr>
      <vt:lpstr>Distinguished Oral Presentations</vt:lpstr>
      <vt:lpstr>Distinguished Poster</vt:lpstr>
      <vt:lpstr>Participation</vt:lpstr>
      <vt:lpstr>Presentations, Posters and Displays</vt:lpstr>
      <vt:lpstr>Summary and outcomes (1)</vt:lpstr>
      <vt:lpstr>Summary and outcomes  (2)</vt:lpstr>
      <vt:lpstr>Summary and outcomes (3)</vt:lpstr>
      <vt:lpstr>Summary and outcomes (4)</vt:lpstr>
      <vt:lpstr>Summary and outcomes (5)</vt:lpstr>
      <vt:lpstr>Summary and outcomes (6)</vt:lpstr>
      <vt:lpstr>Summary and outcomes (7)</vt:lpstr>
      <vt:lpstr>Summary and outcomes (8)</vt:lpstr>
      <vt:lpstr>Next ISOE symposia</vt:lpstr>
      <vt:lpstr>Next ISOE symposia</vt:lpstr>
      <vt:lpstr>Présentation PowerPoint</vt:lpstr>
      <vt:lpstr>WARM THANKS</vt:lpstr>
      <vt:lpstr>Présentation PowerPoint</vt:lpstr>
    </vt:vector>
  </TitlesOfParts>
  <Company>CEPN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SCHIEBER</dc:creator>
  <cp:lastModifiedBy>Caroline SCHIEBER</cp:lastModifiedBy>
  <cp:revision>117</cp:revision>
  <dcterms:created xsi:type="dcterms:W3CDTF">2008-06-24T08:54:22Z</dcterms:created>
  <dcterms:modified xsi:type="dcterms:W3CDTF">2016-06-17T13:03:22Z</dcterms:modified>
</cp:coreProperties>
</file>