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s/slide22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4076" r:id="rId1"/>
  </p:sldMasterIdLst>
  <p:notesMasterIdLst>
    <p:notesMasterId r:id="rId29"/>
  </p:notesMasterIdLst>
  <p:handoutMasterIdLst>
    <p:handoutMasterId r:id="rId30"/>
  </p:handoutMasterIdLst>
  <p:sldIdLst>
    <p:sldId id="676" r:id="rId2"/>
    <p:sldId id="743" r:id="rId3"/>
    <p:sldId id="797" r:id="rId4"/>
    <p:sldId id="742" r:id="rId5"/>
    <p:sldId id="796" r:id="rId6"/>
    <p:sldId id="798" r:id="rId7"/>
    <p:sldId id="799" r:id="rId8"/>
    <p:sldId id="801" r:id="rId9"/>
    <p:sldId id="802" r:id="rId10"/>
    <p:sldId id="803" r:id="rId11"/>
    <p:sldId id="804" r:id="rId12"/>
    <p:sldId id="805" r:id="rId13"/>
    <p:sldId id="806" r:id="rId14"/>
    <p:sldId id="807" r:id="rId15"/>
    <p:sldId id="808" r:id="rId16"/>
    <p:sldId id="809" r:id="rId17"/>
    <p:sldId id="810" r:id="rId18"/>
    <p:sldId id="800" r:id="rId19"/>
    <p:sldId id="757" r:id="rId20"/>
    <p:sldId id="786" r:id="rId21"/>
    <p:sldId id="762" r:id="rId22"/>
    <p:sldId id="758" r:id="rId23"/>
    <p:sldId id="787" r:id="rId24"/>
    <p:sldId id="779" r:id="rId25"/>
    <p:sldId id="780" r:id="rId26"/>
    <p:sldId id="777" r:id="rId27"/>
    <p:sldId id="734" r:id="rId28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2FFDD"/>
    <a:srgbClr val="FFF6E7"/>
    <a:srgbClr val="FFFAF8"/>
    <a:srgbClr val="FFFEE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905" autoAdjust="0"/>
    <p:restoredTop sz="95657" autoAdjust="0"/>
  </p:normalViewPr>
  <p:slideViewPr>
    <p:cSldViewPr>
      <p:cViewPr>
        <p:scale>
          <a:sx n="75" d="100"/>
          <a:sy n="75" d="100"/>
        </p:scale>
        <p:origin x="-3488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2072" y="-96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3131E-0052-684D-B2F4-BD93B973A3F3}" type="doc">
      <dgm:prSet loTypeId="urn:microsoft.com/office/officeart/2005/8/layout/arrow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ACAC5CB5-ED29-1345-AAB6-08DBF1EDB119}">
      <dgm:prSet custT="1"/>
      <dgm:spPr/>
      <dgm:t>
        <a:bodyPr/>
        <a:lstStyle/>
        <a:p>
          <a:pPr rtl="0"/>
          <a:r>
            <a:rPr lang="en-GB" sz="1800" b="1" dirty="0" smtClean="0"/>
            <a:t>1970s</a:t>
          </a:r>
        </a:p>
        <a:p>
          <a:pPr rtl="0"/>
          <a:r>
            <a:rPr lang="en-GB" sz="2000" b="1" dirty="0" smtClean="0">
              <a:solidFill>
                <a:srgbClr val="003366"/>
              </a:solidFill>
            </a:rPr>
            <a:t>Risk assessment </a:t>
          </a:r>
          <a:endParaRPr lang="en-GB" sz="2000" b="1" dirty="0">
            <a:solidFill>
              <a:srgbClr val="003366"/>
            </a:solidFill>
          </a:endParaRPr>
        </a:p>
      </dgm:t>
    </dgm:pt>
    <dgm:pt modelId="{7C19E926-54DC-EA43-8F56-7A40C0BDE2F9}" type="parTrans" cxnId="{4337F38E-1BA7-464C-95A5-74320F266E7B}">
      <dgm:prSet/>
      <dgm:spPr/>
      <dgm:t>
        <a:bodyPr/>
        <a:lstStyle/>
        <a:p>
          <a:endParaRPr lang="fr-FR" sz="1400"/>
        </a:p>
      </dgm:t>
    </dgm:pt>
    <dgm:pt modelId="{72576FA8-F8AD-C44F-A31C-DDAF55813F66}" type="sibTrans" cxnId="{4337F38E-1BA7-464C-95A5-74320F266E7B}">
      <dgm:prSet/>
      <dgm:spPr/>
      <dgm:t>
        <a:bodyPr/>
        <a:lstStyle/>
        <a:p>
          <a:endParaRPr lang="fr-FR" sz="1400"/>
        </a:p>
      </dgm:t>
    </dgm:pt>
    <dgm:pt modelId="{C8177345-A9C5-2044-95E9-ED8EB60185B5}">
      <dgm:prSet custT="1"/>
      <dgm:spPr/>
      <dgm:t>
        <a:bodyPr/>
        <a:lstStyle/>
        <a:p>
          <a:pPr rtl="0"/>
          <a:r>
            <a:rPr lang="en-GB" sz="1800" b="1" dirty="0" smtClean="0"/>
            <a:t>1980s  </a:t>
          </a:r>
        </a:p>
        <a:p>
          <a:pPr rtl="0"/>
          <a:r>
            <a:rPr lang="en-GB" sz="2000" b="1" dirty="0" smtClean="0">
              <a:solidFill>
                <a:srgbClr val="003366"/>
              </a:solidFill>
            </a:rPr>
            <a:t>Risk perception</a:t>
          </a:r>
          <a:endParaRPr lang="en-GB" sz="2000" b="1" dirty="0">
            <a:solidFill>
              <a:srgbClr val="003366"/>
            </a:solidFill>
          </a:endParaRPr>
        </a:p>
      </dgm:t>
    </dgm:pt>
    <dgm:pt modelId="{00885520-FD42-224A-A0FF-0FAB1BE048F2}" type="parTrans" cxnId="{472D5CAD-CE6F-6843-B247-7881A8217B34}">
      <dgm:prSet/>
      <dgm:spPr/>
      <dgm:t>
        <a:bodyPr/>
        <a:lstStyle/>
        <a:p>
          <a:endParaRPr lang="fr-FR" sz="1400"/>
        </a:p>
      </dgm:t>
    </dgm:pt>
    <dgm:pt modelId="{E423BA6F-90EE-2949-880E-AD329B64431C}" type="sibTrans" cxnId="{472D5CAD-CE6F-6843-B247-7881A8217B34}">
      <dgm:prSet/>
      <dgm:spPr/>
      <dgm:t>
        <a:bodyPr/>
        <a:lstStyle/>
        <a:p>
          <a:endParaRPr lang="fr-FR" sz="1400"/>
        </a:p>
      </dgm:t>
    </dgm:pt>
    <dgm:pt modelId="{E056AEB2-DD7F-0349-BE17-261B8FA89989}">
      <dgm:prSet custT="1"/>
      <dgm:spPr/>
      <dgm:t>
        <a:bodyPr/>
        <a:lstStyle/>
        <a:p>
          <a:pPr rtl="0"/>
          <a:r>
            <a:rPr lang="en-GB" sz="1800" b="1" dirty="0" smtClean="0"/>
            <a:t>1990s </a:t>
          </a:r>
        </a:p>
        <a:p>
          <a:pPr rtl="0"/>
          <a:r>
            <a:rPr lang="en-GB" sz="2000" b="1" dirty="0" smtClean="0">
              <a:solidFill>
                <a:srgbClr val="003366"/>
              </a:solidFill>
            </a:rPr>
            <a:t>Risk communication</a:t>
          </a:r>
          <a:endParaRPr lang="en-GB" sz="2000" b="1" dirty="0">
            <a:solidFill>
              <a:srgbClr val="003366"/>
            </a:solidFill>
          </a:endParaRPr>
        </a:p>
      </dgm:t>
    </dgm:pt>
    <dgm:pt modelId="{5C3CABE0-818D-3041-A3A7-165EBE08B4AC}" type="parTrans" cxnId="{E7B62F83-3E0B-524E-BB97-CE08FF0BCE41}">
      <dgm:prSet/>
      <dgm:spPr/>
      <dgm:t>
        <a:bodyPr/>
        <a:lstStyle/>
        <a:p>
          <a:endParaRPr lang="fr-FR" sz="1400"/>
        </a:p>
      </dgm:t>
    </dgm:pt>
    <dgm:pt modelId="{36FB4966-47D5-C845-B5AF-A8D3F9A20DCC}" type="sibTrans" cxnId="{E7B62F83-3E0B-524E-BB97-CE08FF0BCE41}">
      <dgm:prSet/>
      <dgm:spPr/>
      <dgm:t>
        <a:bodyPr/>
        <a:lstStyle/>
        <a:p>
          <a:endParaRPr lang="fr-FR" sz="1400"/>
        </a:p>
      </dgm:t>
    </dgm:pt>
    <dgm:pt modelId="{871926E2-121C-4540-8FB6-B048139E8A15}">
      <dgm:prSet custT="1"/>
      <dgm:spPr>
        <a:noFill/>
      </dgm:spPr>
      <dgm:t>
        <a:bodyPr/>
        <a:lstStyle/>
        <a:p>
          <a:pPr rtl="0">
            <a:spcAft>
              <a:spcPct val="35000"/>
            </a:spcAft>
          </a:pPr>
          <a:r>
            <a:rPr lang="en-GB" sz="1800" b="1" noProof="0" dirty="0" smtClean="0"/>
            <a:t>2000s </a:t>
          </a:r>
        </a:p>
        <a:p>
          <a:pPr rtl="0">
            <a:spcAft>
              <a:spcPts val="240"/>
            </a:spcAft>
          </a:pPr>
          <a:r>
            <a:rPr lang="en-GB" sz="2000" b="1" noProof="0" dirty="0" smtClean="0">
              <a:solidFill>
                <a:srgbClr val="003366"/>
              </a:solidFill>
            </a:rPr>
            <a:t>Risk governance </a:t>
          </a:r>
        </a:p>
        <a:p>
          <a:pPr rtl="0">
            <a:spcAft>
              <a:spcPct val="35000"/>
            </a:spcAft>
          </a:pPr>
          <a:endParaRPr lang="en-GB" sz="2000" b="1" noProof="0" dirty="0">
            <a:solidFill>
              <a:srgbClr val="003366"/>
            </a:solidFill>
          </a:endParaRPr>
        </a:p>
      </dgm:t>
    </dgm:pt>
    <dgm:pt modelId="{A05492EB-8AF4-2F41-9590-D545D22DB8AF}" type="parTrans" cxnId="{793952BA-9AB3-6D45-8C14-A99417938D07}">
      <dgm:prSet/>
      <dgm:spPr/>
      <dgm:t>
        <a:bodyPr/>
        <a:lstStyle/>
        <a:p>
          <a:endParaRPr lang="fr-FR" sz="1400"/>
        </a:p>
      </dgm:t>
    </dgm:pt>
    <dgm:pt modelId="{5282FCF0-AA73-604E-9EF3-5F87D086A63D}" type="sibTrans" cxnId="{793952BA-9AB3-6D45-8C14-A99417938D07}">
      <dgm:prSet/>
      <dgm:spPr/>
      <dgm:t>
        <a:bodyPr/>
        <a:lstStyle/>
        <a:p>
          <a:endParaRPr lang="fr-FR" sz="1400"/>
        </a:p>
      </dgm:t>
    </dgm:pt>
    <dgm:pt modelId="{6EE20950-4360-964A-8C42-FBA4A943647F}">
      <dgm:prSet custT="1"/>
      <dgm:spPr/>
      <dgm:t>
        <a:bodyPr/>
        <a:lstStyle/>
        <a:p>
          <a:pPr rtl="0"/>
          <a:r>
            <a:rPr lang="en-GB" sz="1800" b="1" dirty="0" smtClean="0"/>
            <a:t> 2010s</a:t>
          </a:r>
        </a:p>
        <a:p>
          <a:pPr rtl="0"/>
          <a:r>
            <a:rPr lang="en-GB" sz="2000" b="1" dirty="0" smtClean="0">
              <a:solidFill>
                <a:srgbClr val="003366"/>
              </a:solidFill>
            </a:rPr>
            <a:t>Risk  culture ? </a:t>
          </a:r>
          <a:endParaRPr lang="fr-FR" sz="2000" b="1" dirty="0">
            <a:solidFill>
              <a:srgbClr val="003366"/>
            </a:solidFill>
          </a:endParaRPr>
        </a:p>
      </dgm:t>
    </dgm:pt>
    <dgm:pt modelId="{47DA0678-D531-8D46-9FB2-EBD4FDA6A58C}" type="parTrans" cxnId="{1ADB5CC3-33F2-DB49-BB2C-42B51A60A6D2}">
      <dgm:prSet/>
      <dgm:spPr/>
      <dgm:t>
        <a:bodyPr/>
        <a:lstStyle/>
        <a:p>
          <a:endParaRPr lang="fr-FR" sz="1400"/>
        </a:p>
      </dgm:t>
    </dgm:pt>
    <dgm:pt modelId="{DE70DFBB-123F-C049-A11C-FBDFC49CF8FF}" type="sibTrans" cxnId="{1ADB5CC3-33F2-DB49-BB2C-42B51A60A6D2}">
      <dgm:prSet/>
      <dgm:spPr/>
      <dgm:t>
        <a:bodyPr/>
        <a:lstStyle/>
        <a:p>
          <a:endParaRPr lang="fr-FR" sz="1400"/>
        </a:p>
      </dgm:t>
    </dgm:pt>
    <dgm:pt modelId="{EDC210C9-435B-3449-AA39-094DDDD5E971}" type="pres">
      <dgm:prSet presAssocID="{0203131E-0052-684D-B2F4-BD93B973A3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134F43-F041-1349-95E8-DA1175B5E232}" type="pres">
      <dgm:prSet presAssocID="{0203131E-0052-684D-B2F4-BD93B973A3F3}" presName="arrow" presStyleLbl="bgShp" presStyleIdx="0" presStyleCnt="1"/>
      <dgm:spPr/>
    </dgm:pt>
    <dgm:pt modelId="{497D1941-EEFF-5343-B2ED-F5F5E1B7A2E4}" type="pres">
      <dgm:prSet presAssocID="{0203131E-0052-684D-B2F4-BD93B973A3F3}" presName="arrowDiagram5" presStyleCnt="0"/>
      <dgm:spPr/>
    </dgm:pt>
    <dgm:pt modelId="{D0D3EBEF-D62A-4849-8032-D3A771E9EE8A}" type="pres">
      <dgm:prSet presAssocID="{ACAC5CB5-ED29-1345-AAB6-08DBF1EDB119}" presName="bullet5a" presStyleLbl="node1" presStyleIdx="0" presStyleCnt="5"/>
      <dgm:spPr/>
    </dgm:pt>
    <dgm:pt modelId="{CE621F0E-BE4E-F54A-BFF9-BBFA3921A2FE}" type="pres">
      <dgm:prSet presAssocID="{ACAC5CB5-ED29-1345-AAB6-08DBF1EDB119}" presName="textBox5a" presStyleLbl="revTx" presStyleIdx="0" presStyleCnt="5" custScaleX="244316" custScaleY="62169" custLinFactNeighborX="14135" custLinFactNeighborY="-73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5BBDFE-C58F-1945-9D61-B872702B20D2}" type="pres">
      <dgm:prSet presAssocID="{C8177345-A9C5-2044-95E9-ED8EB60185B5}" presName="bullet5b" presStyleLbl="node1" presStyleIdx="1" presStyleCnt="5"/>
      <dgm:spPr/>
    </dgm:pt>
    <dgm:pt modelId="{BC7CF872-367F-0944-AFEE-B02A9DFED1F0}" type="pres">
      <dgm:prSet presAssocID="{C8177345-A9C5-2044-95E9-ED8EB60185B5}" presName="textBox5b" presStyleLbl="revTx" presStyleIdx="1" presStyleCnt="5" custScaleX="199068" custScaleY="58130" custLinFactNeighborX="-89288" custLinFactNeighborY="-674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563836-A651-7649-AC8C-D6CAD0FE9981}" type="pres">
      <dgm:prSet presAssocID="{E056AEB2-DD7F-0349-BE17-261B8FA89989}" presName="bullet5c" presStyleLbl="node1" presStyleIdx="2" presStyleCnt="5"/>
      <dgm:spPr/>
    </dgm:pt>
    <dgm:pt modelId="{513FAD2C-5945-4343-8FBF-AC2FDC2FF94C}" type="pres">
      <dgm:prSet presAssocID="{E056AEB2-DD7F-0349-BE17-261B8FA89989}" presName="textBox5c" presStyleLbl="revTx" presStyleIdx="2" presStyleCnt="5" custScaleX="209518" custScaleY="43597" custLinFactNeighborX="32619" custLinFactNeighborY="-187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4A5BA1-42E9-8E47-B481-7736208E7216}" type="pres">
      <dgm:prSet presAssocID="{871926E2-121C-4540-8FB6-B048139E8A15}" presName="bullet5d" presStyleLbl="node1" presStyleIdx="3" presStyleCnt="5"/>
      <dgm:spPr/>
    </dgm:pt>
    <dgm:pt modelId="{2643AD31-EA89-3340-9C8D-F2E3F3D243B9}" type="pres">
      <dgm:prSet presAssocID="{871926E2-121C-4540-8FB6-B048139E8A15}" presName="textBox5d" presStyleLbl="revTx" presStyleIdx="3" presStyleCnt="5" custScaleX="287720" custScaleY="25687" custLinFactNeighborX="-24671" custLinFactNeighborY="-728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E35F75-86B6-A44A-BAFE-DA96FDAC54D4}" type="pres">
      <dgm:prSet presAssocID="{6EE20950-4360-964A-8C42-FBA4A943647F}" presName="bullet5e" presStyleLbl="node1" presStyleIdx="4" presStyleCnt="5"/>
      <dgm:spPr/>
    </dgm:pt>
    <dgm:pt modelId="{AEACE0B0-581F-5142-A509-02BC3F91EEDF}" type="pres">
      <dgm:prSet presAssocID="{6EE20950-4360-964A-8C42-FBA4A943647F}" presName="textBox5e" presStyleLbl="revTx" presStyleIdx="4" presStyleCnt="5" custScaleX="99999" custScaleY="57094" custLinFactNeighborX="7676" custLinFactNeighborY="-382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37F38E-1BA7-464C-95A5-74320F266E7B}" srcId="{0203131E-0052-684D-B2F4-BD93B973A3F3}" destId="{ACAC5CB5-ED29-1345-AAB6-08DBF1EDB119}" srcOrd="0" destOrd="0" parTransId="{7C19E926-54DC-EA43-8F56-7A40C0BDE2F9}" sibTransId="{72576FA8-F8AD-C44F-A31C-DDAF55813F66}"/>
    <dgm:cxn modelId="{CE72844F-54D3-2F44-8170-A5F4E7CF3126}" type="presOf" srcId="{6EE20950-4360-964A-8C42-FBA4A943647F}" destId="{AEACE0B0-581F-5142-A509-02BC3F91EEDF}" srcOrd="0" destOrd="0" presId="urn:microsoft.com/office/officeart/2005/8/layout/arrow2"/>
    <dgm:cxn modelId="{793952BA-9AB3-6D45-8C14-A99417938D07}" srcId="{0203131E-0052-684D-B2F4-BD93B973A3F3}" destId="{871926E2-121C-4540-8FB6-B048139E8A15}" srcOrd="3" destOrd="0" parTransId="{A05492EB-8AF4-2F41-9590-D545D22DB8AF}" sibTransId="{5282FCF0-AA73-604E-9EF3-5F87D086A63D}"/>
    <dgm:cxn modelId="{E7B62F83-3E0B-524E-BB97-CE08FF0BCE41}" srcId="{0203131E-0052-684D-B2F4-BD93B973A3F3}" destId="{E056AEB2-DD7F-0349-BE17-261B8FA89989}" srcOrd="2" destOrd="0" parTransId="{5C3CABE0-818D-3041-A3A7-165EBE08B4AC}" sibTransId="{36FB4966-47D5-C845-B5AF-A8D3F9A20DCC}"/>
    <dgm:cxn modelId="{C265D02D-C593-3642-9783-F0D3908CE7C2}" type="presOf" srcId="{E056AEB2-DD7F-0349-BE17-261B8FA89989}" destId="{513FAD2C-5945-4343-8FBF-AC2FDC2FF94C}" srcOrd="0" destOrd="0" presId="urn:microsoft.com/office/officeart/2005/8/layout/arrow2"/>
    <dgm:cxn modelId="{472D5CAD-CE6F-6843-B247-7881A8217B34}" srcId="{0203131E-0052-684D-B2F4-BD93B973A3F3}" destId="{C8177345-A9C5-2044-95E9-ED8EB60185B5}" srcOrd="1" destOrd="0" parTransId="{00885520-FD42-224A-A0FF-0FAB1BE048F2}" sibTransId="{E423BA6F-90EE-2949-880E-AD329B64431C}"/>
    <dgm:cxn modelId="{EB5E75DD-917A-D244-BD38-FADC72D5B17B}" type="presOf" srcId="{0203131E-0052-684D-B2F4-BD93B973A3F3}" destId="{EDC210C9-435B-3449-AA39-094DDDD5E971}" srcOrd="0" destOrd="0" presId="urn:microsoft.com/office/officeart/2005/8/layout/arrow2"/>
    <dgm:cxn modelId="{6EF8D91B-BF11-9545-BC1D-5204B743E1FB}" type="presOf" srcId="{C8177345-A9C5-2044-95E9-ED8EB60185B5}" destId="{BC7CF872-367F-0944-AFEE-B02A9DFED1F0}" srcOrd="0" destOrd="0" presId="urn:microsoft.com/office/officeart/2005/8/layout/arrow2"/>
    <dgm:cxn modelId="{1ADB5CC3-33F2-DB49-BB2C-42B51A60A6D2}" srcId="{0203131E-0052-684D-B2F4-BD93B973A3F3}" destId="{6EE20950-4360-964A-8C42-FBA4A943647F}" srcOrd="4" destOrd="0" parTransId="{47DA0678-D531-8D46-9FB2-EBD4FDA6A58C}" sibTransId="{DE70DFBB-123F-C049-A11C-FBDFC49CF8FF}"/>
    <dgm:cxn modelId="{71D3453C-ED55-0B4B-9C93-F3B28842F4B3}" type="presOf" srcId="{871926E2-121C-4540-8FB6-B048139E8A15}" destId="{2643AD31-EA89-3340-9C8D-F2E3F3D243B9}" srcOrd="0" destOrd="0" presId="urn:microsoft.com/office/officeart/2005/8/layout/arrow2"/>
    <dgm:cxn modelId="{20F59FE0-14C6-814C-A4A5-1AA5FC02509C}" type="presOf" srcId="{ACAC5CB5-ED29-1345-AAB6-08DBF1EDB119}" destId="{CE621F0E-BE4E-F54A-BFF9-BBFA3921A2FE}" srcOrd="0" destOrd="0" presId="urn:microsoft.com/office/officeart/2005/8/layout/arrow2"/>
    <dgm:cxn modelId="{CBB9D5BE-0C11-DD4D-898D-457CB173B27B}" type="presParOf" srcId="{EDC210C9-435B-3449-AA39-094DDDD5E971}" destId="{62134F43-F041-1349-95E8-DA1175B5E232}" srcOrd="0" destOrd="0" presId="urn:microsoft.com/office/officeart/2005/8/layout/arrow2"/>
    <dgm:cxn modelId="{74086A8A-222C-024C-8FB2-9E3EFFA2CF62}" type="presParOf" srcId="{EDC210C9-435B-3449-AA39-094DDDD5E971}" destId="{497D1941-EEFF-5343-B2ED-F5F5E1B7A2E4}" srcOrd="1" destOrd="0" presId="urn:microsoft.com/office/officeart/2005/8/layout/arrow2"/>
    <dgm:cxn modelId="{C6756817-34ED-5146-99DD-3535A2D3259F}" type="presParOf" srcId="{497D1941-EEFF-5343-B2ED-F5F5E1B7A2E4}" destId="{D0D3EBEF-D62A-4849-8032-D3A771E9EE8A}" srcOrd="0" destOrd="0" presId="urn:microsoft.com/office/officeart/2005/8/layout/arrow2"/>
    <dgm:cxn modelId="{4C105471-8A0F-E64A-8777-0FD1EB30E166}" type="presParOf" srcId="{497D1941-EEFF-5343-B2ED-F5F5E1B7A2E4}" destId="{CE621F0E-BE4E-F54A-BFF9-BBFA3921A2FE}" srcOrd="1" destOrd="0" presId="urn:microsoft.com/office/officeart/2005/8/layout/arrow2"/>
    <dgm:cxn modelId="{16FE4DFE-9894-F64E-99AD-C8E00D142F93}" type="presParOf" srcId="{497D1941-EEFF-5343-B2ED-F5F5E1B7A2E4}" destId="{AB5BBDFE-C58F-1945-9D61-B872702B20D2}" srcOrd="2" destOrd="0" presId="urn:microsoft.com/office/officeart/2005/8/layout/arrow2"/>
    <dgm:cxn modelId="{CD1F31F1-CA56-414C-A733-1D803841C9BC}" type="presParOf" srcId="{497D1941-EEFF-5343-B2ED-F5F5E1B7A2E4}" destId="{BC7CF872-367F-0944-AFEE-B02A9DFED1F0}" srcOrd="3" destOrd="0" presId="urn:microsoft.com/office/officeart/2005/8/layout/arrow2"/>
    <dgm:cxn modelId="{383AB85E-D38A-6642-9E11-646813768FA6}" type="presParOf" srcId="{497D1941-EEFF-5343-B2ED-F5F5E1B7A2E4}" destId="{57563836-A651-7649-AC8C-D6CAD0FE9981}" srcOrd="4" destOrd="0" presId="urn:microsoft.com/office/officeart/2005/8/layout/arrow2"/>
    <dgm:cxn modelId="{47BB3606-8D73-8146-900F-D95D9F4779C7}" type="presParOf" srcId="{497D1941-EEFF-5343-B2ED-F5F5E1B7A2E4}" destId="{513FAD2C-5945-4343-8FBF-AC2FDC2FF94C}" srcOrd="5" destOrd="0" presId="urn:microsoft.com/office/officeart/2005/8/layout/arrow2"/>
    <dgm:cxn modelId="{16D580B2-2D94-C54C-BB8A-16D7EB34ECF9}" type="presParOf" srcId="{497D1941-EEFF-5343-B2ED-F5F5E1B7A2E4}" destId="{E14A5BA1-42E9-8E47-B481-7736208E7216}" srcOrd="6" destOrd="0" presId="urn:microsoft.com/office/officeart/2005/8/layout/arrow2"/>
    <dgm:cxn modelId="{DF471466-F5F4-2F4C-BE30-27D39C34F71C}" type="presParOf" srcId="{497D1941-EEFF-5343-B2ED-F5F5E1B7A2E4}" destId="{2643AD31-EA89-3340-9C8D-F2E3F3D243B9}" srcOrd="7" destOrd="0" presId="urn:microsoft.com/office/officeart/2005/8/layout/arrow2"/>
    <dgm:cxn modelId="{6C61959C-4939-3445-B67E-445FCB6FC3C1}" type="presParOf" srcId="{497D1941-EEFF-5343-B2ED-F5F5E1B7A2E4}" destId="{0EE35F75-86B6-A44A-BAFE-DA96FDAC54D4}" srcOrd="8" destOrd="0" presId="urn:microsoft.com/office/officeart/2005/8/layout/arrow2"/>
    <dgm:cxn modelId="{9F8A3DB2-5957-FD49-AC9C-A36DAB7C5893}" type="presParOf" srcId="{497D1941-EEFF-5343-B2ED-F5F5E1B7A2E4}" destId="{AEACE0B0-581F-5142-A509-02BC3F91EED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34F43-F041-1349-95E8-DA1175B5E232}">
      <dsp:nvSpPr>
        <dsp:cNvPr id="0" name=""/>
        <dsp:cNvSpPr/>
      </dsp:nvSpPr>
      <dsp:spPr>
        <a:xfrm>
          <a:off x="259079" y="0"/>
          <a:ext cx="6949440" cy="4343400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3EBEF-D62A-4849-8032-D3A771E9EE8A}">
      <dsp:nvSpPr>
        <dsp:cNvPr id="0" name=""/>
        <dsp:cNvSpPr/>
      </dsp:nvSpPr>
      <dsp:spPr>
        <a:xfrm>
          <a:off x="943599" y="3229752"/>
          <a:ext cx="159837" cy="15983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21F0E-BE4E-F54A-BFF9-BBFA3921A2FE}">
      <dsp:nvSpPr>
        <dsp:cNvPr id="0" name=""/>
        <dsp:cNvSpPr/>
      </dsp:nvSpPr>
      <dsp:spPr>
        <a:xfrm>
          <a:off x="495290" y="3428999"/>
          <a:ext cx="2224195" cy="64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94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1970s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3366"/>
              </a:solidFill>
            </a:rPr>
            <a:t>Risk assessment </a:t>
          </a:r>
          <a:endParaRPr lang="en-GB" sz="2000" b="1" kern="1200" dirty="0">
            <a:solidFill>
              <a:srgbClr val="003366"/>
            </a:solidFill>
          </a:endParaRPr>
        </a:p>
      </dsp:txBody>
      <dsp:txXfrm>
        <a:off x="495290" y="3428999"/>
        <a:ext cx="2224195" cy="642659"/>
      </dsp:txXfrm>
    </dsp:sp>
    <dsp:sp modelId="{AB5BBDFE-C58F-1945-9D61-B872702B20D2}">
      <dsp:nvSpPr>
        <dsp:cNvPr id="0" name=""/>
        <dsp:cNvSpPr/>
      </dsp:nvSpPr>
      <dsp:spPr>
        <a:xfrm>
          <a:off x="1808805" y="2398425"/>
          <a:ext cx="250179" cy="25017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7CF872-367F-0944-AFEE-B02A9DFED1F0}">
      <dsp:nvSpPr>
        <dsp:cNvPr id="0" name=""/>
        <dsp:cNvSpPr/>
      </dsp:nvSpPr>
      <dsp:spPr>
        <a:xfrm>
          <a:off x="332434" y="1676395"/>
          <a:ext cx="2296462" cy="105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65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1980s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3366"/>
              </a:solidFill>
            </a:rPr>
            <a:t>Risk perception</a:t>
          </a:r>
          <a:endParaRPr lang="en-GB" sz="2000" b="1" kern="1200" dirty="0">
            <a:solidFill>
              <a:srgbClr val="003366"/>
            </a:solidFill>
          </a:endParaRPr>
        </a:p>
      </dsp:txBody>
      <dsp:txXfrm>
        <a:off x="332434" y="1676395"/>
        <a:ext cx="2296462" cy="1057898"/>
      </dsp:txXfrm>
    </dsp:sp>
    <dsp:sp modelId="{57563836-A651-7649-AC8C-D6CAD0FE9981}">
      <dsp:nvSpPr>
        <dsp:cNvPr id="0" name=""/>
        <dsp:cNvSpPr/>
      </dsp:nvSpPr>
      <dsp:spPr>
        <a:xfrm>
          <a:off x="2920715" y="1735622"/>
          <a:ext cx="333573" cy="33357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FAD2C-5945-4343-8FBF-AC2FDC2FF94C}">
      <dsp:nvSpPr>
        <dsp:cNvPr id="0" name=""/>
        <dsp:cNvSpPr/>
      </dsp:nvSpPr>
      <dsp:spPr>
        <a:xfrm>
          <a:off x="2790551" y="2133607"/>
          <a:ext cx="2810143" cy="1064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53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1990s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3366"/>
              </a:solidFill>
            </a:rPr>
            <a:t>Risk communication</a:t>
          </a:r>
          <a:endParaRPr lang="en-GB" sz="2000" b="1" kern="1200" dirty="0">
            <a:solidFill>
              <a:srgbClr val="003366"/>
            </a:solidFill>
          </a:endParaRPr>
        </a:p>
      </dsp:txBody>
      <dsp:txXfrm>
        <a:off x="2790551" y="2133607"/>
        <a:ext cx="2810143" cy="1064198"/>
      </dsp:txXfrm>
    </dsp:sp>
    <dsp:sp modelId="{E14A5BA1-42E9-8E47-B481-7736208E7216}">
      <dsp:nvSpPr>
        <dsp:cNvPr id="0" name=""/>
        <dsp:cNvSpPr/>
      </dsp:nvSpPr>
      <dsp:spPr>
        <a:xfrm>
          <a:off x="4213311" y="1217889"/>
          <a:ext cx="430865" cy="43086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3AD31-EA89-3340-9C8D-F2E3F3D243B9}">
      <dsp:nvSpPr>
        <dsp:cNvPr id="0" name=""/>
        <dsp:cNvSpPr/>
      </dsp:nvSpPr>
      <dsp:spPr>
        <a:xfrm>
          <a:off x="2781295" y="395486"/>
          <a:ext cx="3998985" cy="747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07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2000s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ts val="240"/>
            </a:spcAft>
          </a:pPr>
          <a:r>
            <a:rPr lang="en-GB" sz="2000" b="1" kern="1200" noProof="0" dirty="0" smtClean="0">
              <a:solidFill>
                <a:srgbClr val="003366"/>
              </a:solidFill>
            </a:rPr>
            <a:t>Risk governance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noProof="0" dirty="0">
            <a:solidFill>
              <a:srgbClr val="003366"/>
            </a:solidFill>
          </a:endParaRPr>
        </a:p>
      </dsp:txBody>
      <dsp:txXfrm>
        <a:off x="2781295" y="395486"/>
        <a:ext cx="3998985" cy="747511"/>
      </dsp:txXfrm>
    </dsp:sp>
    <dsp:sp modelId="{0EE35F75-86B6-A44A-BAFE-DA96FDAC54D4}">
      <dsp:nvSpPr>
        <dsp:cNvPr id="0" name=""/>
        <dsp:cNvSpPr/>
      </dsp:nvSpPr>
      <dsp:spPr>
        <a:xfrm>
          <a:off x="5544129" y="872154"/>
          <a:ext cx="549005" cy="54900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CE0B0-581F-5142-A509-02BC3F91EEDF}">
      <dsp:nvSpPr>
        <dsp:cNvPr id="0" name=""/>
        <dsp:cNvSpPr/>
      </dsp:nvSpPr>
      <dsp:spPr>
        <a:xfrm>
          <a:off x="5925326" y="609604"/>
          <a:ext cx="1389874" cy="182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907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 2010s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3366"/>
              </a:solidFill>
            </a:rPr>
            <a:t>Risk  culture ? </a:t>
          </a:r>
          <a:endParaRPr lang="fr-FR" sz="2000" b="1" kern="1200" dirty="0">
            <a:solidFill>
              <a:srgbClr val="003366"/>
            </a:solidFill>
          </a:endParaRPr>
        </a:p>
      </dsp:txBody>
      <dsp:txXfrm>
        <a:off x="5925326" y="609604"/>
        <a:ext cx="1389874" cy="1825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3C33B6C-FBDD-4366-A53A-8E96F546BEA9}" type="datetimeFigureOut">
              <a:rPr lang="en-US"/>
              <a:pPr>
                <a:defRPr/>
              </a:pPr>
              <a:t>19/11/15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696EADA-213A-45F5-B748-54F2B8537D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35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9FDAB4-4B80-4394-8184-170DAAA6F306}" type="datetimeFigureOut">
              <a:rPr lang="en-US"/>
              <a:pPr>
                <a:defRPr/>
              </a:pPr>
              <a:t>19/11/15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76C55EC-4F01-44C8-BF74-A79905A8F4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42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72775B-DCBE-FF4A-9F98-0EA166085496}" type="slidenum">
              <a:rPr lang="en-CA" smtClean="0">
                <a:latin typeface="Calibri" pitchFamily="-107" charset="0"/>
                <a:ea typeface="Arial" pitchFamily="-107" charset="0"/>
                <a:cs typeface="Arial" pitchFamily="-107" charset="0"/>
              </a:rPr>
              <a:pPr/>
              <a:t>1</a:t>
            </a:fld>
            <a:endParaRPr lang="en-CA" smtClean="0">
              <a:latin typeface="Calibri" pitchFamily="-107" charset="0"/>
              <a:ea typeface="Arial" pitchFamily="-107" charset="0"/>
              <a:cs typeface="Arial" pitchFamily="-107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21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22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808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Considerations about the risk to future generations…. « Can we leave to</a:t>
            </a:r>
          </a:p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 the future generations the problem of somehow adjusting themselves to</a:t>
            </a:r>
          </a:p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 an environment of higher radiation levels? » </a:t>
            </a:r>
          </a:p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The benefit of radiation increase life expectancy by also senility….</a:t>
            </a:r>
          </a:p>
        </p:txBody>
      </p:sp>
      <p:sp>
        <p:nvSpPr>
          <p:cNvPr id="80899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03F25B-B87A-3049-A34A-D58252BAAFE2}" type="datetime1">
              <a:rPr lang="en-GB" sz="1200">
                <a:latin typeface="Helvetica" charset="0"/>
              </a:rPr>
              <a:pPr eaLnBrk="1" hangingPunct="1"/>
              <a:t>19/11/15</a:t>
            </a:fld>
            <a:endParaRPr lang="en-GB" sz="1200">
              <a:latin typeface="Helvetica" charset="0"/>
            </a:endParaRPr>
          </a:p>
        </p:txBody>
      </p:sp>
      <p:sp>
        <p:nvSpPr>
          <p:cNvPr id="80900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21ACAC-FF8D-114E-BE9B-30D9B2C5A935}" type="slidenum">
              <a:rPr lang="en-GB" sz="1200">
                <a:latin typeface="Helvetica" charset="0"/>
              </a:rPr>
              <a:pPr eaLnBrk="1" hangingPunct="1"/>
              <a:t>25</a:t>
            </a:fld>
            <a:endParaRPr lang="en-GB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2DF54-2627-47E6-A83A-74B0D407356C}" type="slidenum">
              <a:rPr lang="en-CA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60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B0F8FB-0E36-A141-9562-9F1EB74A02CE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83B62B-E6BC-1840-AA5D-8F7959C4998D}" type="slidenum">
              <a:rPr lang="fr-FR" sz="1200">
                <a:latin typeface="Helvetica" charset="0"/>
              </a:rPr>
              <a:pPr eaLnBrk="1" hangingPunct="1"/>
              <a:t>4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8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9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10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11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18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19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fr-FR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2E28D-52DF-8541-B261-DC2142C3419D}" type="datetime1">
              <a:rPr lang="fr-FR" sz="1200">
                <a:latin typeface="Helvetica" charset="0"/>
              </a:rPr>
              <a:pPr eaLnBrk="1" hangingPunct="1"/>
              <a:t>19/11/15</a:t>
            </a:fld>
            <a:endParaRPr lang="fr-FR" sz="1200">
              <a:latin typeface="Helvetica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777B7D-523F-3347-9F7B-8CA66CEA1D14}" type="slidenum">
              <a:rPr lang="fr-FR" sz="1200">
                <a:latin typeface="Helvetica" charset="0"/>
              </a:rPr>
              <a:pPr eaLnBrk="1" hangingPunct="1"/>
              <a:t>20</a:t>
            </a:fld>
            <a:endParaRPr lang="fr-FR" sz="120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 rot="19563908">
            <a:off x="247732" y="1814738"/>
            <a:ext cx="10544014" cy="5196587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452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7019-14BD-4A65-887B-5F9FDC780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3" descr="ICRP Logo and Title.g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365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A2FD-B014-469B-A9B1-DD8B87900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3" descr="ICRP Logo and Title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9271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200" b="1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FDF3-5890-479E-AA08-62A4F1D9DC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6" name="Picture 13" descr="ICRP Logo and Title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2687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EA6A-A152-4362-82E5-F40573E119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8" name="Picture 13" descr="ICRP Logo and Title.g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44839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F5C72D-202D-4325-ABA2-6A0971C5D17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098" r:id="rId4"/>
    <p:sldLayoutId id="2147484102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18756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effectLst/>
              </a:rPr>
              <a:t>Communicating on radiation risk: </a:t>
            </a:r>
            <a:br>
              <a:rPr lang="en-GB" sz="2800" dirty="0" smtClean="0">
                <a:effectLst/>
              </a:rPr>
            </a:br>
            <a:r>
              <a:rPr lang="en-GB" sz="2800" dirty="0" smtClean="0">
                <a:effectLst/>
              </a:rPr>
              <a:t>between science and narrative  </a:t>
            </a:r>
            <a:endParaRPr lang="en-GB" sz="2800" dirty="0">
              <a:effectLst/>
            </a:endParaRP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304800" y="3352800"/>
            <a:ext cx="8915400" cy="3505200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+mn-lt"/>
                <a:ea typeface="Arial" pitchFamily="-107" charset="0"/>
                <a:cs typeface="Arial"/>
              </a:rPr>
              <a:t>Jacques LOCHARD </a:t>
            </a:r>
          </a:p>
          <a:p>
            <a:r>
              <a:rPr lang="en-GB" sz="1800" dirty="0" smtClean="0">
                <a:solidFill>
                  <a:srgbClr val="000000"/>
                </a:solidFill>
                <a:latin typeface="+mn-lt"/>
                <a:ea typeface="Arial" pitchFamily="-107" charset="0"/>
                <a:cs typeface="Arial"/>
              </a:rPr>
              <a:t>Director of CEPN </a:t>
            </a:r>
          </a:p>
          <a:p>
            <a:r>
              <a:rPr lang="en-GB" sz="1800" dirty="0" smtClean="0">
                <a:solidFill>
                  <a:srgbClr val="000000"/>
                </a:solidFill>
                <a:latin typeface="+mn-lt"/>
                <a:ea typeface="Arial" pitchFamily="-107" charset="0"/>
                <a:cs typeface="Arial"/>
              </a:rPr>
              <a:t>Vice-Chair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Arial" pitchFamily="-107" charset="0"/>
                <a:cs typeface="Arial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+mn-lt"/>
                <a:ea typeface="Arial" pitchFamily="-107" charset="0"/>
                <a:cs typeface="Arial"/>
              </a:rPr>
              <a:t>of ICRP</a:t>
            </a:r>
          </a:p>
          <a:p>
            <a:pPr eaLnBrk="1" hangingPunct="1">
              <a:lnSpc>
                <a:spcPct val="80000"/>
              </a:lnSpc>
            </a:pPr>
            <a:endParaRPr lang="en-GB" sz="1800" dirty="0" smtClean="0">
              <a:solidFill>
                <a:srgbClr val="000000"/>
              </a:solidFill>
              <a:latin typeface="+mn-lt"/>
              <a:ea typeface="ＭＳ Ｐゴシック" charset="0"/>
              <a:cs typeface="Arial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Second </a:t>
            </a:r>
            <a:r>
              <a:rPr lang="en-GB" sz="18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Conference on Science, Technology, and Society (STS)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Perspectives on Nuclear Science, Radiation, and Human Health: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b="1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 The View from Asia</a:t>
            </a:r>
          </a:p>
          <a:p>
            <a:pPr eaLnBrk="1" hangingPunct="1">
              <a:lnSpc>
                <a:spcPct val="80000"/>
              </a:lnSpc>
            </a:pPr>
            <a:endParaRPr lang="en-GB" sz="10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10-11 </a:t>
            </a:r>
            <a:r>
              <a:rPr lang="en-GB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November </a:t>
            </a:r>
            <a:r>
              <a:rPr lang="en-GB" sz="18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2015</a:t>
            </a:r>
            <a:endParaRPr lang="en-GB" sz="1800" dirty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Nagasaki, Japan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  <a:ea typeface="Arial" pitchFamily="-107" charset="0"/>
                <a:cs typeface="Arial" pitchFamily="-107" charset="0"/>
              </a:rPr>
              <a:t> </a:t>
            </a:r>
            <a:endParaRPr lang="en-GB" sz="1000" dirty="0" smtClean="0">
              <a:solidFill>
                <a:srgbClr val="000000"/>
              </a:solidFill>
              <a:latin typeface="+mn-lt"/>
              <a:ea typeface="Arial" pitchFamily="-107" charset="0"/>
              <a:cs typeface="Arial" pitchFamily="-107" charset="0"/>
            </a:endParaRPr>
          </a:p>
          <a:p>
            <a:pPr>
              <a:lnSpc>
                <a:spcPct val="80000"/>
              </a:lnSpc>
            </a:pPr>
            <a:endParaRPr lang="en-GB" sz="1000" b="1" i="1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GB" b="1" i="1" dirty="0" smtClean="0">
                <a:solidFill>
                  <a:srgbClr val="000000"/>
                </a:solidFill>
                <a:latin typeface="+mn-lt"/>
              </a:rPr>
              <a:t>This presentation has neither been approved nor endorsed by ICRP</a:t>
            </a:r>
            <a:endParaRPr lang="en-GB" b="1" i="1" dirty="0" smtClean="0">
              <a:solidFill>
                <a:srgbClr val="000000"/>
              </a:solidFill>
              <a:latin typeface="+mn-lt"/>
              <a:ea typeface="Arial" pitchFamily="-107" charset="0"/>
              <a:cs typeface="Arial" pitchFamily="-107" charset="0"/>
            </a:endParaRPr>
          </a:p>
          <a:p>
            <a:r>
              <a:rPr lang="en-CA" sz="2000" b="1" dirty="0" smtClean="0">
                <a:latin typeface="+mn-lt"/>
                <a:ea typeface="Arial" pitchFamily="-107" charset="0"/>
                <a:cs typeface="Arial" pitchFamily="-107" charset="0"/>
              </a:rPr>
              <a:t>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68400" y="4191000"/>
            <a:ext cx="9144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4508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10</a:t>
            </a:fld>
            <a:endParaRPr lang="fr-FR" sz="1200"/>
          </a:p>
        </p:txBody>
      </p:sp>
      <p:pic>
        <p:nvPicPr>
          <p:cNvPr id="3" name="Image 2" descr="P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19200" y="1143000"/>
            <a:ext cx="6705600" cy="45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773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11</a:t>
            </a:fld>
            <a:endParaRPr lang="fr-FR" sz="1200"/>
          </a:p>
        </p:txBody>
      </p:sp>
      <p:pic>
        <p:nvPicPr>
          <p:cNvPr id="3" name="Image 2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5400" y="1143000"/>
            <a:ext cx="6781800" cy="45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4874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12</a:t>
            </a:fld>
            <a:endParaRPr lang="fr-FR" sz="1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270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r>
              <a:rPr lang="en-GB" sz="2400" b="1" dirty="0" smtClean="0">
                <a:solidFill>
                  <a:srgbClr val="000053"/>
                </a:solidFill>
              </a:rPr>
              <a:t>What I learned in Belarus? </a:t>
            </a:r>
            <a:endParaRPr lang="en-GB" sz="2400" b="1" dirty="0">
              <a:solidFill>
                <a:srgbClr val="00005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914400"/>
            <a:ext cx="8077200" cy="56388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To listen to the questions and concerns of people 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To learn from the people the local situation (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cs typeface="Arial" charset="0"/>
              </a:rPr>
              <a:t>co-expertise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)</a:t>
            </a:r>
          </a:p>
          <a:p>
            <a:pPr marL="273050" lvl="2" indent="-273050" eaLnBrk="1" hangingPunct="1">
              <a:spcBef>
                <a:spcPts val="438"/>
              </a:spcBef>
              <a:buSzPct val="95000"/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To ask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 charset="0"/>
              </a:rPr>
              <a:t>questions to understand the local situation rather than deliver knowledge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To visit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 charset="0"/>
              </a:rPr>
              <a:t>people regularly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to establish trust </a:t>
            </a:r>
            <a:endParaRPr lang="en-GB" sz="2000" dirty="0">
              <a:latin typeface="+mn-lt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To not focus on the risk but on the causes of the exposure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To </a:t>
            </a:r>
            <a:r>
              <a:rPr lang="en-GB" sz="2000" dirty="0">
                <a:latin typeface="+mn-lt"/>
                <a:cs typeface="ＭＳ Ｐゴシック" charset="0"/>
              </a:rPr>
              <a:t>give people the means to make measurements themselves or to be involved in the </a:t>
            </a:r>
            <a:r>
              <a:rPr lang="en-GB" sz="2000" dirty="0" smtClean="0">
                <a:latin typeface="+mn-lt"/>
                <a:cs typeface="ＭＳ Ｐゴシック" charset="0"/>
              </a:rPr>
              <a:t>measurements i.e. to look for the causes of the risk </a:t>
            </a:r>
            <a:endParaRPr lang="en-GB" sz="2000" dirty="0">
              <a:latin typeface="+mn-lt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That it is possible to develop a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cs typeface="ＭＳ Ｐゴシック" charset="0"/>
              </a:rPr>
              <a:t>practical radiation protection culture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To trust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 charset="0"/>
              </a:rPr>
              <a:t>the capacity of local stakeholders to implement the procedures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to protect themselves (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cs typeface="Arial" charset="0"/>
              </a:rPr>
              <a:t>self-help protection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)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To use narratives to facilitate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Arial" charset="0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transfer of experience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Arial" charset="0"/>
              </a:rPr>
              <a:t>…</a:t>
            </a:r>
          </a:p>
          <a:p>
            <a:pPr marL="0" indent="0" algn="ctr" eaLnBrk="1" hangingPunct="1">
              <a:spcBef>
                <a:spcPts val="438"/>
              </a:spcBef>
              <a:buNone/>
              <a:defRPr/>
            </a:pPr>
            <a:r>
              <a:rPr lang="fr-FR" sz="1800" b="1" dirty="0" smtClean="0">
                <a:solidFill>
                  <a:srgbClr val="800000"/>
                </a:solidFill>
                <a:latin typeface="Helvetica" charset="0"/>
                <a:cs typeface="ＭＳ Ｐゴシック" charset="0"/>
              </a:rPr>
              <a:t>To </a:t>
            </a:r>
            <a:r>
              <a:rPr lang="fr-FR" sz="1800" b="1" dirty="0" err="1" smtClean="0">
                <a:solidFill>
                  <a:srgbClr val="800000"/>
                </a:solidFill>
                <a:latin typeface="Helvetica" charset="0"/>
                <a:cs typeface="ＭＳ Ｐゴシック" charset="0"/>
              </a:rPr>
              <a:t>work</a:t>
            </a:r>
            <a:r>
              <a:rPr lang="fr-FR" sz="1800" b="1" dirty="0" smtClean="0">
                <a:solidFill>
                  <a:srgbClr val="800000"/>
                </a:solidFill>
                <a:latin typeface="Helvetica" charset="0"/>
                <a:cs typeface="ＭＳ Ｐゴシック" charset="0"/>
              </a:rPr>
              <a:t> </a:t>
            </a:r>
            <a:r>
              <a:rPr lang="fr-FR" sz="1800" b="1" dirty="0" err="1" smtClean="0">
                <a:solidFill>
                  <a:srgbClr val="800000"/>
                </a:solidFill>
                <a:latin typeface="Helvetica" charset="0"/>
                <a:cs typeface="ＭＳ Ｐゴシック" charset="0"/>
              </a:rPr>
              <a:t>with</a:t>
            </a:r>
            <a:r>
              <a:rPr lang="fr-FR" sz="1800" b="1" dirty="0" smtClean="0">
                <a:solidFill>
                  <a:srgbClr val="800000"/>
                </a:solidFill>
                <a:latin typeface="Helvetica" charset="0"/>
                <a:cs typeface="ＭＳ Ｐゴシック" charset="0"/>
              </a:rPr>
              <a:t> people not for people </a:t>
            </a:r>
            <a:endParaRPr lang="fr-FR" sz="1800" b="1" dirty="0">
              <a:solidFill>
                <a:srgbClr val="800000"/>
              </a:solidFill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297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13</a:t>
            </a:fld>
            <a:endParaRPr lang="fr-FR" sz="1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r>
              <a:rPr lang="en-GB" sz="2400" b="1" dirty="0" smtClean="0">
                <a:solidFill>
                  <a:srgbClr val="000053"/>
                </a:solidFill>
              </a:rPr>
              <a:t>About narrative </a:t>
            </a:r>
            <a:endParaRPr lang="en-GB" sz="2400" b="1" dirty="0">
              <a:solidFill>
                <a:srgbClr val="00005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219200"/>
            <a:ext cx="7696200" cy="5334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</a:rPr>
              <a:t>A narrative is any type of discourse or writing that tells a story</a:t>
            </a:r>
            <a:endParaRPr lang="en-GB" sz="800" dirty="0" smtClean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</a:rPr>
              <a:t>It can be a fiction or a nonfiction i.e. </a:t>
            </a:r>
            <a:r>
              <a:rPr lang="en-GB" sz="2000" dirty="0">
                <a:latin typeface="+mn-lt"/>
              </a:rPr>
              <a:t>a true story with real people and event </a:t>
            </a:r>
            <a:r>
              <a:rPr lang="en-GB" sz="2000" dirty="0" smtClean="0">
                <a:latin typeface="+mn-lt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</a:rPr>
              <a:t> As professionals we have to develop nonfiction narratives</a:t>
            </a:r>
          </a:p>
          <a:p>
            <a:pPr eaLnBrk="1" hangingPunct="1">
              <a:lnSpc>
                <a:spcPct val="120000"/>
              </a:lnSpc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The key component of a narrative are the characters, the setting, the plot/fabric and the narrator</a:t>
            </a:r>
            <a:endParaRPr lang="en-GB" sz="800" dirty="0" smtClean="0">
              <a:latin typeface="+mn-lt"/>
              <a:cs typeface="ＭＳ Ｐゴシック" charset="0"/>
            </a:endParaRPr>
          </a:p>
          <a:p>
            <a:pPr>
              <a:lnSpc>
                <a:spcPct val="120000"/>
              </a:lnSpc>
            </a:pPr>
            <a:r>
              <a:rPr lang="en-GB" sz="2000" dirty="0" smtClean="0">
                <a:latin typeface="+mn-lt"/>
                <a:cs typeface="ＭＳ Ｐゴシック" charset="0"/>
              </a:rPr>
              <a:t>The narrator can either share his/her personal experience (first-person narration) or tell a story in which he was not part of the plot (third-person narration). 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latin typeface="+mn-lt"/>
                <a:cs typeface="ＭＳ Ｐゴシック" charset="0"/>
              </a:rPr>
              <a:t>In post-accident situation first person narration is very effective to establish trust and to transfer experience</a:t>
            </a:r>
            <a:endParaRPr lang="en-GB" sz="2000" dirty="0" smtClean="0">
              <a:latin typeface="Helvetica" charset="0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endParaRPr lang="en-GB" sz="1800" dirty="0" smtClean="0">
              <a:latin typeface="Helvetica" charset="0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endParaRPr lang="fr-FR" sz="1800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3857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14</a:t>
            </a:fld>
            <a:endParaRPr lang="fr-FR" sz="1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r>
              <a:rPr lang="en-GB" sz="2400" b="1" dirty="0" err="1" smtClean="0">
                <a:solidFill>
                  <a:srgbClr val="000053"/>
                </a:solidFill>
              </a:rPr>
              <a:t>Suetsugi</a:t>
            </a:r>
            <a:r>
              <a:rPr lang="en-GB" sz="2400" b="1" dirty="0" smtClean="0">
                <a:solidFill>
                  <a:srgbClr val="000053"/>
                </a:solidFill>
              </a:rPr>
              <a:t>, Japan, 2012</a:t>
            </a:r>
            <a:endParaRPr lang="en-GB" sz="2400" b="1" dirty="0">
              <a:solidFill>
                <a:srgbClr val="000053"/>
              </a:solidFill>
            </a:endParaRPr>
          </a:p>
        </p:txBody>
      </p:sp>
      <p:pic>
        <p:nvPicPr>
          <p:cNvPr id="4" name="Image 3" descr="IMG_83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5400" y="1371600"/>
            <a:ext cx="6477000" cy="48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092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15</a:t>
            </a:fld>
            <a:endParaRPr lang="fr-FR" sz="1200" dirty="0"/>
          </a:p>
        </p:txBody>
      </p:sp>
      <p:pic>
        <p:nvPicPr>
          <p:cNvPr id="3" name="Image 2" descr="IMG_29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609600"/>
            <a:ext cx="7315200" cy="54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360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16</a:t>
            </a:fld>
            <a:endParaRPr lang="fr-FR" sz="1200" dirty="0"/>
          </a:p>
        </p:txBody>
      </p:sp>
      <p:pic>
        <p:nvPicPr>
          <p:cNvPr id="3" name="Image 2" descr="IMG_70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0200" y="1447800"/>
            <a:ext cx="3470831" cy="4648200"/>
          </a:xfrm>
          <a:prstGeom prst="rect">
            <a:avLst/>
          </a:prstGeom>
        </p:spPr>
      </p:pic>
      <p:pic>
        <p:nvPicPr>
          <p:cNvPr id="4" name="Image 3" descr="Sans 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1981200"/>
            <a:ext cx="486760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44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17</a:t>
            </a:fld>
            <a:endParaRPr lang="fr-FR" sz="1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r>
              <a:rPr lang="en-GB" sz="2400" b="1" dirty="0" smtClean="0">
                <a:solidFill>
                  <a:srgbClr val="000053"/>
                </a:solidFill>
              </a:rPr>
              <a:t>The challenge </a:t>
            </a:r>
            <a:endParaRPr lang="en-GB" sz="2400" b="1" dirty="0">
              <a:solidFill>
                <a:srgbClr val="000053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219200"/>
            <a:ext cx="7315200" cy="4648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38"/>
              </a:spcBef>
              <a:defRPr/>
            </a:pPr>
            <a:r>
              <a:rPr lang="en-GB" sz="1800" dirty="0">
                <a:latin typeface="Helvetica" charset="0"/>
                <a:cs typeface="ＭＳ Ｐゴシック" charset="0"/>
              </a:rPr>
              <a:t>What happened in </a:t>
            </a:r>
            <a:r>
              <a:rPr lang="en-GB" sz="1800" dirty="0" err="1">
                <a:latin typeface="Helvetica" charset="0"/>
                <a:cs typeface="ＭＳ Ｐゴシック" charset="0"/>
              </a:rPr>
              <a:t>Suetsugi</a:t>
            </a:r>
            <a:r>
              <a:rPr lang="en-GB" sz="1800" dirty="0">
                <a:latin typeface="Helvetica" charset="0"/>
                <a:cs typeface="ＭＳ Ｐゴシック" charset="0"/>
              </a:rPr>
              <a:t> shows that the essence of the Belarusian experience is </a:t>
            </a:r>
            <a:r>
              <a:rPr lang="en-GB" sz="1800" dirty="0" smtClean="0">
                <a:latin typeface="Helvetica" charset="0"/>
                <a:cs typeface="ＭＳ Ｐゴシック" charset="0"/>
              </a:rPr>
              <a:t>transferable (Despite </a:t>
            </a:r>
            <a:r>
              <a:rPr lang="en-GB" sz="1800" dirty="0">
                <a:latin typeface="Helvetica" charset="0"/>
                <a:cs typeface="ＭＳ Ｐゴシック" charset="0"/>
              </a:rPr>
              <a:t>the cultural, technological and socio-economic, human reactions </a:t>
            </a:r>
            <a:r>
              <a:rPr lang="en-GB" sz="1800" dirty="0" smtClean="0">
                <a:latin typeface="Helvetica" charset="0"/>
                <a:cs typeface="ＭＳ Ｐゴシック" charset="0"/>
              </a:rPr>
              <a:t>are quite identical)</a:t>
            </a:r>
          </a:p>
          <a:p>
            <a:pPr marL="0" indent="0" eaLnBrk="1" hangingPunct="1">
              <a:spcBef>
                <a:spcPts val="438"/>
              </a:spcBef>
              <a:buNone/>
              <a:defRPr/>
            </a:pPr>
            <a:endParaRPr lang="en-GB" sz="1800" dirty="0" smtClean="0">
              <a:latin typeface="Helvetica" charset="0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r>
              <a:rPr lang="en-GB" sz="1800" dirty="0" smtClean="0">
                <a:latin typeface="Helvetica" charset="0"/>
                <a:cs typeface="ＭＳ Ｐゴシック" charset="0"/>
              </a:rPr>
              <a:t>Does </a:t>
            </a:r>
            <a:r>
              <a:rPr lang="en-GB" sz="1800" dirty="0">
                <a:latin typeface="Helvetica" charset="0"/>
                <a:cs typeface="ＭＳ Ｐゴシック" charset="0"/>
              </a:rPr>
              <a:t>this particular experience of Chernobyl and Fukushima is transposable to everyday activities in medicine, industry</a:t>
            </a:r>
            <a:r>
              <a:rPr lang="en-GB" sz="1800" dirty="0" smtClean="0">
                <a:latin typeface="Helvetica" charset="0"/>
                <a:cs typeface="ＭＳ Ｐゴシック" charset="0"/>
              </a:rPr>
              <a:t>,…?</a:t>
            </a:r>
          </a:p>
          <a:p>
            <a:pPr marL="0" indent="0" eaLnBrk="1" hangingPunct="1">
              <a:spcBef>
                <a:spcPts val="438"/>
              </a:spcBef>
              <a:buNone/>
              <a:defRPr/>
            </a:pPr>
            <a:endParaRPr lang="en-GB" sz="1800" dirty="0">
              <a:latin typeface="Helvetica" charset="0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r>
              <a:rPr lang="en-GB" sz="1800" dirty="0" smtClean="0">
                <a:latin typeface="Helvetica" charset="0"/>
                <a:cs typeface="ＭＳ Ｐゴシック" charset="0"/>
              </a:rPr>
              <a:t>Is </a:t>
            </a:r>
            <a:r>
              <a:rPr lang="en-GB" sz="1800" dirty="0">
                <a:latin typeface="Helvetica" charset="0"/>
                <a:cs typeface="ＭＳ Ｐゴシック" charset="0"/>
              </a:rPr>
              <a:t>it possible to develop a practical radiological culture, in a normal </a:t>
            </a:r>
            <a:r>
              <a:rPr lang="en-GB" sz="1800" dirty="0" smtClean="0">
                <a:latin typeface="Helvetica" charset="0"/>
                <a:cs typeface="ＭＳ Ｐゴシック" charset="0"/>
              </a:rPr>
              <a:t>situation?</a:t>
            </a:r>
          </a:p>
          <a:p>
            <a:pPr marL="0" indent="0" eaLnBrk="1" hangingPunct="1">
              <a:spcBef>
                <a:spcPts val="438"/>
              </a:spcBef>
              <a:buNone/>
              <a:defRPr/>
            </a:pPr>
            <a:endParaRPr lang="en-GB" sz="1800" dirty="0" smtClean="0">
              <a:latin typeface="Helvetica" charset="0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r>
              <a:rPr lang="en-GB" sz="1800" dirty="0" smtClean="0">
                <a:latin typeface="Helvetica" charset="0"/>
                <a:cs typeface="ＭＳ Ｐゴシック" charset="0"/>
              </a:rPr>
              <a:t>On </a:t>
            </a:r>
            <a:r>
              <a:rPr lang="en-GB" sz="1800" dirty="0">
                <a:latin typeface="Helvetica" charset="0"/>
                <a:cs typeface="ＭＳ Ｐゴシック" charset="0"/>
              </a:rPr>
              <a:t>what basis to </a:t>
            </a:r>
            <a:r>
              <a:rPr lang="en-GB" sz="1800" dirty="0" smtClean="0">
                <a:latin typeface="Helvetica" charset="0"/>
                <a:cs typeface="ＭＳ Ｐゴシック" charset="0"/>
              </a:rPr>
              <a:t>rely</a:t>
            </a:r>
            <a:r>
              <a:rPr lang="en-GB" sz="1800" dirty="0">
                <a:latin typeface="Helvetica" charset="0"/>
                <a:cs typeface="ＭＳ Ｐゴシック" charset="0"/>
              </a:rPr>
              <a:t> </a:t>
            </a:r>
            <a:r>
              <a:rPr lang="en-GB" sz="1800" dirty="0" smtClean="0">
                <a:latin typeface="Helvetica" charset="0"/>
                <a:cs typeface="ＭＳ Ｐゴシック" charset="0"/>
              </a:rPr>
              <a:t>for developing </a:t>
            </a:r>
            <a:r>
              <a:rPr lang="en-GB" sz="1800" dirty="0">
                <a:latin typeface="Helvetica" charset="0"/>
                <a:cs typeface="ＭＳ Ｐゴシック" charset="0"/>
              </a:rPr>
              <a:t>this narrative</a:t>
            </a:r>
            <a:r>
              <a:rPr lang="en-GB" sz="1800" dirty="0" smtClean="0">
                <a:latin typeface="Helvetica" charset="0"/>
                <a:cs typeface="ＭＳ Ｐゴシック" charset="0"/>
              </a:rPr>
              <a:t>?</a:t>
            </a:r>
            <a:endParaRPr lang="en-GB" sz="1800" dirty="0">
              <a:latin typeface="Helvetica" charset="0"/>
              <a:cs typeface="ＭＳ Ｐゴシック" charset="0"/>
            </a:endParaRPr>
          </a:p>
          <a:p>
            <a:pPr eaLnBrk="1" hangingPunct="1">
              <a:spcBef>
                <a:spcPts val="438"/>
              </a:spcBef>
              <a:defRPr/>
            </a:pPr>
            <a:endParaRPr lang="fr-FR" sz="1800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8444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8977313" cy="762000"/>
          </a:xfrm>
        </p:spPr>
        <p:txBody>
          <a:bodyPr/>
          <a:lstStyle/>
          <a:p>
            <a:pPr marL="342900" indent="-342900">
              <a:defRPr/>
            </a:pPr>
            <a:r>
              <a:rPr lang="fr-FR" sz="2400" b="1" dirty="0" smtClean="0">
                <a:solidFill>
                  <a:srgbClr val="000053"/>
                </a:solidFill>
                <a:latin typeface="Helvetica"/>
                <a:cs typeface="Helvetica"/>
              </a:rPr>
              <a:t>And man </a:t>
            </a:r>
            <a:r>
              <a:rPr lang="fr-FR" sz="2400" b="1" dirty="0" err="1" smtClean="0">
                <a:solidFill>
                  <a:srgbClr val="000053"/>
                </a:solidFill>
                <a:latin typeface="Helvetica"/>
                <a:cs typeface="Helvetica"/>
              </a:rPr>
              <a:t>became</a:t>
            </a:r>
            <a:r>
              <a:rPr lang="fr-FR" sz="2400" b="1" dirty="0" smtClean="0">
                <a:solidFill>
                  <a:srgbClr val="000053"/>
                </a:solidFill>
                <a:latin typeface="Helvetica"/>
                <a:cs typeface="Helvetica"/>
              </a:rPr>
              <a:t> transparent...</a:t>
            </a:r>
            <a:endParaRPr lang="fr-FR" sz="2400" b="1" dirty="0">
              <a:solidFill>
                <a:srgbClr val="000053"/>
              </a:solidFill>
              <a:latin typeface="Helvetica"/>
              <a:cs typeface="Helvetica"/>
            </a:endParaRPr>
          </a:p>
        </p:txBody>
      </p:sp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18</a:t>
            </a:fld>
            <a:endParaRPr lang="fr-FR" sz="1200"/>
          </a:p>
        </p:txBody>
      </p:sp>
      <p:pic>
        <p:nvPicPr>
          <p:cNvPr id="3" name="Image 2" descr="Roetge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" y="1371600"/>
            <a:ext cx="3962400" cy="4687479"/>
          </a:xfrm>
          <a:prstGeom prst="rect">
            <a:avLst/>
          </a:prstGeom>
        </p:spPr>
      </p:pic>
      <p:pic>
        <p:nvPicPr>
          <p:cNvPr id="4" name="Image 3" descr="Main Mne Roetge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4400" y="1371600"/>
            <a:ext cx="382529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213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19</a:t>
            </a:fld>
            <a:endParaRPr lang="fr-FR" sz="1200"/>
          </a:p>
        </p:txBody>
      </p:sp>
      <p:pic>
        <p:nvPicPr>
          <p:cNvPr id="2" name="Image 1" descr="Vaillant 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990600"/>
            <a:ext cx="3745006" cy="4343400"/>
          </a:xfrm>
          <a:prstGeom prst="rect">
            <a:avLst/>
          </a:prstGeom>
        </p:spPr>
      </p:pic>
      <p:pic>
        <p:nvPicPr>
          <p:cNvPr id="5" name="Image 4" descr="Vaillant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4400" y="990600"/>
            <a:ext cx="316689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302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2</a:t>
            </a:fld>
            <a:endParaRPr lang="fr-FR" sz="1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r>
              <a:rPr lang="en-GB" sz="2400" b="1" dirty="0">
                <a:solidFill>
                  <a:srgbClr val="000053"/>
                </a:solidFill>
              </a:rPr>
              <a:t>Content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57400" y="1600200"/>
            <a:ext cx="5105400" cy="3429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 2" charset="0"/>
              <a:buNone/>
              <a:defRPr/>
            </a:pPr>
            <a:endParaRPr lang="fr-FR" sz="1400" dirty="0" smtClean="0">
              <a:latin typeface="Helvetica" charset="0"/>
              <a:cs typeface="ＭＳ Ｐゴシック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GB" sz="2000" dirty="0">
                <a:latin typeface="+mn-lt"/>
                <a:cs typeface="ＭＳ Ｐゴシック" charset="0"/>
              </a:rPr>
              <a:t>R</a:t>
            </a:r>
            <a:r>
              <a:rPr lang="en-GB" sz="2000" dirty="0" smtClean="0">
                <a:latin typeface="+mn-lt"/>
                <a:cs typeface="ＭＳ Ｐゴシック" charset="0"/>
              </a:rPr>
              <a:t>adiation risk and its management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Some lessons from Chernobyl and Fukushima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Concluding remarks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540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20</a:t>
            </a:fld>
            <a:endParaRPr lang="fr-FR" sz="1200"/>
          </a:p>
        </p:txBody>
      </p:sp>
      <p:pic>
        <p:nvPicPr>
          <p:cNvPr id="3" name="Image 2" descr="01-fora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1447800"/>
            <a:ext cx="4857750" cy="3886200"/>
          </a:xfrm>
          <a:prstGeom prst="rect">
            <a:avLst/>
          </a:prstGeom>
        </p:spPr>
      </p:pic>
      <p:pic>
        <p:nvPicPr>
          <p:cNvPr id="4" name="Picture 7" descr="D:\Eigene Dateien\Vorträge\Bilder\Pedoskop.jpg"/>
          <p:cNvPicPr>
            <a:picLocks noChangeAspect="1" noChangeArrowheads="1"/>
          </p:cNvPicPr>
          <p:nvPr/>
        </p:nvPicPr>
        <p:blipFill>
          <a:blip r:embed="rId4">
            <a:lum contrast="18000"/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799"/>
            <a:ext cx="3276600" cy="44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523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21</a:t>
            </a:fld>
            <a:endParaRPr lang="fr-FR" sz="1200"/>
          </a:p>
        </p:txBody>
      </p:sp>
      <p:pic>
        <p:nvPicPr>
          <p:cNvPr id="3" name="Image 2" descr="01-bonn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600" y="1143000"/>
            <a:ext cx="3886200" cy="3108960"/>
          </a:xfrm>
          <a:prstGeom prst="rect">
            <a:avLst/>
          </a:prstGeom>
        </p:spPr>
      </p:pic>
      <p:pic>
        <p:nvPicPr>
          <p:cNvPr id="7" name="Image 6" descr="WK 1 RöntgenautoVeifa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1143000"/>
            <a:ext cx="4518667" cy="31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634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22</a:t>
            </a:fld>
            <a:endParaRPr lang="fr-FR" sz="1200"/>
          </a:p>
        </p:txBody>
      </p:sp>
      <p:pic>
        <p:nvPicPr>
          <p:cNvPr id="4" name="Image 3" descr="medecine scolai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95600" y="1066800"/>
            <a:ext cx="36054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051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en-GB" sz="2400" dirty="0" smtClean="0"/>
              <a:t>Other narratives about radiation </a:t>
            </a:r>
            <a:br>
              <a:rPr lang="en-GB" sz="2400" dirty="0" smtClean="0"/>
            </a:br>
            <a:r>
              <a:rPr lang="en-GB" sz="2400" dirty="0" smtClean="0"/>
              <a:t>and radiological protection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543800" cy="49755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radium saga </a:t>
            </a: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radium girls history </a:t>
            </a:r>
            <a:endParaRPr lang="en-GB" sz="2000" b="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discovery of fission</a:t>
            </a: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hidden history of the atomic fallout</a:t>
            </a:r>
            <a:endParaRPr lang="en-GB" sz="2000" b="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Lucky Dragon and Godzilla</a:t>
            </a: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</a:t>
            </a:r>
            <a:r>
              <a:rPr lang="en-GB" sz="2000" b="0" dirty="0" err="1">
                <a:solidFill>
                  <a:srgbClr val="000000"/>
                </a:solidFill>
              </a:rPr>
              <a:t>H</a:t>
            </a:r>
            <a:r>
              <a:rPr lang="en-GB" sz="2000" b="0" dirty="0" err="1" smtClean="0">
                <a:solidFill>
                  <a:srgbClr val="000000"/>
                </a:solidFill>
              </a:rPr>
              <a:t>ibakusha</a:t>
            </a:r>
            <a:r>
              <a:rPr lang="en-GB" sz="2000" b="0" dirty="0" smtClean="0">
                <a:solidFill>
                  <a:srgbClr val="000000"/>
                </a:solidFill>
              </a:rPr>
              <a:t> stories </a:t>
            </a: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rehabilitation </a:t>
            </a:r>
            <a:r>
              <a:rPr lang="en-GB" sz="2000" b="0" dirty="0">
                <a:solidFill>
                  <a:srgbClr val="000000"/>
                </a:solidFill>
              </a:rPr>
              <a:t>of living conditions in the affected territories of Belarus after Chernobyl</a:t>
            </a:r>
          </a:p>
          <a:p>
            <a:pPr>
              <a:lnSpc>
                <a:spcPct val="110000"/>
              </a:lnSpc>
            </a:pPr>
            <a:r>
              <a:rPr lang="en-GB" sz="2000" b="0" dirty="0">
                <a:solidFill>
                  <a:srgbClr val="000000"/>
                </a:solidFill>
              </a:rPr>
              <a:t>The resistance of the Sami people in Norway after Chernobyl</a:t>
            </a: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</a:t>
            </a:r>
            <a:r>
              <a:rPr lang="en-GB" sz="2000" b="0" dirty="0">
                <a:solidFill>
                  <a:srgbClr val="000000"/>
                </a:solidFill>
              </a:rPr>
              <a:t>fight of the Cumbrian sheep farmers in Britain after Chernobyl</a:t>
            </a:r>
          </a:p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….</a:t>
            </a:r>
          </a:p>
          <a:p>
            <a:pPr>
              <a:lnSpc>
                <a:spcPct val="110000"/>
              </a:lnSpc>
            </a:pPr>
            <a:endParaRPr lang="en-GB" sz="2000" b="0" dirty="0">
              <a:solidFill>
                <a:srgbClr val="0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000" dirty="0" smtClean="0">
              <a:solidFill>
                <a:srgbClr val="800000"/>
              </a:solidFill>
            </a:endParaRPr>
          </a:p>
          <a:p>
            <a:pPr>
              <a:lnSpc>
                <a:spcPct val="110000"/>
              </a:lnSpc>
            </a:pPr>
            <a:endParaRPr lang="en-GB" sz="20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3600" b="0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Bef>
                <a:spcPct val="0"/>
              </a:spcBef>
            </a:pPr>
            <a:endParaRPr lang="en-CA" sz="2200" b="1" dirty="0">
              <a:solidFill>
                <a:srgbClr val="000045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23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996915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pPr marL="342900" indent="-342900" eaLnBrk="1" hangingPunct="1">
              <a:defRPr/>
            </a:pPr>
            <a:r>
              <a:rPr lang="en-GB" sz="2400" dirty="0"/>
              <a:t>Concluding </a:t>
            </a:r>
            <a:r>
              <a:rPr lang="en-GB" sz="2400" dirty="0" smtClean="0"/>
              <a:t>remarks (1)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497557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2000" b="0" dirty="0" smtClean="0">
                <a:solidFill>
                  <a:srgbClr val="000000"/>
                </a:solidFill>
              </a:rPr>
              <a:t>The system </a:t>
            </a:r>
            <a:r>
              <a:rPr lang="en-GB" sz="2000" b="0" dirty="0">
                <a:solidFill>
                  <a:srgbClr val="000000"/>
                </a:solidFill>
              </a:rPr>
              <a:t>of </a:t>
            </a:r>
            <a:r>
              <a:rPr lang="en-GB" sz="2000" b="0" dirty="0" smtClean="0">
                <a:solidFill>
                  <a:srgbClr val="000000"/>
                </a:solidFill>
              </a:rPr>
              <a:t>radiological </a:t>
            </a:r>
            <a:r>
              <a:rPr lang="en-GB" sz="2000" b="0" dirty="0">
                <a:solidFill>
                  <a:srgbClr val="000000"/>
                </a:solidFill>
              </a:rPr>
              <a:t>protection </a:t>
            </a:r>
            <a:r>
              <a:rPr lang="en-GB" sz="2000" b="0" dirty="0" smtClean="0">
                <a:solidFill>
                  <a:srgbClr val="000000"/>
                </a:solidFill>
              </a:rPr>
              <a:t>is based on well established </a:t>
            </a:r>
            <a:r>
              <a:rPr lang="en-GB" sz="2000" dirty="0" smtClean="0">
                <a:solidFill>
                  <a:srgbClr val="800000"/>
                </a:solidFill>
              </a:rPr>
              <a:t>scientific evidences </a:t>
            </a:r>
            <a:r>
              <a:rPr lang="en-GB" sz="2000" b="0" dirty="0" smtClean="0">
                <a:solidFill>
                  <a:srgbClr val="000000"/>
                </a:solidFill>
              </a:rPr>
              <a:t>although some inevitable uncertainties remains, on universally </a:t>
            </a:r>
            <a:r>
              <a:rPr lang="en-GB" sz="2000" dirty="0" smtClean="0">
                <a:solidFill>
                  <a:srgbClr val="800000"/>
                </a:solidFill>
              </a:rPr>
              <a:t>shared ethical values</a:t>
            </a:r>
            <a:r>
              <a:rPr lang="en-GB" sz="2000" b="0" dirty="0" smtClean="0"/>
              <a:t>,</a:t>
            </a:r>
            <a:r>
              <a:rPr lang="en-GB" sz="2000" b="0" dirty="0" smtClean="0">
                <a:solidFill>
                  <a:srgbClr val="800000"/>
                </a:solidFill>
              </a:rPr>
              <a:t> </a:t>
            </a:r>
            <a:r>
              <a:rPr lang="en-GB" sz="2000" b="0" dirty="0" smtClean="0">
                <a:solidFill>
                  <a:srgbClr val="000000"/>
                </a:solidFill>
              </a:rPr>
              <a:t>and on more than a century of </a:t>
            </a:r>
            <a:r>
              <a:rPr lang="en-GB" sz="2000" dirty="0" smtClean="0">
                <a:solidFill>
                  <a:srgbClr val="800000"/>
                </a:solidFill>
              </a:rPr>
              <a:t>experience</a:t>
            </a:r>
            <a:endParaRPr lang="en-GB" sz="2000" dirty="0">
              <a:solidFill>
                <a:srgbClr val="80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However apart from scientists, experts and professionals,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citizens are rarely informed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about radiation and even less about the radiological protection system  </a:t>
            </a:r>
            <a:endParaRPr lang="en-GB" sz="2000" dirty="0" smtClean="0">
              <a:solidFill>
                <a:srgbClr val="80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The relationship of our contemporaries to radioactivity remains largely dominated by the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print of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Hiroshima and Nagasaki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and the uncertainty about the effects of low doses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which feeds since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decades an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on-going scientific and social controversy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on the effects of radiation</a:t>
            </a:r>
          </a:p>
          <a:p>
            <a:pPr>
              <a:lnSpc>
                <a:spcPct val="110000"/>
              </a:lnSpc>
            </a:pP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Despite considerable efforts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risk communication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had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globally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limited impact on the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gap of perception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between experienced professionals and non informed people</a:t>
            </a:r>
          </a:p>
          <a:p>
            <a:pPr>
              <a:lnSpc>
                <a:spcPct val="110000"/>
              </a:lnSpc>
            </a:pPr>
            <a:endParaRPr lang="en-GB" sz="20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3600" b="0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110000"/>
              </a:lnSpc>
              <a:spcBef>
                <a:spcPct val="0"/>
              </a:spcBef>
            </a:pPr>
            <a:endParaRPr lang="en-CA" sz="2200" b="1" dirty="0">
              <a:solidFill>
                <a:srgbClr val="000045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24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2674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en-GB" sz="2400" dirty="0" smtClean="0"/>
              <a:t>Concluding remarks (2) </a:t>
            </a:r>
            <a:endParaRPr lang="en-GB" sz="2400" dirty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924800" cy="525780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lessons learned with stakeholders in Chernobyl and Fukushima tell us that it is perhaps possible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to develop a narrative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on X-rays, radioactivity and radiation protection to foster the development of a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practical radiation protection culture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among citizens in apart from exceptional circumstances such as post-accident situations</a:t>
            </a:r>
          </a:p>
          <a:p>
            <a:pPr>
              <a:spcAft>
                <a:spcPts val="1200"/>
              </a:spcAft>
              <a:defRPr/>
            </a:pP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Such a narrative should definitely rely on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history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: the great history of the twentieth century and also the history of the development of the uses of radiation and that of the associated radiation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protection </a:t>
            </a:r>
          </a:p>
          <a:p>
            <a:pPr>
              <a:spcAft>
                <a:spcPts val="1200"/>
              </a:spcAft>
              <a:defRPr/>
            </a:pP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It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should therefore incorporate stories about the evolution of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scientific knowledge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ethical values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​​that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shaped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the radiation protection system without forgetting the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experience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 of 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professionals</a:t>
            </a:r>
            <a:r>
              <a:rPr lang="en-GB" sz="2000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b="0" dirty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GB" sz="2000" dirty="0">
                <a:solidFill>
                  <a:srgbClr val="800000"/>
                </a:solidFill>
                <a:latin typeface="Arial" charset="0"/>
                <a:cs typeface="Arial" charset="0"/>
              </a:rPr>
              <a:t>people affected </a:t>
            </a:r>
            <a:r>
              <a:rPr lang="en-GB" sz="2000" b="0">
                <a:solidFill>
                  <a:srgbClr val="000000"/>
                </a:solidFill>
                <a:latin typeface="Arial" charset="0"/>
                <a:cs typeface="Arial" charset="0"/>
              </a:rPr>
              <a:t>by </a:t>
            </a:r>
            <a:r>
              <a:rPr lang="en-GB" sz="20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radiation</a:t>
            </a:r>
            <a:endParaRPr lang="en-GB" sz="20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20000"/>
              </a:lnSpc>
              <a:buFontTx/>
              <a:buNone/>
              <a:defRPr/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87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949A088-AC65-8F4E-A7A9-6F969E22AEEE}" type="slidenum">
              <a:rPr lang="fr-FR" sz="1200"/>
              <a:pPr algn="r" eaLnBrk="1" hangingPunct="1"/>
              <a:t>25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629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772400" cy="4800600"/>
          </a:xfrm>
          <a:prstGeom prst="rect">
            <a:avLst/>
          </a:prstGeom>
          <a:solidFill>
            <a:srgbClr val="FFFEE8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615195"/>
              </p:ext>
            </p:extLst>
          </p:nvPr>
        </p:nvGraphicFramePr>
        <p:xfrm>
          <a:off x="838200" y="1600200"/>
          <a:ext cx="7467600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6" y="304800"/>
            <a:ext cx="9144000" cy="685800"/>
          </a:xfrm>
        </p:spPr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en-GB" sz="2400" dirty="0" smtClean="0"/>
              <a:t>Towards a  radiation risk culture ? </a:t>
            </a:r>
            <a:endParaRPr lang="en-GB" sz="2400" dirty="0"/>
          </a:p>
        </p:txBody>
      </p:sp>
      <p:sp>
        <p:nvSpPr>
          <p:cNvPr id="8192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AE202FB-FB1D-CB4F-BC22-7069D66A67AE}" type="slidenum">
              <a:rPr lang="fr-FR" sz="1200"/>
              <a:pPr algn="r" eaLnBrk="1" hangingPunct="1"/>
              <a:t>26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9386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Placeholder 17"/>
          <p:cNvSpPr>
            <a:spLocks noGrp="1"/>
          </p:cNvSpPr>
          <p:nvPr>
            <p:ph type="body" idx="1"/>
          </p:nvPr>
        </p:nvSpPr>
        <p:spPr>
          <a:xfrm>
            <a:off x="0" y="51816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altLang="en-US" u="sng" dirty="0" smtClean="0">
                <a:latin typeface="Arial" charset="0"/>
                <a:cs typeface="Arial" charset="0"/>
              </a:rPr>
              <a:t>www.icrp.org</a:t>
            </a:r>
            <a:endParaRPr lang="en-CA" altLang="en-US" u="sng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4915" cy="342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4648200"/>
            <a:ext cx="4698003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www.ICRP.org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6F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531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3</a:t>
            </a:fld>
            <a:endParaRPr lang="fr-FR" sz="1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46" y="3810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three pillars of 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system of radiological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protection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1524000" y="1524000"/>
            <a:ext cx="5791200" cy="4648200"/>
            <a:chOff x="1676400" y="1828800"/>
            <a:chExt cx="5791200" cy="48006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676400" y="1828800"/>
              <a:ext cx="5791200" cy="48006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DBF5F9"/>
                </a:solidFill>
              </a:endParaRPr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2087676" y="2169401"/>
              <a:ext cx="5010841" cy="4094805"/>
              <a:chOff x="2087676" y="2169401"/>
              <a:chExt cx="5010841" cy="4094805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2087676" y="2169401"/>
                <a:ext cx="2286683" cy="1053112"/>
              </a:xfrm>
              <a:prstGeom prst="rect">
                <a:avLst/>
              </a:prstGeom>
              <a:solidFill>
                <a:srgbClr val="FFFEE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2000" b="1" dirty="0">
                    <a:solidFill>
                      <a:schemeClr val="tx1"/>
                    </a:solidFill>
                  </a:rPr>
                  <a:t>Science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352800" y="5181600"/>
                <a:ext cx="2497144" cy="1082606"/>
              </a:xfrm>
              <a:prstGeom prst="rect">
                <a:avLst/>
              </a:prstGeom>
              <a:solidFill>
                <a:srgbClr val="FFFEE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b="1" dirty="0">
                    <a:solidFill>
                      <a:srgbClr val="000000"/>
                    </a:solidFill>
                  </a:rPr>
                  <a:t>Experience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4714879" y="2169401"/>
                <a:ext cx="2383638" cy="1053112"/>
              </a:xfrm>
              <a:prstGeom prst="rect">
                <a:avLst/>
              </a:prstGeom>
              <a:solidFill>
                <a:srgbClr val="FFFEE8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b="1" dirty="0" smtClean="0">
                    <a:solidFill>
                      <a:srgbClr val="000000"/>
                    </a:solidFill>
                  </a:rPr>
                  <a:t>Ethical and social values </a:t>
                </a:r>
                <a:endParaRPr lang="en-GB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>
                <a:off x="2898773" y="3467609"/>
                <a:ext cx="3391009" cy="1415716"/>
              </a:xfrm>
              <a:prstGeom prst="ellipse">
                <a:avLst/>
              </a:prstGeom>
              <a:solidFill>
                <a:srgbClr val="E2FFDD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b="1" dirty="0" smtClean="0">
                    <a:solidFill>
                      <a:srgbClr val="000000"/>
                    </a:solidFill>
                  </a:rPr>
                  <a:t>The system </a:t>
                </a:r>
              </a:p>
              <a:p>
                <a:pPr algn="ctr">
                  <a:defRPr/>
                </a:pPr>
                <a:r>
                  <a:rPr lang="en-GB" b="1" dirty="0" smtClean="0">
                    <a:solidFill>
                      <a:srgbClr val="000000"/>
                    </a:solidFill>
                  </a:rPr>
                  <a:t>of radiological protection</a:t>
                </a:r>
              </a:p>
            </p:txBody>
          </p:sp>
          <p:cxnSp>
            <p:nvCxnSpPr>
              <p:cNvPr id="16" name="Connecteur droit avec flèche 15"/>
              <p:cNvCxnSpPr>
                <a:stCxn id="12" idx="2"/>
              </p:cNvCxnSpPr>
              <p:nvPr/>
            </p:nvCxnSpPr>
            <p:spPr bwMode="auto">
              <a:xfrm>
                <a:off x="3231018" y="3222513"/>
                <a:ext cx="604184" cy="303589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>
                <a:stCxn id="14" idx="2"/>
              </p:cNvCxnSpPr>
              <p:nvPr/>
            </p:nvCxnSpPr>
            <p:spPr bwMode="auto">
              <a:xfrm flipH="1">
                <a:off x="5365176" y="3222513"/>
                <a:ext cx="541522" cy="303589"/>
              </a:xfrm>
              <a:prstGeom prst="straightConnector1">
                <a:avLst/>
              </a:prstGeom>
              <a:ln w="63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>
                <a:stCxn id="13" idx="0"/>
                <a:endCxn id="15" idx="4"/>
              </p:cNvCxnSpPr>
              <p:nvPr/>
            </p:nvCxnSpPr>
            <p:spPr bwMode="auto">
              <a:xfrm flipH="1" flipV="1">
                <a:off x="4594278" y="4883325"/>
                <a:ext cx="7094" cy="298275"/>
              </a:xfrm>
              <a:prstGeom prst="straightConnector1">
                <a:avLst/>
              </a:prstGeom>
              <a:ln w="9525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6779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71600"/>
            <a:ext cx="7620000" cy="3886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er 81"/>
          <p:cNvGrpSpPr/>
          <p:nvPr/>
        </p:nvGrpSpPr>
        <p:grpSpPr>
          <a:xfrm>
            <a:off x="1371600" y="1600200"/>
            <a:ext cx="7091218" cy="3450942"/>
            <a:chOff x="990600" y="1600200"/>
            <a:chExt cx="7091218" cy="3450942"/>
          </a:xfrm>
        </p:grpSpPr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1219200" y="3124200"/>
              <a:ext cx="4495800" cy="465364"/>
            </a:xfrm>
            <a:prstGeom prst="rect">
              <a:avLst/>
            </a:prstGeom>
            <a:solidFill>
              <a:srgbClr val="FFFE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GB" dirty="0"/>
            </a:p>
          </p:txBody>
        </p:sp>
        <p:sp>
          <p:nvSpPr>
            <p:cNvPr id="15370" name="Rectangle 16"/>
            <p:cNvSpPr>
              <a:spLocks noChangeArrowheads="1"/>
            </p:cNvSpPr>
            <p:nvPr/>
          </p:nvSpPr>
          <p:spPr bwMode="auto">
            <a:xfrm>
              <a:off x="3895437" y="1755321"/>
              <a:ext cx="2721649" cy="775607"/>
            </a:xfrm>
            <a:prstGeom prst="rect">
              <a:avLst/>
            </a:prstGeom>
            <a:solidFill>
              <a:srgbClr val="FFFE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GB" dirty="0"/>
            </a:p>
          </p:txBody>
        </p:sp>
        <p:sp>
          <p:nvSpPr>
            <p:cNvPr id="15371" name="ZoneTexte 17"/>
            <p:cNvSpPr txBox="1">
              <a:spLocks noChangeArrowheads="1"/>
            </p:cNvSpPr>
            <p:nvPr/>
          </p:nvSpPr>
          <p:spPr bwMode="auto">
            <a:xfrm>
              <a:off x="3895437" y="1832882"/>
              <a:ext cx="2721649" cy="65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800" b="1" dirty="0" smtClean="0">
                  <a:solidFill>
                    <a:srgbClr val="000000"/>
                  </a:solidFill>
                  <a:latin typeface="Helvetica" charset="0"/>
                </a:rPr>
                <a:t>Threshold doses </a:t>
              </a:r>
              <a:r>
                <a:rPr lang="en-GB" b="1" baseline="30000" dirty="0" smtClean="0">
                  <a:solidFill>
                    <a:srgbClr val="800000"/>
                  </a:solidFill>
                  <a:latin typeface="Helvetica" charset="0"/>
                </a:rPr>
                <a:t>1</a:t>
              </a:r>
            </a:p>
            <a:p>
              <a:pPr algn="ctr" eaLnBrk="1" hangingPunct="1"/>
              <a:r>
                <a:rPr lang="en-GB" sz="1800" b="1" dirty="0" smtClean="0">
                  <a:solidFill>
                    <a:srgbClr val="000000"/>
                  </a:solidFill>
                  <a:latin typeface="Helvetica" charset="0"/>
                </a:rPr>
                <a:t>Dose-risk coefficient </a:t>
              </a:r>
              <a:r>
                <a:rPr lang="en-GB" b="1" baseline="30000" dirty="0" smtClean="0">
                  <a:solidFill>
                    <a:srgbClr val="800000"/>
                  </a:solidFill>
                  <a:latin typeface="Helvetica" charset="0"/>
                </a:rPr>
                <a:t>2</a:t>
              </a:r>
              <a:endParaRPr lang="en-GB" b="1" baseline="30000" dirty="0">
                <a:solidFill>
                  <a:srgbClr val="800000"/>
                </a:solidFill>
                <a:latin typeface="Helvetica" charset="0"/>
              </a:endParaRPr>
            </a:p>
          </p:txBody>
        </p:sp>
        <p:sp>
          <p:nvSpPr>
            <p:cNvPr id="15373" name="Rectangle 20"/>
            <p:cNvSpPr>
              <a:spLocks noChangeArrowheads="1"/>
            </p:cNvSpPr>
            <p:nvPr/>
          </p:nvSpPr>
          <p:spPr bwMode="auto">
            <a:xfrm>
              <a:off x="4191000" y="4263118"/>
              <a:ext cx="2081261" cy="620486"/>
            </a:xfrm>
            <a:prstGeom prst="rect">
              <a:avLst/>
            </a:prstGeom>
            <a:solidFill>
              <a:srgbClr val="FFFE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GB" dirty="0"/>
            </a:p>
          </p:txBody>
        </p:sp>
        <p:sp>
          <p:nvSpPr>
            <p:cNvPr id="15374" name="ZoneTexte 21"/>
            <p:cNvSpPr txBox="1">
              <a:spLocks noChangeArrowheads="1"/>
            </p:cNvSpPr>
            <p:nvPr/>
          </p:nvSpPr>
          <p:spPr bwMode="auto">
            <a:xfrm>
              <a:off x="4267200" y="4339318"/>
              <a:ext cx="1969526" cy="37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800" b="1" dirty="0" smtClean="0">
                  <a:solidFill>
                    <a:srgbClr val="000000"/>
                  </a:solidFill>
                  <a:latin typeface="Helvetica" charset="0"/>
                </a:rPr>
                <a:t>Doses</a:t>
              </a:r>
              <a:endParaRPr lang="en-GB" sz="1800" b="1" dirty="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15375" name="Rectangle 24"/>
            <p:cNvSpPr>
              <a:spLocks noChangeArrowheads="1"/>
            </p:cNvSpPr>
            <p:nvPr/>
          </p:nvSpPr>
          <p:spPr bwMode="auto">
            <a:xfrm>
              <a:off x="6376940" y="2841173"/>
              <a:ext cx="1681018" cy="1040946"/>
            </a:xfrm>
            <a:prstGeom prst="rect">
              <a:avLst/>
            </a:prstGeom>
            <a:solidFill>
              <a:srgbClr val="E2FF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GB" dirty="0"/>
            </a:p>
          </p:txBody>
        </p:sp>
        <p:cxnSp>
          <p:nvCxnSpPr>
            <p:cNvPr id="15384" name="Connecteur droit avec flèche 71"/>
            <p:cNvCxnSpPr>
              <a:cxnSpLocks noChangeShapeType="1"/>
            </p:cNvCxnSpPr>
            <p:nvPr/>
          </p:nvCxnSpPr>
          <p:spPr bwMode="auto">
            <a:xfrm flipH="1" flipV="1">
              <a:off x="3415146" y="2143126"/>
              <a:ext cx="13854" cy="9769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15386" name="Connecteur droit avec flèche 104"/>
            <p:cNvCxnSpPr>
              <a:cxnSpLocks noChangeShapeType="1"/>
            </p:cNvCxnSpPr>
            <p:nvPr/>
          </p:nvCxnSpPr>
          <p:spPr bwMode="auto">
            <a:xfrm>
              <a:off x="3429000" y="3577318"/>
              <a:ext cx="0" cy="9905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15388" name="ZoneTexte 18"/>
            <p:cNvSpPr txBox="1">
              <a:spLocks noChangeArrowheads="1"/>
            </p:cNvSpPr>
            <p:nvPr/>
          </p:nvSpPr>
          <p:spPr bwMode="auto">
            <a:xfrm>
              <a:off x="1371600" y="3124200"/>
              <a:ext cx="439266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800" b="1" dirty="0" smtClean="0">
                  <a:latin typeface="Helvetica" charset="0"/>
                </a:rPr>
                <a:t>Uncertainties and value </a:t>
              </a:r>
              <a:r>
                <a:rPr lang="en-GB" sz="1800" b="1" dirty="0">
                  <a:latin typeface="Helvetica" charset="0"/>
                </a:rPr>
                <a:t>judgements</a:t>
              </a:r>
            </a:p>
          </p:txBody>
        </p:sp>
        <p:cxnSp>
          <p:nvCxnSpPr>
            <p:cNvPr id="15392" name="Connecteur droit 53"/>
            <p:cNvCxnSpPr>
              <a:cxnSpLocks noChangeShapeType="1"/>
            </p:cNvCxnSpPr>
            <p:nvPr/>
          </p:nvCxnSpPr>
          <p:spPr bwMode="auto">
            <a:xfrm>
              <a:off x="6617085" y="2143125"/>
              <a:ext cx="640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15368" name="Rectangle 12"/>
            <p:cNvSpPr>
              <a:spLocks noChangeArrowheads="1"/>
            </p:cNvSpPr>
            <p:nvPr/>
          </p:nvSpPr>
          <p:spPr bwMode="auto">
            <a:xfrm>
              <a:off x="990600" y="4110718"/>
              <a:ext cx="1841115" cy="930729"/>
            </a:xfrm>
            <a:prstGeom prst="rect">
              <a:avLst/>
            </a:prstGeom>
            <a:solidFill>
              <a:srgbClr val="FFFE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GB" dirty="0"/>
            </a:p>
          </p:txBody>
        </p:sp>
        <p:sp>
          <p:nvSpPr>
            <p:cNvPr id="15377" name="ZoneTexte 10"/>
            <p:cNvSpPr txBox="1">
              <a:spLocks noChangeArrowheads="1"/>
            </p:cNvSpPr>
            <p:nvPr/>
          </p:nvSpPr>
          <p:spPr bwMode="auto">
            <a:xfrm>
              <a:off x="1066800" y="4110718"/>
              <a:ext cx="1681018" cy="94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800" b="1" dirty="0">
                  <a:solidFill>
                    <a:srgbClr val="000000"/>
                  </a:solidFill>
                  <a:cs typeface="Arial" charset="0"/>
                </a:rPr>
                <a:t>Anatomy</a:t>
              </a:r>
            </a:p>
            <a:p>
              <a:pPr algn="ctr" eaLnBrk="1" hangingPunct="1"/>
              <a:r>
                <a:rPr lang="en-GB" sz="1800" b="1" dirty="0">
                  <a:solidFill>
                    <a:srgbClr val="000000"/>
                  </a:solidFill>
                  <a:cs typeface="Arial" charset="0"/>
                </a:rPr>
                <a:t>Physiology</a:t>
              </a:r>
            </a:p>
            <a:p>
              <a:pPr algn="ctr" eaLnBrk="1" hangingPunct="1"/>
              <a:r>
                <a:rPr lang="en-GB" sz="1800" b="1" dirty="0">
                  <a:solidFill>
                    <a:srgbClr val="000000"/>
                  </a:solidFill>
                  <a:latin typeface="Helvetica" charset="0"/>
                  <a:cs typeface="Arial" charset="0"/>
                </a:rPr>
                <a:t>Metrology</a:t>
              </a:r>
              <a:r>
                <a:rPr lang="en-GB" sz="1800" b="1" dirty="0">
                  <a:solidFill>
                    <a:srgbClr val="000000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990600" y="1600200"/>
              <a:ext cx="1841115" cy="1085850"/>
            </a:xfrm>
            <a:prstGeom prst="rect">
              <a:avLst/>
            </a:prstGeom>
            <a:solidFill>
              <a:srgbClr val="FFFEE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b"/>
            <a:lstStyle/>
            <a:p>
              <a:endParaRPr lang="en-GB" dirty="0"/>
            </a:p>
          </p:txBody>
        </p:sp>
        <p:sp>
          <p:nvSpPr>
            <p:cNvPr id="15395" name="ZoneTexte 10"/>
            <p:cNvSpPr txBox="1">
              <a:spLocks noChangeArrowheads="1"/>
            </p:cNvSpPr>
            <p:nvPr/>
          </p:nvSpPr>
          <p:spPr bwMode="auto">
            <a:xfrm>
              <a:off x="1013691" y="1677761"/>
              <a:ext cx="1841115" cy="93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800" b="1" dirty="0" smtClean="0">
                  <a:solidFill>
                    <a:srgbClr val="000000"/>
                  </a:solidFill>
                  <a:cs typeface="Arial" charset="0"/>
                </a:rPr>
                <a:t>Pathology</a:t>
              </a:r>
            </a:p>
            <a:p>
              <a:pPr algn="ctr" eaLnBrk="1" hangingPunct="1"/>
              <a:r>
                <a:rPr lang="en-GB" sz="1800" b="1" dirty="0" smtClean="0">
                  <a:solidFill>
                    <a:srgbClr val="000000"/>
                  </a:solidFill>
                  <a:cs typeface="Arial" charset="0"/>
                </a:rPr>
                <a:t>Epidemiology</a:t>
              </a:r>
              <a:endParaRPr lang="en-GB" sz="1800" b="1" dirty="0">
                <a:solidFill>
                  <a:srgbClr val="000000"/>
                </a:solidFill>
                <a:cs typeface="Arial" charset="0"/>
              </a:endParaRPr>
            </a:p>
            <a:p>
              <a:pPr algn="ctr" eaLnBrk="1" hangingPunct="1"/>
              <a:r>
                <a:rPr lang="en-GB" sz="1800" b="1" dirty="0">
                  <a:solidFill>
                    <a:srgbClr val="000000"/>
                  </a:solidFill>
                  <a:cs typeface="Arial" charset="0"/>
                </a:rPr>
                <a:t>Radiobiology</a:t>
              </a:r>
              <a:r>
                <a:rPr lang="en-GB" sz="1800" b="1" dirty="0">
                  <a:solidFill>
                    <a:srgbClr val="000000"/>
                  </a:solidFill>
                  <a:latin typeface="Helvetica" charset="0"/>
                </a:rPr>
                <a:t> </a:t>
              </a:r>
            </a:p>
          </p:txBody>
        </p:sp>
        <p:sp>
          <p:nvSpPr>
            <p:cNvPr id="15396" name="ZoneTexte 23"/>
            <p:cNvSpPr txBox="1">
              <a:spLocks noChangeArrowheads="1"/>
            </p:cNvSpPr>
            <p:nvPr/>
          </p:nvSpPr>
          <p:spPr bwMode="auto">
            <a:xfrm>
              <a:off x="6477000" y="2891518"/>
              <a:ext cx="1604818" cy="94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800" b="1" dirty="0">
                  <a:latin typeface="Helvetica" charset="0"/>
                </a:rPr>
                <a:t>System of </a:t>
              </a:r>
            </a:p>
            <a:p>
              <a:pPr algn="ctr" eaLnBrk="1" hangingPunct="1"/>
              <a:r>
                <a:rPr lang="en-GB" sz="1800" b="1" dirty="0">
                  <a:latin typeface="Helvetica" charset="0"/>
                </a:rPr>
                <a:t>radiological</a:t>
              </a:r>
            </a:p>
            <a:p>
              <a:pPr algn="ctr" eaLnBrk="1" hangingPunct="1"/>
              <a:r>
                <a:rPr lang="en-GB" sz="1800" b="1" dirty="0">
                  <a:latin typeface="Helvetica" charset="0"/>
                </a:rPr>
                <a:t>protection </a:t>
              </a:r>
            </a:p>
          </p:txBody>
        </p:sp>
        <p:cxnSp>
          <p:nvCxnSpPr>
            <p:cNvPr id="15397" name="Connecteur droit avec flèche 104"/>
            <p:cNvCxnSpPr>
              <a:cxnSpLocks noChangeShapeType="1"/>
            </p:cNvCxnSpPr>
            <p:nvPr/>
          </p:nvCxnSpPr>
          <p:spPr bwMode="auto">
            <a:xfrm>
              <a:off x="7257473" y="2143125"/>
              <a:ext cx="0" cy="6980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15398" name="Connecteur droit avec flèche 71"/>
            <p:cNvCxnSpPr>
              <a:cxnSpLocks noChangeShapeType="1"/>
            </p:cNvCxnSpPr>
            <p:nvPr/>
          </p:nvCxnSpPr>
          <p:spPr bwMode="auto">
            <a:xfrm flipV="1">
              <a:off x="7239000" y="3882119"/>
              <a:ext cx="0" cy="6857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15399" name="Connecteur droit 53"/>
            <p:cNvCxnSpPr>
              <a:cxnSpLocks noChangeShapeType="1"/>
              <a:stCxn id="15373" idx="3"/>
            </p:cNvCxnSpPr>
            <p:nvPr/>
          </p:nvCxnSpPr>
          <p:spPr bwMode="auto">
            <a:xfrm flipV="1">
              <a:off x="6272261" y="4567917"/>
              <a:ext cx="966739" cy="5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47" name="Connecteur droit avec flèche 46"/>
            <p:cNvCxnSpPr/>
            <p:nvPr/>
          </p:nvCxnSpPr>
          <p:spPr>
            <a:xfrm>
              <a:off x="2819400" y="4567918"/>
              <a:ext cx="1360824" cy="0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>
              <a:endCxn id="15370" idx="1"/>
            </p:cNvCxnSpPr>
            <p:nvPr/>
          </p:nvCxnSpPr>
          <p:spPr>
            <a:xfrm>
              <a:off x="2819400" y="2133600"/>
              <a:ext cx="1076037" cy="9525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>
              <a:endCxn id="15375" idx="1"/>
            </p:cNvCxnSpPr>
            <p:nvPr/>
          </p:nvCxnSpPr>
          <p:spPr>
            <a:xfrm>
              <a:off x="5715000" y="3352800"/>
              <a:ext cx="661940" cy="8846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62" name="Connecteur droit 6"/>
          <p:cNvCxnSpPr>
            <a:cxnSpLocks noChangeShapeType="1"/>
          </p:cNvCxnSpPr>
          <p:nvPr/>
        </p:nvCxnSpPr>
        <p:spPr bwMode="auto">
          <a:xfrm rot="16200000" flipH="1">
            <a:off x="647700" y="2967567"/>
            <a:ext cx="11430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447800" y="2472267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 dirty="0"/>
          </a:p>
        </p:txBody>
      </p:sp>
      <p:cxnSp>
        <p:nvCxnSpPr>
          <p:cNvPr id="15380" name="Connecteur droit avec flèche 58"/>
          <p:cNvCxnSpPr>
            <a:cxnSpLocks noChangeShapeType="1"/>
            <a:stCxn id="15370" idx="3"/>
          </p:cNvCxnSpPr>
          <p:nvPr/>
        </p:nvCxnSpPr>
        <p:spPr bwMode="auto">
          <a:xfrm flipH="1">
            <a:off x="6400804" y="2143125"/>
            <a:ext cx="597282" cy="62594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scientific basis of the system </a:t>
            </a:r>
            <a:br>
              <a:rPr lang="en-GB" sz="2400" dirty="0" smtClean="0"/>
            </a:br>
            <a:r>
              <a:rPr lang="en-GB" sz="2400" dirty="0" smtClean="0"/>
              <a:t>of radiological protection  </a:t>
            </a:r>
            <a:endParaRPr lang="en-GB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445940" y="5767991"/>
            <a:ext cx="9144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81200" y="5334000"/>
            <a:ext cx="5486400" cy="426252"/>
          </a:xfrm>
          <a:prstGeom prst="rect">
            <a:avLst/>
          </a:prstGeom>
        </p:spPr>
        <p:txBody>
          <a:bodyPr vert="horz" wrap="none" lIns="0" rIns="18288" rtlCol="0">
            <a:normAutofit lnSpcReduction="10000"/>
          </a:bodyPr>
          <a:lstStyle/>
          <a:p>
            <a:pPr marL="0" marR="4572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cs typeface="+mn-cs"/>
              </a:rPr>
              <a:t>Deterministic effects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cs typeface="+mn-cs"/>
              </a:rPr>
              <a:t>	</a:t>
            </a:r>
            <a:r>
              <a:rPr lang="en-GB" sz="2400" b="1" baseline="30000" dirty="0" smtClean="0">
                <a:solidFill>
                  <a:srgbClr val="800000"/>
                </a:solidFill>
                <a:latin typeface="+mn-lt"/>
                <a:cs typeface="+mn-cs"/>
              </a:rPr>
              <a:t> </a:t>
            </a:r>
            <a:r>
              <a:rPr lang="en-GB" sz="2400" b="1" baseline="30000" dirty="0">
                <a:solidFill>
                  <a:srgbClr val="800000"/>
                </a:solidFill>
                <a:latin typeface="+mn-lt"/>
                <a:cs typeface="+mn-cs"/>
              </a:rPr>
              <a:t> </a:t>
            </a:r>
            <a:r>
              <a:rPr lang="en-GB" sz="2400" b="1" dirty="0" smtClean="0">
                <a:solidFill>
                  <a:srgbClr val="800000"/>
                </a:solidFill>
                <a:latin typeface="+mn-lt"/>
                <a:cs typeface="+mn-cs"/>
              </a:rPr>
              <a:t>  </a:t>
            </a:r>
            <a:r>
              <a:rPr lang="en-GB" sz="2400" b="1" baseline="30000" dirty="0" smtClean="0">
                <a:solidFill>
                  <a:srgbClr val="800000"/>
                </a:solidFill>
                <a:latin typeface="+mn-lt"/>
                <a:cs typeface="+mn-cs"/>
              </a:rPr>
              <a:t>2 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cs typeface="+mn-cs"/>
              </a:rPr>
              <a:t>Stochastic effects 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2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FC57ECA-0591-DD45-B04C-588FEE1DC201}" type="slidenum">
              <a:rPr lang="fr-FR" sz="1200"/>
              <a:pPr algn="r" eaLnBrk="1" hangingPunct="1"/>
              <a:t>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2838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06" y="152400"/>
            <a:ext cx="9144000" cy="533400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GB" sz="2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Ethical values </a:t>
            </a:r>
            <a:endParaRPr lang="en-GB" sz="24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15000"/>
          </a:xfrm>
        </p:spPr>
        <p:txBody>
          <a:bodyPr>
            <a:noAutofit/>
          </a:bodyPr>
          <a:lstStyle/>
          <a:p>
            <a:pPr marL="468313" lvl="1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principles of radiological protection system are aiming at :</a:t>
            </a:r>
          </a:p>
          <a:p>
            <a:pPr marL="1016000" lvl="3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more good than arm</a:t>
            </a: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– </a:t>
            </a:r>
            <a:r>
              <a:rPr lang="en-GB" b="1" dirty="0">
                <a:solidFill>
                  <a:srgbClr val="800000"/>
                </a:solidFill>
                <a:latin typeface="Arial" charset="0"/>
                <a:cs typeface="Arial" charset="0"/>
              </a:rPr>
              <a:t>Beneficence/non maleficence </a:t>
            </a:r>
          </a:p>
          <a:p>
            <a:pPr marL="1016000" lvl="3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eep exposures as low as </a:t>
            </a:r>
            <a:r>
              <a:rPr lang="en-GB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reasonably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achievable –</a:t>
            </a:r>
            <a:r>
              <a:rPr lang="en-GB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Prudence </a:t>
            </a:r>
            <a:endParaRPr lang="en-GB" b="1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1016000" lvl="3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seek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for fair distribution of exposures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do not exceed </a:t>
            </a:r>
            <a:r>
              <a:rPr lang="en-GB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tolerable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levels of exposure - </a:t>
            </a:r>
            <a:r>
              <a:rPr lang="en-GB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Justice</a:t>
            </a:r>
          </a:p>
          <a:p>
            <a:pPr marL="1016000" lvl="3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treat people with respect – </a:t>
            </a:r>
            <a:r>
              <a:rPr lang="en-GB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Dignity</a:t>
            </a:r>
          </a:p>
          <a:p>
            <a:pPr marL="468313" lvl="1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These core values are implemented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 practice through the </a:t>
            </a:r>
            <a:r>
              <a:rPr lang="en-GB" sz="2000" dirty="0">
                <a:latin typeface="Arial" charset="0"/>
                <a:cs typeface="Arial" charset="0"/>
              </a:rPr>
              <a:t>procedural </a:t>
            </a:r>
            <a:r>
              <a:rPr lang="en-GB" sz="2000" dirty="0" smtClean="0">
                <a:latin typeface="Arial" charset="0"/>
                <a:cs typeface="Arial" charset="0"/>
              </a:rPr>
              <a:t>values </a:t>
            </a:r>
            <a:r>
              <a:rPr lang="en-GB" sz="2000" dirty="0">
                <a:latin typeface="Arial" charset="0"/>
                <a:cs typeface="Arial" charset="0"/>
              </a:rPr>
              <a:t>of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cs typeface="Arial" charset="0"/>
              </a:rPr>
              <a:t>accountability, transparency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inclusiveness</a:t>
            </a:r>
          </a:p>
          <a:p>
            <a:pPr marL="468313" lvl="1" indent="-342900"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Altogether these ethical values are the constituents </a:t>
            </a:r>
            <a:r>
              <a:rPr lang="en-GB" dirty="0">
                <a:latin typeface="Arial" charset="0"/>
                <a:cs typeface="Arial" charset="0"/>
              </a:rPr>
              <a:t>of </a:t>
            </a:r>
            <a:r>
              <a:rPr lang="en-GB" b="1" dirty="0">
                <a:solidFill>
                  <a:srgbClr val="800000"/>
                </a:solidFill>
                <a:latin typeface="Arial" charset="0"/>
                <a:cs typeface="Arial" charset="0"/>
              </a:rPr>
              <a:t>reasonableness</a:t>
            </a:r>
            <a:r>
              <a:rPr lang="en-GB" dirty="0">
                <a:latin typeface="Arial" charset="0"/>
                <a:cs typeface="Arial" charset="0"/>
              </a:rPr>
              <a:t> and </a:t>
            </a:r>
            <a:r>
              <a:rPr lang="en-GB" b="1" dirty="0" err="1">
                <a:solidFill>
                  <a:srgbClr val="800000"/>
                </a:solidFill>
                <a:latin typeface="Arial" charset="0"/>
                <a:cs typeface="Arial" charset="0"/>
              </a:rPr>
              <a:t>tolerableness</a:t>
            </a:r>
            <a:r>
              <a:rPr lang="en-GB" b="1" dirty="0">
                <a:solidFill>
                  <a:srgbClr val="800000"/>
                </a:solidFill>
                <a:latin typeface="Arial" charset="0"/>
                <a:cs typeface="Arial" charset="0"/>
              </a:rPr>
              <a:t>,</a:t>
            </a:r>
            <a:r>
              <a:rPr lang="en-GB" dirty="0">
                <a:latin typeface="Arial" charset="0"/>
                <a:cs typeface="Arial" charset="0"/>
              </a:rPr>
              <a:t> which allow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radiation protection professionals to act </a:t>
            </a:r>
            <a:r>
              <a:rPr lang="en-GB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wisely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taking into account of </a:t>
            </a:r>
            <a:r>
              <a:rPr lang="en-GB" dirty="0" smtClean="0">
                <a:latin typeface="Arial" charset="0"/>
                <a:cs typeface="Arial" charset="0"/>
              </a:rPr>
              <a:t>the prevailing circumstances </a:t>
            </a:r>
            <a:endParaRPr lang="en-GB" sz="2000" dirty="0" smtClean="0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064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6</a:t>
            </a:fld>
            <a:endParaRPr lang="fr-FR" sz="1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r>
              <a:rPr lang="en-GB" sz="2400" b="1" dirty="0" smtClean="0">
                <a:solidFill>
                  <a:srgbClr val="000053"/>
                </a:solidFill>
              </a:rPr>
              <a:t>More a century of experience : a brief glimpse  </a:t>
            </a:r>
            <a:endParaRPr lang="en-GB" sz="2400" b="1" dirty="0">
              <a:solidFill>
                <a:srgbClr val="000053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95400" y="990600"/>
            <a:ext cx="6705600" cy="44196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438"/>
              </a:spcBef>
              <a:buNone/>
              <a:defRPr/>
            </a:pPr>
            <a:endParaRPr lang="fr-FR" sz="2000" dirty="0"/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</a:rPr>
              <a:t>Discovery of X-rays in November 1895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</a:rPr>
              <a:t>Discovery of radium in February 1896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</a:rPr>
              <a:t>Early use of X-ray and radium in medicine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</a:rPr>
              <a:t>Development of the radium industry (the radium dial workers)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Hiroshima and Nagasaki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Operation of nuclear installations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Chernobyl and Fukushima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Modern medical imaging 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>
                <a:latin typeface="+mn-lt"/>
                <a:cs typeface="ＭＳ Ｐゴシック" charset="0"/>
              </a:rPr>
              <a:t>Management of natural exposures (radon, cosmic radiation, NORM)</a:t>
            </a:r>
          </a:p>
          <a:p>
            <a:pPr marL="0" indent="0" eaLnBrk="1" hangingPunct="1">
              <a:spcBef>
                <a:spcPts val="438"/>
              </a:spcBef>
              <a:buNone/>
              <a:defRPr/>
            </a:pPr>
            <a:endParaRPr lang="fr-FR" sz="1800" dirty="0" smtClean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2484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111E266-A78D-7D40-A89C-60583C733C78}" type="slidenum">
              <a:rPr lang="fr-FR" sz="1200"/>
              <a:pPr algn="r"/>
              <a:t>7</a:t>
            </a:fld>
            <a:endParaRPr lang="fr-FR" sz="1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marL="342900" indent="-342900" algn="ctr" eaLnBrk="0" hangingPunct="0"/>
            <a:r>
              <a:rPr lang="en-GB" sz="2400" b="1" dirty="0" smtClean="0">
                <a:solidFill>
                  <a:srgbClr val="000053"/>
                </a:solidFill>
              </a:rPr>
              <a:t>Why communication about radiation risk</a:t>
            </a:r>
          </a:p>
          <a:p>
            <a:pPr marL="342900" indent="-342900" algn="ctr" eaLnBrk="0" hangingPunct="0"/>
            <a:r>
              <a:rPr lang="en-GB" sz="2400" b="1" dirty="0" smtClean="0">
                <a:solidFill>
                  <a:srgbClr val="000053"/>
                </a:solidFill>
              </a:rPr>
              <a:t> is a challenge? </a:t>
            </a:r>
          </a:p>
          <a:p>
            <a:pPr marL="342900" indent="-342900" algn="ctr" eaLnBrk="0" hangingPunct="0"/>
            <a:r>
              <a:rPr lang="en-GB" sz="2400" b="1" dirty="0" smtClean="0">
                <a:solidFill>
                  <a:srgbClr val="000053"/>
                </a:solidFill>
              </a:rPr>
              <a:t> </a:t>
            </a:r>
            <a:endParaRPr lang="en-GB" sz="2400" b="1" dirty="0">
              <a:solidFill>
                <a:srgbClr val="00005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1143000"/>
            <a:ext cx="8001000" cy="5334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83763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/>
              <a:t>Apart from radiation protection professionals experts very few people are informed about the risk of radiation and the principles to manage it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/>
              <a:t>No direct sensorial relationship </a:t>
            </a:r>
            <a:r>
              <a:rPr lang="en-GB" sz="2000" dirty="0"/>
              <a:t>with radiation. Everything passes through language, hence the importance of trust in the word of the </a:t>
            </a:r>
            <a:r>
              <a:rPr lang="en-GB" sz="2000" dirty="0" smtClean="0"/>
              <a:t>other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/>
              <a:t>Professionals </a:t>
            </a:r>
            <a:r>
              <a:rPr lang="en-GB" sz="2000" dirty="0"/>
              <a:t>and experts tend to use scientific </a:t>
            </a:r>
            <a:r>
              <a:rPr lang="en-GB" sz="2000" dirty="0" smtClean="0"/>
              <a:t>jargon. As a consequence there is very few words in the common language  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/>
              <a:t>The </a:t>
            </a:r>
            <a:r>
              <a:rPr lang="en-GB" sz="2000" dirty="0"/>
              <a:t>recurring debate on the effects of low levels of radiation and issues surrounding nuclear power </a:t>
            </a:r>
            <a:r>
              <a:rPr lang="en-GB" sz="2000" dirty="0" smtClean="0"/>
              <a:t>maintains </a:t>
            </a:r>
            <a:r>
              <a:rPr lang="en-GB" sz="2000" dirty="0"/>
              <a:t>confusion in the minds of </a:t>
            </a:r>
            <a:r>
              <a:rPr lang="en-GB" sz="2000" dirty="0" smtClean="0"/>
              <a:t>people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/>
              <a:t>The confiscation during decades of expertise </a:t>
            </a:r>
            <a:r>
              <a:rPr lang="en-GB" sz="2000" dirty="0" smtClean="0"/>
              <a:t>of these </a:t>
            </a:r>
            <a:r>
              <a:rPr lang="en-GB" sz="2000" dirty="0"/>
              <a:t>debates after the second world war left </a:t>
            </a:r>
            <a:r>
              <a:rPr lang="en-GB" sz="2000" dirty="0" smtClean="0"/>
              <a:t>the vast majority of people </a:t>
            </a:r>
            <a:r>
              <a:rPr lang="en-GB" sz="2000" dirty="0"/>
              <a:t>speechless</a:t>
            </a:r>
          </a:p>
          <a:p>
            <a:pPr eaLnBrk="1" hangingPunct="1">
              <a:spcBef>
                <a:spcPts val="438"/>
              </a:spcBef>
              <a:defRPr/>
            </a:pPr>
            <a:r>
              <a:rPr lang="en-GB" sz="2000" dirty="0" smtClean="0"/>
              <a:t>The mark </a:t>
            </a:r>
            <a:r>
              <a:rPr lang="en-GB" sz="2000" dirty="0"/>
              <a:t>of Hiroshima and Nagasaki, and also that of the Cold War are </a:t>
            </a:r>
            <a:r>
              <a:rPr lang="en-GB" sz="2000" dirty="0" smtClean="0"/>
              <a:t>extremely present </a:t>
            </a:r>
            <a:r>
              <a:rPr lang="en-GB" sz="2000" dirty="0"/>
              <a:t>in the collective </a:t>
            </a:r>
            <a:r>
              <a:rPr lang="en-GB" sz="2000" dirty="0" smtClean="0"/>
              <a:t>consciousness</a:t>
            </a:r>
          </a:p>
          <a:p>
            <a:pPr marL="0" indent="0" eaLnBrk="1" hangingPunct="1">
              <a:spcBef>
                <a:spcPts val="438"/>
              </a:spcBef>
              <a:buNone/>
              <a:defRPr/>
            </a:pPr>
            <a:endParaRPr lang="fr-FR" sz="2000" dirty="0"/>
          </a:p>
          <a:p>
            <a:pPr eaLnBrk="1" hangingPunct="1">
              <a:spcBef>
                <a:spcPts val="438"/>
              </a:spcBef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345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8</a:t>
            </a:fld>
            <a:endParaRPr lang="fr-FR" sz="12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marL="342900" indent="-342900" algn="ctr" eaLnBrk="0" hangingPunct="0"/>
            <a:r>
              <a:rPr lang="en-GB" sz="2400" b="1" dirty="0" err="1" smtClean="0">
                <a:solidFill>
                  <a:srgbClr val="000053"/>
                </a:solidFill>
              </a:rPr>
              <a:t>Olmany</a:t>
            </a:r>
            <a:r>
              <a:rPr lang="en-GB" sz="2400" b="1" dirty="0" smtClean="0">
                <a:solidFill>
                  <a:srgbClr val="000053"/>
                </a:solidFill>
              </a:rPr>
              <a:t>, Belarus, 1996</a:t>
            </a:r>
            <a:endParaRPr lang="en-GB" sz="2400" b="1" dirty="0">
              <a:solidFill>
                <a:srgbClr val="000053"/>
              </a:solidFill>
            </a:endParaRPr>
          </a:p>
        </p:txBody>
      </p:sp>
      <p:pic>
        <p:nvPicPr>
          <p:cNvPr id="8" name="Image 7" descr="pasted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1066800"/>
            <a:ext cx="7315200" cy="49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3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F0ACAD-58F8-664F-BCCE-1480867C13EF}" type="slidenum">
              <a:rPr lang="fr-FR" sz="1200"/>
              <a:pPr algn="r" eaLnBrk="1" hangingPunct="1"/>
              <a:t>9</a:t>
            </a:fld>
            <a:endParaRPr lang="fr-FR" sz="1200"/>
          </a:p>
        </p:txBody>
      </p:sp>
      <p:pic>
        <p:nvPicPr>
          <p:cNvPr id="5" name="Image 4" descr="N°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685800"/>
            <a:ext cx="766986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6859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1240</Words>
  <Application>Microsoft Macintosh PowerPoint</Application>
  <PresentationFormat>Présentation à l'écran (4:3)</PresentationFormat>
  <Paragraphs>190</Paragraphs>
  <Slides>27</Slides>
  <Notes>13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Flow</vt:lpstr>
      <vt:lpstr>Communicating on radiation risk:  between science and narrative  </vt:lpstr>
      <vt:lpstr>Diapositive 2</vt:lpstr>
      <vt:lpstr>Diapositive 3</vt:lpstr>
      <vt:lpstr>The scientific basis of the system  of radiological protection  </vt:lpstr>
      <vt:lpstr>Ethical values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And man became transparent...</vt:lpstr>
      <vt:lpstr>Diapositive 19</vt:lpstr>
      <vt:lpstr>Diapositive 20</vt:lpstr>
      <vt:lpstr>Diapositive 21</vt:lpstr>
      <vt:lpstr>Diapositive 22</vt:lpstr>
      <vt:lpstr>Other narratives about radiation  and radiological protection </vt:lpstr>
      <vt:lpstr>Concluding remarks (1)</vt:lpstr>
      <vt:lpstr>Concluding remarks (2) </vt:lpstr>
      <vt:lpstr>Towards a  radiation risk culture ? 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2015-11-19T13:14:15Z</cp:lastPrinted>
  <dcterms:created xsi:type="dcterms:W3CDTF">2015-11-19T13:13:57Z</dcterms:created>
  <dcterms:modified xsi:type="dcterms:W3CDTF">2015-11-19T13:14:35Z</dcterms:modified>
</cp:coreProperties>
</file>