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76" r:id="rId1"/>
  </p:sldMasterIdLst>
  <p:notesMasterIdLst>
    <p:notesMasterId r:id="rId22"/>
  </p:notesMasterIdLst>
  <p:handoutMasterIdLst>
    <p:handoutMasterId r:id="rId23"/>
  </p:handoutMasterIdLst>
  <p:sldIdLst>
    <p:sldId id="374" r:id="rId2"/>
    <p:sldId id="695" r:id="rId3"/>
    <p:sldId id="748" r:id="rId4"/>
    <p:sldId id="749" r:id="rId5"/>
    <p:sldId id="771" r:id="rId6"/>
    <p:sldId id="752" r:id="rId7"/>
    <p:sldId id="772" r:id="rId8"/>
    <p:sldId id="777" r:id="rId9"/>
    <p:sldId id="773" r:id="rId10"/>
    <p:sldId id="754" r:id="rId11"/>
    <p:sldId id="755" r:id="rId12"/>
    <p:sldId id="739" r:id="rId13"/>
    <p:sldId id="756" r:id="rId14"/>
    <p:sldId id="778" r:id="rId15"/>
    <p:sldId id="760" r:id="rId16"/>
    <p:sldId id="761" r:id="rId17"/>
    <p:sldId id="762" r:id="rId18"/>
    <p:sldId id="775" r:id="rId19"/>
    <p:sldId id="774" r:id="rId20"/>
    <p:sldId id="618" r:id="rId21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2FFDD"/>
    <a:srgbClr val="FFF6E7"/>
    <a:srgbClr val="FFFAF8"/>
    <a:srgbClr val="FFFE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05" autoAdjust="0"/>
    <p:restoredTop sz="95657" autoAdjust="0"/>
  </p:normalViewPr>
  <p:slideViewPr>
    <p:cSldViewPr>
      <p:cViewPr varScale="1">
        <p:scale>
          <a:sx n="117" d="100"/>
          <a:sy n="117" d="100"/>
        </p:scale>
        <p:origin x="-11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1" d="100"/>
          <a:sy n="101" d="100"/>
        </p:scale>
        <p:origin x="-2072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775" y="0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43C33B6C-FBDD-4366-A53A-8E96F546BEA9}" type="datetimeFigureOut">
              <a:rPr lang="en-US"/>
              <a:pPr>
                <a:defRPr/>
              </a:pPr>
              <a:t>08/06/15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488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775" y="6948488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0696EADA-213A-45F5-B748-54F2B8537DE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3352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775" y="0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DB9FDAB4-4B80-4394-8184-170DAAA6F306}" type="datetimeFigureOut">
              <a:rPr lang="en-US"/>
              <a:pPr>
                <a:defRPr/>
              </a:pPr>
              <a:t>08/06/15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438" y="3475038"/>
            <a:ext cx="7680325" cy="32908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488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775" y="6948488"/>
            <a:ext cx="4160838" cy="3651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176C55EC-4F01-44C8-BF74-A79905A8F49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44209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0083EE-3BCA-4BD0-8DF6-8530763649CC}" type="slidenum">
              <a:rPr lang="en-CA" alt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CA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31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CA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315" name="Espace réservé de la date 3"/>
          <p:cNvSpPr txBox="1">
            <a:spLocks noGrp="1"/>
          </p:cNvSpPr>
          <p:nvPr/>
        </p:nvSpPr>
        <p:spPr bwMode="auto">
          <a:xfrm>
            <a:off x="5440025" y="0"/>
            <a:ext cx="4161176" cy="366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2B2EF29F-B34A-1640-BC3F-62F096D019E9}" type="datetime1">
              <a:rPr lang="fr-FR" sz="1200"/>
              <a:pPr algn="r" eaLnBrk="1" hangingPunct="1"/>
              <a:t>08/06/15</a:t>
            </a:fld>
            <a:endParaRPr lang="fr-FR" sz="1200"/>
          </a:p>
        </p:txBody>
      </p:sp>
      <p:sp>
        <p:nvSpPr>
          <p:cNvPr id="13316" name="Espace réservé du numéro de diapositive 4"/>
          <p:cNvSpPr txBox="1">
            <a:spLocks noGrp="1"/>
          </p:cNvSpPr>
          <p:nvPr/>
        </p:nvSpPr>
        <p:spPr bwMode="auto">
          <a:xfrm>
            <a:off x="5440025" y="6949018"/>
            <a:ext cx="4161176" cy="366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037CCD4A-D527-B04E-AC8C-3454FF12D778}" type="slidenum">
              <a:rPr lang="fr-FR" sz="1200"/>
              <a:pPr algn="r" eaLnBrk="1" hangingPunct="1"/>
              <a:t>2</a:t>
            </a:fld>
            <a:endParaRPr lang="fr-FR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4A5E21D-1B8F-554D-A196-2657E3D3DE54}" type="slidenum">
              <a:rPr lang="fr-FR" sz="1300">
                <a:latin typeface="Times New Roman" charset="0"/>
              </a:rPr>
              <a:pPr eaLnBrk="1" hangingPunct="1"/>
              <a:t>8</a:t>
            </a:fld>
            <a:endParaRPr lang="fr-FR" sz="1300">
              <a:latin typeface="Times New Roman" charset="0"/>
            </a:endParaRPr>
          </a:p>
        </p:txBody>
      </p:sp>
      <p:sp>
        <p:nvSpPr>
          <p:cNvPr id="39939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970213" y="546100"/>
            <a:ext cx="3662362" cy="274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9940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0438" y="3475038"/>
            <a:ext cx="7680325" cy="32940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734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>
                <a:latin typeface="Arial" charset="0"/>
                <a:ea typeface="ＭＳ Ｐゴシック" charset="0"/>
                <a:cs typeface="ＭＳ Ｐゴシック" charset="0"/>
              </a:rPr>
              <a:t>Considerations about the risk to future generations…. « Can we leave to</a:t>
            </a:r>
          </a:p>
          <a:p>
            <a:r>
              <a:rPr lang="en-GB">
                <a:latin typeface="Arial" charset="0"/>
                <a:ea typeface="ＭＳ Ｐゴシック" charset="0"/>
                <a:cs typeface="ＭＳ Ｐゴシック" charset="0"/>
              </a:rPr>
              <a:t> the future generations the problem of somehow adjusting themselves to</a:t>
            </a:r>
          </a:p>
          <a:p>
            <a:r>
              <a:rPr lang="en-GB">
                <a:latin typeface="Arial" charset="0"/>
                <a:ea typeface="ＭＳ Ｐゴシック" charset="0"/>
                <a:cs typeface="ＭＳ Ｐゴシック" charset="0"/>
              </a:rPr>
              <a:t> an environment of higher radiation levels? » </a:t>
            </a:r>
          </a:p>
          <a:p>
            <a:endParaRPr lang="en-GB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GB">
                <a:latin typeface="Arial" charset="0"/>
                <a:ea typeface="ＭＳ Ｐゴシック" charset="0"/>
                <a:cs typeface="ＭＳ Ｐゴシック" charset="0"/>
              </a:rPr>
              <a:t>The benefit of radiation increase life expectancy by also senility….</a:t>
            </a:r>
          </a:p>
        </p:txBody>
      </p:sp>
      <p:sp>
        <p:nvSpPr>
          <p:cNvPr id="57347" name="Espace réservé de la date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94720E0-4B91-4547-B489-BF7261878D3B}" type="datetime1">
              <a:rPr lang="en-GB" sz="1200">
                <a:latin typeface="Helvetica" charset="0"/>
              </a:rPr>
              <a:pPr eaLnBrk="1" hangingPunct="1"/>
              <a:t>08/06/15</a:t>
            </a:fld>
            <a:endParaRPr lang="en-GB" sz="1200">
              <a:latin typeface="Helvetica" charset="0"/>
            </a:endParaRPr>
          </a:p>
        </p:txBody>
      </p:sp>
      <p:sp>
        <p:nvSpPr>
          <p:cNvPr id="57348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BEC8A9C-791F-F045-AA69-6DD429852819}" type="slidenum">
              <a:rPr lang="en-GB" sz="1200">
                <a:latin typeface="Helvetica" charset="0"/>
              </a:rPr>
              <a:pPr eaLnBrk="1" hangingPunct="1"/>
              <a:t>9</a:t>
            </a:fld>
            <a:endParaRPr lang="en-GB" sz="1200">
              <a:latin typeface="Helvetica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971800" y="549275"/>
            <a:ext cx="3659188" cy="2743200"/>
          </a:xfrm>
          <a:ln/>
        </p:spPr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ru-RU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9188" cy="2743200"/>
          </a:xfrm>
          <a:ln/>
        </p:spPr>
      </p:sp>
      <p:sp>
        <p:nvSpPr>
          <p:cNvPr id="2969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CA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699" name="Espace réservé de la date 3"/>
          <p:cNvSpPr txBox="1">
            <a:spLocks noGrp="1"/>
          </p:cNvSpPr>
          <p:nvPr/>
        </p:nvSpPr>
        <p:spPr bwMode="auto">
          <a:xfrm>
            <a:off x="5440680" y="0"/>
            <a:ext cx="416052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 eaLnBrk="1" hangingPunct="1"/>
            <a:fld id="{99D484C7-5038-E841-A3B8-978F2C84B7BA}" type="datetime1">
              <a:rPr lang="fr-FR" sz="1200">
                <a:solidFill>
                  <a:schemeClr val="tx1"/>
                </a:solidFill>
              </a:rPr>
              <a:pPr algn="r" eaLnBrk="1" hangingPunct="1"/>
              <a:t>08/06/15</a:t>
            </a:fld>
            <a:endParaRPr lang="fr-FR" sz="1200">
              <a:solidFill>
                <a:schemeClr val="tx1"/>
              </a:solidFill>
            </a:endParaRPr>
          </a:p>
        </p:txBody>
      </p:sp>
      <p:sp>
        <p:nvSpPr>
          <p:cNvPr id="29700" name="Espace réservé du numéro de diapositive 4"/>
          <p:cNvSpPr txBox="1">
            <a:spLocks noGrp="1"/>
          </p:cNvSpPr>
          <p:nvPr/>
        </p:nvSpPr>
        <p:spPr bwMode="auto">
          <a:xfrm>
            <a:off x="5440680" y="6949440"/>
            <a:ext cx="416052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 eaLnBrk="1" hangingPunct="1"/>
            <a:fld id="{88C5D37D-0A38-FB4B-8979-B0CCE8F1BAFE}" type="slidenum">
              <a:rPr lang="fr-FR" sz="1200">
                <a:solidFill>
                  <a:schemeClr val="tx1"/>
                </a:solidFill>
              </a:rPr>
              <a:pPr algn="r" eaLnBrk="1" hangingPunct="1"/>
              <a:t>15</a:t>
            </a:fld>
            <a:endParaRPr lang="fr-FR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9188" cy="2743200"/>
          </a:xfrm>
          <a:ln/>
        </p:spPr>
      </p:sp>
      <p:sp>
        <p:nvSpPr>
          <p:cNvPr id="3379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CA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Espace réservé de la date 3"/>
          <p:cNvSpPr txBox="1">
            <a:spLocks noGrp="1"/>
          </p:cNvSpPr>
          <p:nvPr/>
        </p:nvSpPr>
        <p:spPr bwMode="auto">
          <a:xfrm>
            <a:off x="5440680" y="0"/>
            <a:ext cx="416052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 eaLnBrk="1" hangingPunct="1"/>
            <a:fld id="{00BC3B27-F02A-EF40-92CD-30AA3D6AD124}" type="datetime1">
              <a:rPr lang="fr-FR" sz="1200">
                <a:solidFill>
                  <a:schemeClr val="tx1"/>
                </a:solidFill>
              </a:rPr>
              <a:pPr algn="r" eaLnBrk="1" hangingPunct="1"/>
              <a:t>08/06/15</a:t>
            </a:fld>
            <a:endParaRPr lang="fr-FR" sz="1200">
              <a:solidFill>
                <a:schemeClr val="tx1"/>
              </a:solidFill>
            </a:endParaRPr>
          </a:p>
        </p:txBody>
      </p:sp>
      <p:sp>
        <p:nvSpPr>
          <p:cNvPr id="33796" name="Espace réservé du numéro de diapositive 4"/>
          <p:cNvSpPr txBox="1">
            <a:spLocks noGrp="1"/>
          </p:cNvSpPr>
          <p:nvPr/>
        </p:nvSpPr>
        <p:spPr bwMode="auto">
          <a:xfrm>
            <a:off x="5440680" y="6949440"/>
            <a:ext cx="416052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 eaLnBrk="1" hangingPunct="1"/>
            <a:fld id="{94C519CE-2448-7349-AE67-7BD35610AE4A}" type="slidenum">
              <a:rPr lang="fr-FR" sz="1200">
                <a:solidFill>
                  <a:schemeClr val="tx1"/>
                </a:solidFill>
              </a:rPr>
              <a:pPr algn="r" eaLnBrk="1" hangingPunct="1"/>
              <a:t>16</a:t>
            </a:fld>
            <a:endParaRPr lang="fr-FR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971800" y="549275"/>
            <a:ext cx="3659188" cy="27432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299" name="Slide Number Placeholder 3"/>
          <p:cNvSpPr txBox="1">
            <a:spLocks noGrp="1"/>
          </p:cNvSpPr>
          <p:nvPr/>
        </p:nvSpPr>
        <p:spPr bwMode="auto">
          <a:xfrm>
            <a:off x="5438776" y="6948489"/>
            <a:ext cx="41608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9DC2EA2-F366-0446-AB3B-F53B19595695}" type="slidenum">
              <a:rPr lang="en-CA" sz="1300">
                <a:latin typeface="Calibri" charset="0"/>
              </a:rPr>
              <a:pPr algn="r" eaLnBrk="1" hangingPunct="1"/>
              <a:t>18</a:t>
            </a:fld>
            <a:endParaRPr lang="en-CA" sz="13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C2DF54-2627-47E6-A83A-74B0D407356C}" type="slidenum">
              <a:rPr lang="en-CA" alt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CA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0" y="3200400"/>
            <a:ext cx="8382000" cy="1588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800" b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0"/>
          </p:nvPr>
        </p:nvSpPr>
        <p:spPr>
          <a:xfrm>
            <a:off x="533400" y="5257800"/>
            <a:ext cx="7848600" cy="838200"/>
          </a:xfrm>
        </p:spPr>
        <p:txBody>
          <a:bodyPr>
            <a:normAutofit/>
          </a:bodyPr>
          <a:lstStyle>
            <a:lvl1pPr algn="r">
              <a:buNone/>
              <a:defRPr sz="16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3"/>
          <p:cNvSpPr/>
          <p:nvPr userDrawn="1"/>
        </p:nvSpPr>
        <p:spPr>
          <a:xfrm rot="19563908">
            <a:off x="247732" y="1814738"/>
            <a:ext cx="10544014" cy="5196587"/>
          </a:xfrm>
          <a:prstGeom prst="rect">
            <a:avLst/>
          </a:prstGeom>
          <a:blipFill dpi="0" rotWithShape="1">
            <a:blip r:embed="rId3">
              <a:alphaModFix amt="2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268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000" b="1" cap="none" baseline="0" dirty="0">
                <a:ln w="635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A7019-14BD-4A65-887B-5F9FDC780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13" descr="ICRP Logo and Title.gif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6418263"/>
            <a:ext cx="3811587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36529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>
            <a:lvl1pPr>
              <a:defRPr sz="2200" b="1"/>
            </a:lvl1pPr>
            <a:lvl2pPr>
              <a:defRPr sz="21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FA2FD-B014-469B-A9B1-DD8B879006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13" descr="ICRP Logo and Title.gif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6418263"/>
            <a:ext cx="3811587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2927136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724400"/>
          </a:xfrm>
        </p:spPr>
        <p:txBody>
          <a:bodyPr/>
          <a:lstStyle>
            <a:lvl1pPr>
              <a:defRPr sz="2200" b="1"/>
            </a:lvl1pPr>
            <a:lvl2pPr>
              <a:defRPr sz="21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724400"/>
          </a:xfrm>
        </p:spPr>
        <p:txBody>
          <a:bodyPr/>
          <a:lstStyle>
            <a:lvl1pPr>
              <a:defRPr sz="2200" b="1"/>
            </a:lvl1pPr>
            <a:lvl2pPr>
              <a:defRPr sz="21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FFDF3-5890-479E-AA08-62A4F1D9DCFE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  <p:pic>
        <p:nvPicPr>
          <p:cNvPr id="6" name="Picture 13" descr="ICRP Logo and Title.gif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6418263"/>
            <a:ext cx="3811587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268762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04800" y="457200"/>
            <a:ext cx="2438400" cy="5638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6" name="Straight Connector 5"/>
          <p:cNvCxnSpPr/>
          <p:nvPr userDrawn="1"/>
        </p:nvCxnSpPr>
        <p:spPr>
          <a:xfrm rot="5400000">
            <a:off x="-266700" y="3162300"/>
            <a:ext cx="6326188" cy="1588"/>
          </a:xfrm>
          <a:prstGeom prst="line">
            <a:avLst/>
          </a:prstGeom>
          <a:ln w="254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14352"/>
            <a:ext cx="2286000" cy="1162050"/>
          </a:xfrm>
        </p:spPr>
        <p:txBody>
          <a:bodyPr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676400"/>
            <a:ext cx="2286000" cy="4343400"/>
          </a:xfrm>
        </p:spPr>
        <p:txBody>
          <a:bodyPr lIns="18288" rIns="18288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0" y="533400"/>
            <a:ext cx="5638800" cy="57912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1EA6A-A152-4362-82E5-F40573E1195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pic>
        <p:nvPicPr>
          <p:cNvPr id="8" name="Picture 13" descr="ICRP Logo and Title.gif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6418263"/>
            <a:ext cx="3811587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4483972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1975" y="514350"/>
            <a:ext cx="8020050" cy="78105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561975" y="1447800"/>
            <a:ext cx="3933825" cy="450215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933825" cy="450215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5916613" y="6381750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Mol, September 2008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7010400" y="6381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31B96-E0F0-D649-A3E9-08D094A00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75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119623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5559815"/>
      </p:ext>
    </p:extLst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10000">
              <a:schemeClr val="accent1">
                <a:tint val="44500"/>
                <a:satMod val="160000"/>
                <a:lumMod val="20000"/>
                <a:lumOff val="80000"/>
              </a:schemeClr>
            </a:gs>
            <a:gs pos="100000">
              <a:schemeClr val="accent1">
                <a:tint val="23500"/>
                <a:satMod val="160000"/>
                <a:lumMod val="0"/>
                <a:lumOff val="1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0" rIns="0" bIns="0" anchor="ctr" anchorCtr="0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extrusionClr>
                <a:schemeClr val="tx1"/>
              </a:extrusionClr>
            </a:sp3d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24600"/>
            <a:ext cx="762000" cy="2127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3F5C72D-202D-4325-ABA2-6A0971C5D17F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9" r:id="rId1"/>
    <p:sldLayoutId id="2147484100" r:id="rId2"/>
    <p:sldLayoutId id="2147484101" r:id="rId3"/>
    <p:sldLayoutId id="2147484098" r:id="rId4"/>
    <p:sldLayoutId id="2147484102" r:id="rId5"/>
    <p:sldLayoutId id="2147484104" r:id="rId6"/>
    <p:sldLayoutId id="2147484105" r:id="rId7"/>
    <p:sldLayoutId id="2147484106" r:id="rId8"/>
  </p:sldLayoutIdLst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83763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rgbClr val="083763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rgbClr val="083763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83763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083763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90600"/>
            <a:ext cx="8385048" cy="1828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800" dirty="0" smtClean="0">
                <a:effectLst/>
              </a:rPr>
              <a:t>The Updating of ICRP Publication 111 in Light</a:t>
            </a:r>
            <a:br>
              <a:rPr lang="en-GB" sz="2800" dirty="0" smtClean="0">
                <a:effectLst/>
              </a:rPr>
            </a:br>
            <a:r>
              <a:rPr lang="en-GB" sz="2800" dirty="0" smtClean="0">
                <a:effectLst/>
              </a:rPr>
              <a:t> of the Fukushima Experience Feedback</a:t>
            </a:r>
            <a:r>
              <a:rPr lang="en-GB" sz="2800" dirty="0" smtClean="0"/>
              <a:t> </a:t>
            </a:r>
            <a:endParaRPr lang="en-GB" sz="2800" dirty="0">
              <a:effectLst/>
            </a:endParaRP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352800"/>
            <a:ext cx="7854950" cy="1266825"/>
          </a:xfrm>
        </p:spPr>
        <p:txBody>
          <a:bodyPr/>
          <a:lstStyle/>
          <a:p>
            <a:pPr marR="0" eaLnBrk="1" hangingPunct="1"/>
            <a:r>
              <a:rPr lang="en-CA" altLang="en-US" sz="2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Jacques LOCHARD</a:t>
            </a:r>
          </a:p>
          <a:p>
            <a:pPr marR="0" eaLnBrk="1" hangingPunct="1"/>
            <a:r>
              <a:rPr lang="en-CA" altLang="en-US" sz="2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Vice</a:t>
            </a:r>
            <a:r>
              <a:rPr lang="en-CA" altLang="en-US" sz="2000" b="1" dirty="0">
                <a:solidFill>
                  <a:schemeClr val="bg1"/>
                </a:solidFill>
                <a:latin typeface="Arial" charset="0"/>
                <a:cs typeface="Arial" charset="0"/>
              </a:rPr>
              <a:t>-chair of ICRP</a:t>
            </a:r>
          </a:p>
          <a:p>
            <a:pPr marR="0" eaLnBrk="1" hangingPunct="1"/>
            <a:r>
              <a:rPr lang="en-CA" altLang="en-US" sz="2000" b="1" dirty="0">
                <a:solidFill>
                  <a:schemeClr val="bg1"/>
                </a:solidFill>
                <a:latin typeface="Arial" charset="0"/>
                <a:cs typeface="Arial" charset="0"/>
              </a:rPr>
              <a:t>Director of CEPN – France</a:t>
            </a:r>
          </a:p>
          <a:p>
            <a:pPr marR="0" eaLnBrk="1" hangingPunct="1"/>
            <a:endParaRPr lang="en-CA" altLang="en-US" sz="2000" b="1" dirty="0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614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66800" y="4648200"/>
            <a:ext cx="7315200" cy="1524000"/>
          </a:xfrm>
        </p:spPr>
        <p:txBody>
          <a:bodyPr>
            <a:normAutofit/>
          </a:bodyPr>
          <a:lstStyle/>
          <a:p>
            <a:r>
              <a:rPr lang="en-CA" sz="2000" dirty="0">
                <a:solidFill>
                  <a:srgbClr val="000000"/>
                </a:solidFill>
                <a:latin typeface="Arial" charset="0"/>
                <a:cs typeface="Arial" charset="0"/>
              </a:rPr>
              <a:t>15</a:t>
            </a:r>
            <a:r>
              <a:rPr lang="en-CA" sz="2000" baseline="30000" dirty="0">
                <a:solidFill>
                  <a:srgbClr val="000000"/>
                </a:solidFill>
                <a:latin typeface="Arial" charset="0"/>
                <a:cs typeface="Arial" charset="0"/>
              </a:rPr>
              <a:t>th</a:t>
            </a:r>
            <a:r>
              <a:rPr lang="en-CA" sz="2000" dirty="0">
                <a:solidFill>
                  <a:srgbClr val="000000"/>
                </a:solidFill>
                <a:latin typeface="Arial" charset="0"/>
                <a:cs typeface="Arial" charset="0"/>
              </a:rPr>
              <a:t> International Congress of Radiation Research</a:t>
            </a:r>
          </a:p>
          <a:p>
            <a:r>
              <a:rPr lang="en-CA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Kyoto</a:t>
            </a:r>
            <a:r>
              <a:rPr lang="en-CA" sz="2000" dirty="0">
                <a:solidFill>
                  <a:srgbClr val="000000"/>
                </a:solidFill>
                <a:latin typeface="Arial" charset="0"/>
                <a:cs typeface="Arial" charset="0"/>
              </a:rPr>
              <a:t>, </a:t>
            </a:r>
            <a:r>
              <a:rPr lang="en-CA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Japan</a:t>
            </a:r>
          </a:p>
          <a:p>
            <a:r>
              <a:rPr lang="en-CA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28 </a:t>
            </a:r>
            <a:r>
              <a:rPr lang="en-CA" sz="2000" dirty="0">
                <a:solidFill>
                  <a:srgbClr val="000000"/>
                </a:solidFill>
                <a:latin typeface="Arial" charset="0"/>
                <a:cs typeface="Arial" charset="0"/>
              </a:rPr>
              <a:t>May 2015</a:t>
            </a:r>
          </a:p>
          <a:p>
            <a:pPr eaLnBrk="1" hangingPunct="1"/>
            <a:endParaRPr lang="en-CA" altLang="en-US" sz="2000" b="1" dirty="0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6313235"/>
            <a:ext cx="83058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80000"/>
              </a:lnSpc>
            </a:pPr>
            <a:r>
              <a:rPr lang="en-GB" i="1" dirty="0">
                <a:solidFill>
                  <a:srgbClr val="000000"/>
                </a:solidFill>
              </a:rPr>
              <a:t>This presentation has neither been approved nor endorsed by ICRP</a:t>
            </a:r>
            <a:endParaRPr lang="en-GB" i="1" dirty="0">
              <a:solidFill>
                <a:srgbClr val="000000"/>
              </a:solidFill>
              <a:latin typeface="Arial" pitchFamily="-107" charset="0"/>
              <a:ea typeface="Arial" pitchFamily="-107" charset="0"/>
              <a:cs typeface="Arial" pitchFamily="-107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 wrap="none">
            <a:normAutofit/>
          </a:bodyPr>
          <a:lstStyle/>
          <a:p>
            <a:pPr marL="342900" lvl="1" indent="-342900">
              <a:buClr>
                <a:srgbClr val="22228B"/>
              </a:buClr>
              <a:buSzPct val="120000"/>
              <a:defRPr/>
            </a:pPr>
            <a:r>
              <a:rPr lang="en-GB" sz="24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ICRP and Fukushima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305800" cy="54864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GB" sz="2000" b="0" dirty="0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Soon after the Fukushima accident ICRP took a series of initiatives:</a:t>
            </a:r>
          </a:p>
          <a:p>
            <a:pPr lvl="1">
              <a:lnSpc>
                <a:spcPct val="110000"/>
              </a:lnSpc>
            </a:pPr>
            <a:r>
              <a:rPr lang="en-GB" sz="2000" dirty="0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In March an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open letter </a:t>
            </a:r>
            <a:r>
              <a:rPr lang="en-GB" sz="2000" dirty="0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of the ICRP Chair to express sympathy to the Japanese population and offer a free access to Publication 111 on the ICRP web site</a:t>
            </a:r>
          </a:p>
          <a:p>
            <a:pPr lvl="1">
              <a:lnSpc>
                <a:spcPct val="110000"/>
              </a:lnSpc>
            </a:pPr>
            <a:r>
              <a:rPr lang="en-GB" sz="2000" dirty="0"/>
              <a:t>Creation in April </a:t>
            </a:r>
            <a:r>
              <a:rPr lang="en-GB" sz="2000" dirty="0" smtClean="0"/>
              <a:t>of </a:t>
            </a:r>
            <a:r>
              <a:rPr lang="en-GB" sz="2000" b="1" dirty="0" smtClean="0">
                <a:solidFill>
                  <a:srgbClr val="800000"/>
                </a:solidFill>
              </a:rPr>
              <a:t>Task </a:t>
            </a:r>
            <a:r>
              <a:rPr lang="en-GB" sz="2000" b="1" dirty="0">
                <a:solidFill>
                  <a:srgbClr val="800000"/>
                </a:solidFill>
              </a:rPr>
              <a:t>Group </a:t>
            </a:r>
            <a:r>
              <a:rPr lang="en-GB" sz="2000" b="1" dirty="0" smtClean="0">
                <a:solidFill>
                  <a:srgbClr val="800000"/>
                </a:solidFill>
              </a:rPr>
              <a:t>84</a:t>
            </a:r>
            <a:r>
              <a:rPr lang="en-GB" sz="2000" dirty="0" smtClean="0"/>
              <a:t> on </a:t>
            </a:r>
            <a:r>
              <a:rPr lang="en-GB" sz="2000" dirty="0"/>
              <a:t>the </a:t>
            </a:r>
            <a:r>
              <a:rPr lang="en-GB" sz="2000" dirty="0" smtClean="0"/>
              <a:t>initial lessons learned </a:t>
            </a:r>
            <a:r>
              <a:rPr lang="en-GB" sz="2000" dirty="0"/>
              <a:t>from the a</a:t>
            </a:r>
            <a:r>
              <a:rPr lang="en-GB" sz="2000" dirty="0" smtClean="0"/>
              <a:t>ccident vis</a:t>
            </a:r>
            <a:r>
              <a:rPr lang="en-GB" sz="2000" dirty="0"/>
              <a:t>-à-vis the ICRP </a:t>
            </a:r>
            <a:r>
              <a:rPr lang="en-GB" sz="2000" dirty="0" smtClean="0"/>
              <a:t>system </a:t>
            </a:r>
            <a:r>
              <a:rPr lang="en-GB" sz="2000" dirty="0"/>
              <a:t>of r</a:t>
            </a:r>
            <a:r>
              <a:rPr lang="en-GB" sz="2000" dirty="0" smtClean="0"/>
              <a:t>adiological protection</a:t>
            </a:r>
          </a:p>
          <a:p>
            <a:pPr>
              <a:lnSpc>
                <a:spcPct val="110000"/>
              </a:lnSpc>
            </a:pPr>
            <a:r>
              <a:rPr lang="en-GB" sz="2000" b="0" dirty="0" smtClean="0"/>
              <a:t>Visit </a:t>
            </a:r>
            <a:r>
              <a:rPr lang="en-GB" sz="2000" b="0" dirty="0"/>
              <a:t>of Japanese ICRP members in Belarus late September </a:t>
            </a:r>
            <a:r>
              <a:rPr lang="en-GB" sz="2000" b="0" dirty="0" smtClean="0"/>
              <a:t>2011</a:t>
            </a:r>
          </a:p>
          <a:p>
            <a:pPr>
              <a:lnSpc>
                <a:spcPct val="110000"/>
              </a:lnSpc>
            </a:pPr>
            <a:r>
              <a:rPr lang="en-GB" sz="2000" b="0" dirty="0" smtClean="0"/>
              <a:t>Launching in November 2011 of the </a:t>
            </a:r>
            <a:r>
              <a:rPr lang="en-GB" sz="2000" b="1" dirty="0" smtClean="0">
                <a:solidFill>
                  <a:srgbClr val="800000"/>
                </a:solidFill>
              </a:rPr>
              <a:t>ICRP Dialogue Initiative in Fukushima </a:t>
            </a:r>
            <a:r>
              <a:rPr lang="en-GB" sz="2000" b="0" dirty="0" smtClean="0"/>
              <a:t>with Japanese, Belarus and Norwegian stakeholders to </a:t>
            </a:r>
            <a:r>
              <a:rPr lang="en-GB" sz="2000" b="0" dirty="0"/>
              <a:t>find ways to respond to the challenges of the </a:t>
            </a:r>
            <a:r>
              <a:rPr lang="en-GB" sz="2000" b="0" dirty="0" smtClean="0"/>
              <a:t>long-term recovery in </a:t>
            </a:r>
            <a:r>
              <a:rPr lang="en-GB" sz="2000" b="0" dirty="0"/>
              <a:t>the </a:t>
            </a:r>
            <a:r>
              <a:rPr lang="en-GB" sz="2000" b="0" dirty="0" smtClean="0"/>
              <a:t>affected areas </a:t>
            </a:r>
          </a:p>
          <a:p>
            <a:pPr>
              <a:lnSpc>
                <a:spcPct val="110000"/>
              </a:lnSpc>
            </a:pPr>
            <a:r>
              <a:rPr lang="en-GB" sz="2000" dirty="0" smtClean="0">
                <a:solidFill>
                  <a:srgbClr val="800000"/>
                </a:solidFill>
              </a:rPr>
              <a:t>Creation in September 2013 of Task Group 93 of ICRP Committee 4 to update Publications 109 and 111 under the chairmanship of Michiaki Kai and </a:t>
            </a:r>
            <a:r>
              <a:rPr lang="en-GB" sz="2000" dirty="0" err="1" smtClean="0">
                <a:solidFill>
                  <a:srgbClr val="800000"/>
                </a:solidFill>
              </a:rPr>
              <a:t>Toshimitsu</a:t>
            </a:r>
            <a:r>
              <a:rPr lang="en-GB" sz="2000" dirty="0" smtClean="0">
                <a:solidFill>
                  <a:srgbClr val="800000"/>
                </a:solidFill>
              </a:rPr>
              <a:t> Homma from Japan </a:t>
            </a:r>
            <a:endParaRPr lang="en-GB" sz="1800" dirty="0" smtClean="0">
              <a:solidFill>
                <a:srgbClr val="800000"/>
              </a:solidFill>
            </a:endParaRPr>
          </a:p>
          <a:p>
            <a:pPr lvl="1">
              <a:lnSpc>
                <a:spcPct val="110000"/>
              </a:lnSpc>
            </a:pPr>
            <a:endParaRPr lang="en-GB" sz="1800" b="1" dirty="0"/>
          </a:p>
          <a:p>
            <a:pPr lvl="1"/>
            <a:endParaRPr lang="en-GB" sz="1800" b="1" dirty="0">
              <a:solidFill>
                <a:srgbClr val="000053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111E266-A78D-7D40-A89C-60583C733C78}" type="slidenum">
              <a:rPr lang="fr-FR" sz="1200"/>
              <a:pPr algn="r"/>
              <a:t>10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325624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 wrap="none">
            <a:normAutofit/>
          </a:bodyPr>
          <a:lstStyle/>
          <a:p>
            <a:pPr marL="342900" lvl="1" indent="-342900">
              <a:buClr>
                <a:srgbClr val="22228B"/>
              </a:buClr>
              <a:buSzPct val="120000"/>
              <a:defRPr/>
            </a:pPr>
            <a:r>
              <a:rPr lang="en-GB" sz="24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The Fukushima recovery phase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382000" cy="51054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GB" sz="2000" b="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The recovery phase started early 2012:</a:t>
            </a:r>
          </a:p>
          <a:p>
            <a:pPr lvl="1">
              <a:lnSpc>
                <a:spcPct val="110000"/>
              </a:lnSpc>
            </a:pPr>
            <a:r>
              <a:rPr lang="en-GB" sz="200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December 2011: announcement of the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stabilisation</a:t>
            </a:r>
            <a:r>
              <a:rPr lang="en-GB" sz="200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 of the reactors</a:t>
            </a:r>
          </a:p>
          <a:p>
            <a:pPr lvl="1">
              <a:lnSpc>
                <a:spcPct val="110000"/>
              </a:lnSpc>
            </a:pPr>
            <a:r>
              <a:rPr lang="en-GB" sz="200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January 2012: launching of the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decontamination</a:t>
            </a:r>
            <a:r>
              <a:rPr lang="en-GB" sz="200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 programme</a:t>
            </a:r>
          </a:p>
          <a:p>
            <a:pPr lvl="1">
              <a:lnSpc>
                <a:spcPct val="110000"/>
              </a:lnSpc>
            </a:pPr>
            <a:r>
              <a:rPr lang="en-GB" sz="200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April 2012: new regulation on contaminated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food products </a:t>
            </a:r>
            <a:r>
              <a:rPr lang="en-GB" sz="200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and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rearrangement of the restricted areas </a:t>
            </a:r>
          </a:p>
          <a:p>
            <a:pPr marL="393700" lvl="1" indent="0">
              <a:lnSpc>
                <a:spcPct val="110000"/>
              </a:lnSpc>
              <a:buNone/>
            </a:pPr>
            <a:r>
              <a:rPr lang="en-GB" sz="200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From this period the situation can be considered as an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existing exposure situation</a:t>
            </a:r>
          </a:p>
          <a:p>
            <a:pPr>
              <a:lnSpc>
                <a:spcPct val="110000"/>
              </a:lnSpc>
            </a:pPr>
            <a:r>
              <a:rPr lang="en-GB" sz="2000" b="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The Fukushima experience supports the </a:t>
            </a:r>
            <a:r>
              <a:rPr lang="en-GB" sz="2000" b="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position of </a:t>
            </a:r>
            <a:r>
              <a:rPr lang="en-GB" sz="2000" b="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Pub. 111</a:t>
            </a:r>
            <a:r>
              <a:rPr lang="en-GB" sz="2000" b="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, which states that the </a:t>
            </a:r>
            <a:r>
              <a:rPr lang="en-GB" sz="2000" b="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shift from </a:t>
            </a:r>
            <a:r>
              <a:rPr lang="en-GB" sz="2000" b="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the emergency </a:t>
            </a:r>
            <a:r>
              <a:rPr lang="en-GB" sz="2000" b="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to the existing exposure situation </a:t>
            </a:r>
            <a:r>
              <a:rPr lang="en-GB" sz="2000" b="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is a</a:t>
            </a:r>
            <a:r>
              <a:rPr lang="en-GB" sz="2000" b="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2000" dirty="0" smtClean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decision of public authorities</a:t>
            </a:r>
          </a:p>
          <a:p>
            <a:pPr>
              <a:lnSpc>
                <a:spcPct val="110000"/>
              </a:lnSpc>
            </a:pPr>
            <a:r>
              <a:rPr lang="en-GB" sz="2000" b="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A </a:t>
            </a:r>
            <a:r>
              <a:rPr lang="en-GB" sz="2000" b="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key element </a:t>
            </a:r>
            <a:r>
              <a:rPr lang="en-GB" sz="2000" b="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for this shift is </a:t>
            </a:r>
            <a:r>
              <a:rPr lang="en-GB" sz="2000" b="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the </a:t>
            </a:r>
            <a:r>
              <a:rPr lang="en-GB" sz="2000" b="1" dirty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characterization </a:t>
            </a:r>
            <a:r>
              <a:rPr lang="en-GB" sz="2000" b="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of </a:t>
            </a:r>
            <a:r>
              <a:rPr lang="en-GB" sz="2000" b="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the radiological situation in the affected areas to decide about </a:t>
            </a:r>
            <a:r>
              <a:rPr lang="en-GB" sz="2000" b="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their </a:t>
            </a:r>
            <a:r>
              <a:rPr lang="en-GB" sz="2000" b="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future. This </a:t>
            </a:r>
            <a:r>
              <a:rPr lang="en-GB" sz="2000" b="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c</a:t>
            </a:r>
            <a:r>
              <a:rPr lang="en-GB" sz="2000" b="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haracterization was not at all emphasized in Pub. 111</a:t>
            </a:r>
            <a:endParaRPr lang="en-GB" sz="2000" b="0" dirty="0">
              <a:solidFill>
                <a:srgbClr val="000000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1"/>
            <a:endParaRPr lang="en-GB" sz="2000" dirty="0">
              <a:solidFill>
                <a:srgbClr val="000000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111E266-A78D-7D40-A89C-60583C733C78}" type="slidenum">
              <a:rPr lang="fr-FR" sz="1200"/>
              <a:pPr algn="r"/>
              <a:t>11</a:t>
            </a:fld>
            <a:endParaRPr lang="fr-FR" sz="1200" dirty="0"/>
          </a:p>
        </p:txBody>
      </p:sp>
      <p:sp>
        <p:nvSpPr>
          <p:cNvPr id="2" name="ZoneTexte 1"/>
          <p:cNvSpPr txBox="1"/>
          <p:nvPr/>
        </p:nvSpPr>
        <p:spPr>
          <a:xfrm>
            <a:off x="2057400" y="1244600"/>
            <a:ext cx="914400" cy="914400"/>
          </a:xfrm>
          <a:prstGeom prst="rect">
            <a:avLst/>
          </a:prstGeom>
        </p:spPr>
        <p:txBody>
          <a:bodyPr vert="horz" wrap="none" lIns="0" rIns="18288" rtlCol="0">
            <a:normAutofit/>
          </a:bodyPr>
          <a:lstStyle/>
          <a:p>
            <a:pPr marL="0" marR="4572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</a:pP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3722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rmAutofit/>
          </a:bodyPr>
          <a:lstStyle/>
          <a:p>
            <a:pPr marL="342900" lvl="1" indent="-342900">
              <a:buClr>
                <a:srgbClr val="22228B"/>
              </a:buClr>
              <a:buSzPct val="120000"/>
              <a:defRPr/>
            </a:pPr>
            <a:r>
              <a:rPr lang="en-GB" sz="24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From emergency to existing exposure situation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3581400" cy="4724400"/>
          </a:xfrm>
          <a:solidFill>
            <a:srgbClr val="DBF5F9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lnSpc>
                <a:spcPct val="90000"/>
              </a:lnSpc>
              <a:spcAft>
                <a:spcPts val="1200"/>
              </a:spcAft>
              <a:buFont typeface="Wingdings 2" charset="0"/>
              <a:buNone/>
            </a:pPr>
            <a:r>
              <a:rPr lang="en-US" sz="2000" b="1" dirty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Emergency Exposure Situation</a:t>
            </a:r>
            <a:endParaRPr lang="en-US" sz="2000" dirty="0">
              <a:latin typeface="Arial" charset="0"/>
              <a:ea typeface="ＭＳ Ｐゴシック" charset="0"/>
              <a:cs typeface="Arial" charset="0"/>
            </a:endParaRPr>
          </a:p>
          <a:p>
            <a:pPr marL="0" indent="0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latin typeface="Arial" charset="0"/>
                <a:ea typeface="ＭＳ Ｐゴシック" charset="0"/>
                <a:cs typeface="Arial" charset="0"/>
              </a:rPr>
              <a:t> </a:t>
            </a:r>
            <a:r>
              <a:rPr lang="en-US" sz="2000" b="0" dirty="0">
                <a:latin typeface="Arial" charset="0"/>
                <a:ea typeface="ＭＳ Ｐゴシック" charset="0"/>
                <a:cs typeface="Arial" charset="0"/>
              </a:rPr>
              <a:t>Protection actions to reduce and maintain exposure ALARA are driven by urgency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</a:pPr>
            <a:r>
              <a:rPr lang="en-US" sz="2000" b="0" dirty="0">
                <a:latin typeface="Arial" charset="0"/>
                <a:ea typeface="ＭＳ Ｐゴシック" charset="0"/>
                <a:cs typeface="Arial" charset="0"/>
              </a:rPr>
              <a:t> Reference level in the 20-100 </a:t>
            </a:r>
            <a:r>
              <a:rPr lang="en-US" sz="2000" b="0" dirty="0" err="1">
                <a:latin typeface="Arial" charset="0"/>
                <a:ea typeface="ＭＳ Ｐゴシック" charset="0"/>
                <a:cs typeface="Arial" charset="0"/>
              </a:rPr>
              <a:t>mSv</a:t>
            </a:r>
            <a:r>
              <a:rPr lang="en-US" sz="2000" b="0" dirty="0">
                <a:latin typeface="Arial" charset="0"/>
                <a:ea typeface="ＭＳ Ｐゴシック" charset="0"/>
                <a:cs typeface="Arial" charset="0"/>
              </a:rPr>
              <a:t>/year range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</a:pPr>
            <a:r>
              <a:rPr lang="en-US" sz="2000" b="0" dirty="0">
                <a:latin typeface="Arial" charset="0"/>
                <a:ea typeface="ＭＳ Ｐゴシック" charset="0"/>
                <a:cs typeface="Arial" charset="0"/>
              </a:rPr>
              <a:t> Characterization of the radiological situation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</a:pPr>
            <a:r>
              <a:rPr lang="en-US" sz="2000" b="0" dirty="0">
                <a:latin typeface="Arial" charset="0"/>
                <a:ea typeface="ＭＳ Ｐゴシック" charset="0"/>
                <a:cs typeface="Arial" charset="0"/>
              </a:rPr>
              <a:t> Setting-up radiation monitoring, health surveillance and foodstuffs management </a:t>
            </a:r>
          </a:p>
          <a:p>
            <a:pPr marL="0" indent="0">
              <a:lnSpc>
                <a:spcPct val="90000"/>
              </a:lnSpc>
            </a:pPr>
            <a:endParaRPr lang="en-US" sz="2200" dirty="0">
              <a:latin typeface="Arial" charset="0"/>
              <a:ea typeface="ＭＳ Ｐゴシック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Wingdings 2" charset="0"/>
              <a:buNone/>
            </a:pPr>
            <a:endParaRPr lang="en-US" sz="2200" dirty="0">
              <a:latin typeface="Constantia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</a:pPr>
            <a:endParaRPr lang="en-GB" sz="2200" dirty="0">
              <a:latin typeface="Constant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257800" y="1447800"/>
            <a:ext cx="3505200" cy="4724400"/>
          </a:xfrm>
          <a:solidFill>
            <a:srgbClr val="DBF5F9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lnSpc>
                <a:spcPct val="90000"/>
              </a:lnSpc>
              <a:spcAft>
                <a:spcPts val="1200"/>
              </a:spcAft>
              <a:buFont typeface="Wingdings 2" charset="0"/>
              <a:buNone/>
            </a:pPr>
            <a:r>
              <a:rPr lang="en-US" sz="2000" b="1" dirty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Existing Exposure Situation</a:t>
            </a:r>
            <a:endParaRPr lang="en-US" sz="2000" dirty="0">
              <a:latin typeface="Arial" charset="0"/>
              <a:ea typeface="ＭＳ Ｐゴシック" charset="0"/>
              <a:cs typeface="Arial" charset="0"/>
            </a:endParaRPr>
          </a:p>
          <a:p>
            <a:pPr marL="0" indent="0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latin typeface="Arial" charset="0"/>
                <a:ea typeface="ＭＳ Ｐゴシック" charset="0"/>
                <a:cs typeface="Arial" charset="0"/>
              </a:rPr>
              <a:t> </a:t>
            </a:r>
            <a:r>
              <a:rPr lang="en-US" sz="2000" b="0" dirty="0">
                <a:latin typeface="Arial" charset="0"/>
                <a:ea typeface="ＭＳ Ｐゴシック" charset="0"/>
                <a:cs typeface="Arial" charset="0"/>
              </a:rPr>
              <a:t>Protection actions to reduce and maintain exposure ALARA and to improve quality of life 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</a:pPr>
            <a:r>
              <a:rPr lang="en-US" sz="2000" b="0" dirty="0">
                <a:latin typeface="Arial" charset="0"/>
                <a:ea typeface="ＭＳ Ｐゴシック" charset="0"/>
                <a:cs typeface="Arial" charset="0"/>
              </a:rPr>
              <a:t> Reference level in the lower part of  the 1-20 </a:t>
            </a:r>
            <a:r>
              <a:rPr lang="en-US" sz="2000" b="0" dirty="0" err="1">
                <a:latin typeface="Arial" charset="0"/>
                <a:ea typeface="ＭＳ Ｐゴシック" charset="0"/>
                <a:cs typeface="Arial" charset="0"/>
              </a:rPr>
              <a:t>mSv</a:t>
            </a:r>
            <a:r>
              <a:rPr lang="en-US" sz="2000" b="0" dirty="0">
                <a:latin typeface="Arial" charset="0"/>
                <a:ea typeface="ＭＳ Ｐゴシック" charset="0"/>
                <a:cs typeface="Arial" charset="0"/>
              </a:rPr>
              <a:t>/year range </a:t>
            </a:r>
            <a:r>
              <a:rPr lang="en-US" sz="2000" b="0" dirty="0" smtClean="0">
                <a:latin typeface="Arial" charset="0"/>
                <a:ea typeface="ＭＳ Ｐゴシック" charset="0"/>
                <a:cs typeface="Arial" charset="0"/>
              </a:rPr>
              <a:t>with long term objective of </a:t>
            </a:r>
            <a:r>
              <a:rPr lang="en-US" sz="2000" b="0" dirty="0">
                <a:latin typeface="Arial" charset="0"/>
                <a:ea typeface="ＭＳ Ｐゴシック" charset="0"/>
                <a:cs typeface="Arial" charset="0"/>
              </a:rPr>
              <a:t>less than 1 </a:t>
            </a:r>
            <a:r>
              <a:rPr lang="en-US" sz="2000" b="0" dirty="0" err="1">
                <a:latin typeface="Arial" charset="0"/>
                <a:ea typeface="ＭＳ Ｐゴシック" charset="0"/>
                <a:cs typeface="Arial" charset="0"/>
              </a:rPr>
              <a:t>mSv</a:t>
            </a:r>
            <a:r>
              <a:rPr lang="en-US" sz="2000" b="0" dirty="0">
                <a:latin typeface="Arial" charset="0"/>
                <a:ea typeface="ＭＳ Ｐゴシック" charset="0"/>
                <a:cs typeface="Arial" charset="0"/>
              </a:rPr>
              <a:t>/year 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</a:pPr>
            <a:r>
              <a:rPr lang="en-US" sz="2000" b="0" dirty="0" smtClean="0">
                <a:latin typeface="Arial" charset="0"/>
                <a:ea typeface="ＭＳ Ｐゴシック" charset="0"/>
                <a:cs typeface="Arial" charset="0"/>
              </a:rPr>
              <a:t>Radiation </a:t>
            </a:r>
            <a:r>
              <a:rPr lang="en-US" sz="2000" b="0" dirty="0">
                <a:latin typeface="Arial" charset="0"/>
                <a:ea typeface="ＭＳ Ｐゴシック" charset="0"/>
                <a:cs typeface="Arial" charset="0"/>
              </a:rPr>
              <a:t>protection </a:t>
            </a:r>
            <a:r>
              <a:rPr lang="en-US" sz="2000" b="0" dirty="0" smtClean="0">
                <a:latin typeface="Arial" charset="0"/>
                <a:ea typeface="ＭＳ Ｐゴシック" charset="0"/>
                <a:cs typeface="Arial" charset="0"/>
              </a:rPr>
              <a:t>culture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</a:pPr>
            <a:r>
              <a:rPr lang="en-US" sz="2000" b="0" dirty="0" smtClean="0">
                <a:latin typeface="Arial" charset="0"/>
                <a:ea typeface="ＭＳ Ｐゴシック" charset="0"/>
                <a:cs typeface="Arial" charset="0"/>
              </a:rPr>
              <a:t>Self</a:t>
            </a:r>
            <a:r>
              <a:rPr lang="en-US" sz="2000" b="0" dirty="0">
                <a:latin typeface="Arial" charset="0"/>
                <a:ea typeface="ＭＳ Ｐゴシック" charset="0"/>
                <a:cs typeface="Arial" charset="0"/>
              </a:rPr>
              <a:t>-help protection 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</a:pPr>
            <a:endParaRPr lang="en-US" sz="2000" dirty="0"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267200" y="1828800"/>
            <a:ext cx="838200" cy="388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/>
            <a:r>
              <a:rPr lang="en-US"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rPr>
              <a:t>Decision by</a:t>
            </a:r>
          </a:p>
          <a:p>
            <a:pPr algn="ctr"/>
            <a:r>
              <a:rPr lang="en-US"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rPr>
              <a:t>authorities</a:t>
            </a:r>
            <a:endParaRPr lang="en-GB" b="1">
              <a:solidFill>
                <a:srgbClr val="FFFFFF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30726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nstantia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89F13EE8-1BEA-BF41-A5EA-16B62B71A2D3}" type="slidenum">
              <a:rPr lang="fr-FR" sz="1200">
                <a:latin typeface="Arial" charset="0"/>
              </a:rPr>
              <a:pPr algn="r" eaLnBrk="1" hangingPunct="1"/>
              <a:t>12</a:t>
            </a:fld>
            <a:endParaRPr lang="fr-FR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082322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838200"/>
          </a:xfrm>
        </p:spPr>
        <p:txBody>
          <a:bodyPr>
            <a:normAutofit/>
          </a:bodyPr>
          <a:lstStyle/>
          <a:p>
            <a:pPr marL="342900" lvl="1" indent="-342900">
              <a:buClr>
                <a:srgbClr val="22228B"/>
              </a:buClr>
              <a:buSzPct val="120000"/>
              <a:defRPr/>
            </a:pPr>
            <a:r>
              <a:rPr lang="en-GB" sz="24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Some lessons from the </a:t>
            </a:r>
            <a:r>
              <a:rPr lang="en-GB" sz="24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ICRP Dialogue Initiative</a:t>
            </a:r>
            <a:br>
              <a:rPr lang="en-GB" sz="24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</a:br>
            <a:r>
              <a:rPr lang="en-GB" sz="24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in Fukushima</a:t>
            </a:r>
            <a:endParaRPr lang="en-GB" sz="24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sz="2000" b="0" dirty="0"/>
              <a:t>The </a:t>
            </a:r>
            <a:r>
              <a:rPr lang="en-GB" sz="2000" dirty="0">
                <a:solidFill>
                  <a:srgbClr val="800000"/>
                </a:solidFill>
              </a:rPr>
              <a:t>human consequences </a:t>
            </a:r>
            <a:r>
              <a:rPr lang="en-GB" sz="2000" b="0" dirty="0" smtClean="0"/>
              <a:t>of the accident are massive and will be lasting</a:t>
            </a:r>
          </a:p>
          <a:p>
            <a:pPr>
              <a:lnSpc>
                <a:spcPct val="120000"/>
              </a:lnSpc>
            </a:pPr>
            <a:r>
              <a:rPr lang="en-GB" sz="2000" b="0" dirty="0" smtClean="0"/>
              <a:t>Expertise </a:t>
            </a:r>
            <a:r>
              <a:rPr lang="en-GB" sz="2000" b="0" dirty="0"/>
              <a:t>and support must be </a:t>
            </a:r>
            <a:r>
              <a:rPr lang="en-GB" sz="2000" dirty="0">
                <a:solidFill>
                  <a:srgbClr val="800000"/>
                </a:solidFill>
              </a:rPr>
              <a:t>at the service </a:t>
            </a:r>
            <a:r>
              <a:rPr lang="en-GB" sz="2000" b="0" dirty="0"/>
              <a:t>of local </a:t>
            </a:r>
            <a:r>
              <a:rPr lang="en-GB" sz="2000" b="0" dirty="0" smtClean="0"/>
              <a:t>citizens</a:t>
            </a:r>
            <a:endParaRPr lang="en-GB" sz="2000" b="0" dirty="0"/>
          </a:p>
          <a:p>
            <a:pPr>
              <a:lnSpc>
                <a:spcPct val="120000"/>
              </a:lnSpc>
            </a:pPr>
            <a:r>
              <a:rPr lang="en-GB" sz="2000" b="0" dirty="0" smtClean="0"/>
              <a:t>Individual </a:t>
            </a:r>
            <a:r>
              <a:rPr lang="en-GB" sz="2000" b="0" dirty="0"/>
              <a:t>monitoring (internal and external) and self-measurement of land and </a:t>
            </a:r>
            <a:r>
              <a:rPr lang="en-GB" sz="2000" b="0" dirty="0" smtClean="0"/>
              <a:t>food products are </a:t>
            </a:r>
            <a:r>
              <a:rPr lang="en-GB" sz="2000" b="0" dirty="0"/>
              <a:t>essential, and require </a:t>
            </a:r>
            <a:r>
              <a:rPr lang="en-GB" sz="2000" dirty="0">
                <a:solidFill>
                  <a:srgbClr val="800000"/>
                </a:solidFill>
              </a:rPr>
              <a:t>outside </a:t>
            </a:r>
            <a:r>
              <a:rPr lang="en-GB" sz="2000" dirty="0" smtClean="0">
                <a:solidFill>
                  <a:srgbClr val="800000"/>
                </a:solidFill>
              </a:rPr>
              <a:t>support</a:t>
            </a:r>
          </a:p>
          <a:p>
            <a:pPr>
              <a:lnSpc>
                <a:spcPct val="120000"/>
              </a:lnSpc>
            </a:pPr>
            <a:r>
              <a:rPr lang="en-GB" sz="2000" dirty="0" smtClean="0">
                <a:solidFill>
                  <a:srgbClr val="800000"/>
                </a:solidFill>
              </a:rPr>
              <a:t>Radiation </a:t>
            </a:r>
            <a:r>
              <a:rPr lang="en-GB" sz="2000" dirty="0">
                <a:solidFill>
                  <a:srgbClr val="800000"/>
                </a:solidFill>
              </a:rPr>
              <a:t>protection culture </a:t>
            </a:r>
            <a:r>
              <a:rPr lang="en-GB" sz="2000" b="0" dirty="0"/>
              <a:t>is at least as important as </a:t>
            </a:r>
            <a:r>
              <a:rPr lang="en-GB" sz="2000" b="0" dirty="0" smtClean="0"/>
              <a:t>remediation to improve safety and a feeling of security</a:t>
            </a:r>
          </a:p>
          <a:p>
            <a:pPr>
              <a:lnSpc>
                <a:spcPct val="120000"/>
              </a:lnSpc>
            </a:pPr>
            <a:r>
              <a:rPr lang="en-GB" sz="2000" dirty="0">
                <a:solidFill>
                  <a:srgbClr val="800000"/>
                </a:solidFill>
              </a:rPr>
              <a:t>Local communities </a:t>
            </a:r>
            <a:r>
              <a:rPr lang="en-GB" sz="2000" b="0" dirty="0"/>
              <a:t>must be engaged in developing improvement projects and in assessing </a:t>
            </a:r>
            <a:r>
              <a:rPr lang="en-GB" sz="2000" b="0" dirty="0" smtClean="0"/>
              <a:t>progress</a:t>
            </a:r>
          </a:p>
          <a:p>
            <a:pPr>
              <a:lnSpc>
                <a:spcPct val="120000"/>
              </a:lnSpc>
            </a:pPr>
            <a:r>
              <a:rPr lang="en-GB" sz="2000" b="0" dirty="0" smtClean="0"/>
              <a:t>Success </a:t>
            </a:r>
            <a:r>
              <a:rPr lang="en-GB" sz="2000" b="0" dirty="0"/>
              <a:t>depends on the </a:t>
            </a:r>
            <a:r>
              <a:rPr lang="en-GB" sz="2000" dirty="0">
                <a:solidFill>
                  <a:srgbClr val="800000"/>
                </a:solidFill>
              </a:rPr>
              <a:t>combined action </a:t>
            </a:r>
            <a:r>
              <a:rPr lang="en-GB" sz="2000" b="0" dirty="0"/>
              <a:t>of authorities and self-help actions implemented by the affected population </a:t>
            </a:r>
          </a:p>
          <a:p>
            <a:endParaRPr lang="en-GB" sz="2000" dirty="0" smtClean="0"/>
          </a:p>
        </p:txBody>
      </p:sp>
      <p:sp>
        <p:nvSpPr>
          <p:cNvPr id="5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111E266-A78D-7D40-A89C-60583C733C78}" type="slidenum">
              <a:rPr lang="fr-FR" sz="1200"/>
              <a:pPr algn="r"/>
              <a:t>13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358347184"/>
      </p:ext>
    </p:extLst>
  </p:cSld>
  <p:clrMapOvr>
    <a:masterClrMapping/>
  </p:clrMapOvr>
  <p:transition xmlns:p14="http://schemas.microsoft.com/office/powerpoint/2010/main"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800600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 2" charset="0"/>
              <a:buChar char=""/>
            </a:pPr>
            <a:r>
              <a:rPr lang="en-GB" sz="2000" b="0" dirty="0" smtClean="0">
                <a:latin typeface="Arial" charset="0"/>
                <a:ea typeface="ＭＳ Ｐゴシック" charset="0"/>
                <a:cs typeface="ＭＳ Ｐゴシック" charset="0"/>
              </a:rPr>
              <a:t>Serious disturbances </a:t>
            </a:r>
            <a:r>
              <a:rPr lang="en-GB" sz="2000" b="0" dirty="0">
                <a:latin typeface="Arial" charset="0"/>
                <a:ea typeface="ＭＳ Ｐゴシック" charset="0"/>
                <a:cs typeface="ＭＳ Ｐゴシック" charset="0"/>
              </a:rPr>
              <a:t>of daily </a:t>
            </a:r>
            <a:r>
              <a:rPr lang="en-GB" sz="2000" b="0" dirty="0" smtClean="0">
                <a:latin typeface="Arial" charset="0"/>
                <a:ea typeface="ＭＳ Ｐゴシック" charset="0"/>
                <a:cs typeface="ＭＳ Ｐゴシック" charset="0"/>
              </a:rPr>
              <a:t>life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 2" charset="0"/>
              <a:buChar char=""/>
            </a:pPr>
            <a:r>
              <a:rPr lang="en-GB" sz="2000" b="0" dirty="0" smtClean="0">
                <a:latin typeface="Arial" charset="0"/>
                <a:ea typeface="ＭＳ Ｐゴシック" charset="0"/>
                <a:cs typeface="ＭＳ Ｐゴシック" charset="0"/>
              </a:rPr>
              <a:t>Disintegration </a:t>
            </a:r>
            <a:r>
              <a:rPr lang="en-GB" sz="2000" b="0" dirty="0">
                <a:latin typeface="Arial" charset="0"/>
                <a:ea typeface="ＭＳ Ｐゴシック" charset="0"/>
                <a:cs typeface="ＭＳ Ｐゴシック" charset="0"/>
              </a:rPr>
              <a:t>of family and social relationship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 2" charset="0"/>
              <a:buChar char=""/>
            </a:pPr>
            <a:r>
              <a:rPr lang="en-GB" sz="2000" b="0" dirty="0">
                <a:latin typeface="Arial" charset="0"/>
                <a:ea typeface="ＭＳ Ｐゴシック" charset="0"/>
                <a:cs typeface="ＭＳ Ｐゴシック" charset="0"/>
              </a:rPr>
              <a:t>Distancing from the familiar environment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 2" charset="0"/>
              <a:buChar char=""/>
            </a:pPr>
            <a:r>
              <a:rPr lang="en-GB" sz="2000" b="0" dirty="0" smtClean="0">
                <a:latin typeface="Arial" charset="0"/>
                <a:ea typeface="ＭＳ Ｐゴシック" charset="0"/>
                <a:cs typeface="ＭＳ Ｐゴシック" charset="0"/>
              </a:rPr>
              <a:t>Loss of trust in authorities and experts 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 2" charset="0"/>
              <a:buChar char=""/>
            </a:pPr>
            <a:r>
              <a:rPr lang="en-GB" sz="2000" b="0" dirty="0" smtClean="0">
                <a:latin typeface="Arial" charset="0"/>
                <a:ea typeface="ＭＳ Ｐゴシック" charset="0"/>
                <a:cs typeface="ＭＳ Ｐゴシック" charset="0"/>
              </a:rPr>
              <a:t>Strong concerns about potential health effects particularly for children 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 2" charset="0"/>
              <a:buChar char=""/>
            </a:pPr>
            <a:r>
              <a:rPr lang="en-GB" sz="2000" b="0" dirty="0" smtClean="0">
                <a:latin typeface="Arial" charset="0"/>
                <a:ea typeface="ＭＳ Ｐゴシック" charset="0"/>
                <a:cs typeface="ＭＳ Ｐゴシック" charset="0"/>
              </a:rPr>
              <a:t>General feeling of helplessness and abandonment 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 2" charset="0"/>
              <a:buChar char=""/>
            </a:pPr>
            <a:r>
              <a:rPr lang="en-GB" sz="2000" b="0" dirty="0" smtClean="0">
                <a:latin typeface="Arial" charset="0"/>
                <a:ea typeface="ＭＳ Ｐゴシック" charset="0"/>
                <a:cs typeface="ＭＳ Ｐゴシック" charset="0"/>
              </a:rPr>
              <a:t>General feeling of discrimination and exclusion reinforced by the look and attitude of outsiders</a:t>
            </a:r>
            <a:endParaRPr lang="fr-FR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 2" charset="0"/>
              <a:buChar char=""/>
            </a:pPr>
            <a:r>
              <a:rPr lang="en-GB" sz="2000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Loss </a:t>
            </a:r>
            <a:r>
              <a:rPr lang="en-GB" sz="2000" dirty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of control and autonomy </a:t>
            </a:r>
            <a:r>
              <a:rPr lang="en-GB" sz="2000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of people and </a:t>
            </a:r>
            <a:r>
              <a:rPr lang="en-GB" sz="2000" dirty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apprehension of </a:t>
            </a:r>
            <a:r>
              <a:rPr lang="en-GB" sz="2000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their </a:t>
            </a:r>
            <a:r>
              <a:rPr lang="en-GB" sz="2000" dirty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future</a:t>
            </a:r>
          </a:p>
          <a:p>
            <a:pPr marL="0" indent="0">
              <a:spcAft>
                <a:spcPts val="600"/>
              </a:spcAft>
              <a:buClr>
                <a:srgbClr val="083763"/>
              </a:buClr>
              <a:buSzPct val="95000"/>
              <a:buNone/>
            </a:pPr>
            <a:endParaRPr lang="fr-FR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036224" cy="936104"/>
          </a:xfrm>
        </p:spPr>
        <p:txBody>
          <a:bodyPr>
            <a:normAutofit fontScale="90000"/>
          </a:bodyPr>
          <a:lstStyle/>
          <a:p>
            <a:pPr marL="342900" lvl="1" indent="-342900">
              <a:buClr>
                <a:srgbClr val="22228B"/>
              </a:buClr>
              <a:buSzPct val="120000"/>
              <a:defRPr/>
            </a:pPr>
            <a:r>
              <a:rPr lang="en-GB" sz="2200" b="1" dirty="0">
                <a:solidFill>
                  <a:srgbClr val="000045"/>
                </a:solidFill>
                <a:latin typeface="Arial" charset="0"/>
                <a:ea typeface="ＭＳ Ｐゴシック" charset="0"/>
                <a:cs typeface="Arial" charset="0"/>
              </a:rPr>
              <a:t/>
            </a:r>
            <a:br>
              <a:rPr lang="en-GB" sz="2200" b="1" dirty="0">
                <a:solidFill>
                  <a:srgbClr val="000045"/>
                </a:solidFill>
                <a:latin typeface="Arial" charset="0"/>
                <a:ea typeface="ＭＳ Ｐゴシック" charset="0"/>
                <a:cs typeface="Arial" charset="0"/>
              </a:rPr>
            </a:br>
            <a:r>
              <a:rPr lang="en-GB" sz="27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The human dimension of </a:t>
            </a:r>
            <a:r>
              <a:rPr lang="en-GB" sz="27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post</a:t>
            </a:r>
            <a:r>
              <a:rPr lang="en-GB" sz="27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-accident </a:t>
            </a:r>
            <a:r>
              <a:rPr lang="en-GB" sz="27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situations </a:t>
            </a:r>
            <a:r>
              <a:rPr lang="en-GB" sz="27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27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</a:br>
            <a:endParaRPr lang="fr-FR" sz="27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0483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2F174607-A6F7-7B41-9177-504ACE4AE8CE}" type="slidenum">
              <a:rPr lang="fr-FR" sz="1200"/>
              <a:pPr algn="r" eaLnBrk="1" hangingPunct="1"/>
              <a:t>14</a:t>
            </a:fld>
            <a:endParaRPr lang="fr-FR" sz="1200"/>
          </a:p>
        </p:txBody>
      </p:sp>
      <p:pic>
        <p:nvPicPr>
          <p:cNvPr id="5" name="Picture 9" descr="IRSN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70600"/>
            <a:ext cx="935038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6513511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32656"/>
            <a:ext cx="9144000" cy="838200"/>
          </a:xfrm>
        </p:spPr>
        <p:txBody>
          <a:bodyPr>
            <a:normAutofit/>
          </a:bodyPr>
          <a:lstStyle/>
          <a:p>
            <a:pPr marL="342900" lvl="1" indent="-342900">
              <a:buClr>
                <a:srgbClr val="22228B"/>
              </a:buClr>
              <a:buSzPct val="120000"/>
              <a:defRPr/>
            </a:pPr>
            <a:r>
              <a:rPr lang="en-GB" sz="2400" dirty="0">
                <a:latin typeface="Arial" charset="0"/>
                <a:ea typeface="ＭＳ Ｐゴシック" charset="0"/>
                <a:cs typeface="Arial" charset="0"/>
              </a:rPr>
              <a:t> </a:t>
            </a:r>
            <a:r>
              <a:rPr lang="en-GB" sz="24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The role </a:t>
            </a:r>
            <a:r>
              <a:rPr lang="en-GB" sz="24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o</a:t>
            </a:r>
            <a:r>
              <a:rPr lang="en-GB" sz="24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f expertise in the post-accident situation </a:t>
            </a:r>
            <a:endParaRPr lang="en-GB" sz="20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8675" name="Espace réservé du contenu 7"/>
          <p:cNvSpPr>
            <a:spLocks noGrp="1"/>
          </p:cNvSpPr>
          <p:nvPr>
            <p:ph idx="1"/>
          </p:nvPr>
        </p:nvSpPr>
        <p:spPr>
          <a:xfrm>
            <a:off x="533400" y="1371600"/>
            <a:ext cx="8120739" cy="5180905"/>
          </a:xfr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  <a:buFont typeface="Wingdings" charset="2"/>
              <a:buChar char="§"/>
              <a:defRPr/>
            </a:pPr>
            <a:r>
              <a:rPr lang="en-GB" sz="2000" b="0" dirty="0">
                <a:solidFill>
                  <a:srgbClr val="000000"/>
                </a:solidFill>
                <a:latin typeface="Arial"/>
                <a:cs typeface="Arial"/>
              </a:rPr>
              <a:t>The Fukushima experience has confirmed the importance </a:t>
            </a:r>
            <a:r>
              <a:rPr lang="en-GB" sz="2000" b="0" dirty="0" smtClean="0">
                <a:solidFill>
                  <a:srgbClr val="000000"/>
                </a:solidFill>
                <a:latin typeface="Arial"/>
                <a:cs typeface="Arial"/>
              </a:rPr>
              <a:t>of the co-expertise process </a:t>
            </a:r>
            <a:r>
              <a:rPr lang="en-GB" sz="2000" b="0" dirty="0" err="1" smtClean="0">
                <a:solidFill>
                  <a:srgbClr val="000000"/>
                </a:solidFill>
                <a:latin typeface="Arial"/>
                <a:cs typeface="Arial"/>
              </a:rPr>
              <a:t>i.e</a:t>
            </a:r>
            <a:r>
              <a:rPr lang="en-GB" sz="2000" b="0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endParaRPr lang="en-GB" sz="2000" b="0" dirty="0">
              <a:solidFill>
                <a:srgbClr val="000045"/>
              </a:solidFill>
              <a:latin typeface="Arial" charset="0"/>
              <a:ea typeface="ＭＳ Ｐゴシック" charset="0"/>
              <a:cs typeface="Arial" charset="0"/>
            </a:endParaRPr>
          </a:p>
          <a:p>
            <a:pPr marL="742950" lvl="2" indent="-342900">
              <a:lnSpc>
                <a:spcPct val="110000"/>
              </a:lnSpc>
              <a:spcAft>
                <a:spcPts val="600"/>
              </a:spcAft>
              <a:buSzPct val="95000"/>
              <a:buFont typeface="Wingdings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Establishing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cs typeface="Arial" charset="0"/>
              </a:rPr>
              <a:t>places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  <a:cs typeface="Arial" charset="0"/>
              </a:rPr>
              <a:t>for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cs typeface="Arial" charset="0"/>
              </a:rPr>
              <a:t>dialogue </a:t>
            </a:r>
            <a:r>
              <a:rPr lang="en-GB" sz="2000" dirty="0" smtClean="0">
                <a:latin typeface="Arial" charset="0"/>
                <a:cs typeface="Arial" charset="0"/>
              </a:rPr>
              <a:t>so </a:t>
            </a:r>
            <a:r>
              <a:rPr lang="en-GB" sz="2000" dirty="0">
                <a:latin typeface="Arial" charset="0"/>
                <a:cs typeface="Arial" charset="0"/>
              </a:rPr>
              <a:t>that </a:t>
            </a:r>
            <a:r>
              <a:rPr lang="en-GB" sz="2000" dirty="0" smtClean="0">
                <a:latin typeface="Arial" charset="0"/>
                <a:cs typeface="Arial" charset="0"/>
              </a:rPr>
              <a:t>experts can </a:t>
            </a:r>
            <a:r>
              <a:rPr lang="en-GB" sz="2000" dirty="0">
                <a:latin typeface="Arial" charset="0"/>
                <a:cs typeface="Arial" charset="0"/>
              </a:rPr>
              <a:t>hear </a:t>
            </a:r>
            <a:r>
              <a:rPr lang="en-GB" sz="2000" dirty="0" smtClean="0">
                <a:latin typeface="Arial" charset="0"/>
                <a:cs typeface="Arial" charset="0"/>
              </a:rPr>
              <a:t>people’s </a:t>
            </a:r>
            <a:r>
              <a:rPr lang="en-GB" sz="2000" dirty="0">
                <a:latin typeface="Arial" charset="0"/>
                <a:cs typeface="Arial" charset="0"/>
              </a:rPr>
              <a:t>questions and concerns </a:t>
            </a:r>
            <a:r>
              <a:rPr lang="en-GB" sz="2000" dirty="0" smtClean="0">
                <a:latin typeface="Arial" charset="0"/>
                <a:cs typeface="Arial" charset="0"/>
              </a:rPr>
              <a:t>and </a:t>
            </a:r>
            <a:r>
              <a:rPr lang="en-GB" sz="2000" dirty="0">
                <a:latin typeface="Arial" charset="0"/>
                <a:cs typeface="Arial" charset="0"/>
              </a:rPr>
              <a:t>can talk with them about their </a:t>
            </a:r>
            <a:r>
              <a:rPr lang="en-GB" sz="2000" dirty="0" smtClean="0">
                <a:latin typeface="Arial" charset="0"/>
                <a:cs typeface="Arial" charset="0"/>
              </a:rPr>
              <a:t>expectations</a:t>
            </a:r>
          </a:p>
          <a:p>
            <a:pPr marL="742950" lvl="2" indent="-342900">
              <a:lnSpc>
                <a:spcPct val="110000"/>
              </a:lnSpc>
              <a:spcAft>
                <a:spcPts val="600"/>
              </a:spcAft>
              <a:buSzPct val="95000"/>
              <a:buFont typeface="Wingdings" charset="2"/>
              <a:buChar char="§"/>
              <a:defRPr/>
            </a:pPr>
            <a:r>
              <a:rPr lang="en-GB" sz="2000" b="1" dirty="0">
                <a:solidFill>
                  <a:srgbClr val="800000"/>
                </a:solidFill>
                <a:latin typeface="Arial" charset="0"/>
                <a:cs typeface="Arial" charset="0"/>
              </a:rPr>
              <a:t>J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cs typeface="Arial" charset="0"/>
              </a:rPr>
              <a:t>ointly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  <a:cs typeface="Arial" charset="0"/>
              </a:rPr>
              <a:t>assess </a:t>
            </a:r>
            <a:r>
              <a:rPr lang="en-GB" sz="2000" dirty="0">
                <a:solidFill>
                  <a:srgbClr val="000000"/>
                </a:solidFill>
                <a:latin typeface="Arial" charset="0"/>
                <a:cs typeface="Arial" charset="0"/>
              </a:rPr>
              <a:t>the situation of local people and 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communities</a:t>
            </a:r>
          </a:p>
          <a:p>
            <a:pPr marL="742950" lvl="2" indent="-342900">
              <a:lnSpc>
                <a:spcPct val="110000"/>
              </a:lnSpc>
              <a:spcAft>
                <a:spcPts val="600"/>
              </a:spcAft>
              <a:buSzPct val="95000"/>
              <a:buFont typeface="Wingdings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Implementing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cs typeface="Arial" charset="0"/>
              </a:rPr>
              <a:t>local projects </a:t>
            </a:r>
            <a:r>
              <a:rPr lang="en-GB" sz="2000" dirty="0">
                <a:solidFill>
                  <a:srgbClr val="000000"/>
                </a:solidFill>
                <a:latin typeface="Arial" charset="0"/>
                <a:cs typeface="Arial" charset="0"/>
              </a:rPr>
              <a:t>to address the problems identified at the individual and the community levels 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with </a:t>
            </a:r>
            <a:r>
              <a:rPr lang="en-GB" sz="2000" dirty="0">
                <a:solidFill>
                  <a:srgbClr val="000000"/>
                </a:solidFill>
                <a:latin typeface="Arial" charset="0"/>
                <a:cs typeface="Arial" charset="0"/>
              </a:rPr>
              <a:t>the support of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institutional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experts,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local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authorities and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professional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community workers</a:t>
            </a:r>
            <a:r>
              <a:rPr lang="en-GB" sz="2000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 particularly </a:t>
            </a:r>
            <a:r>
              <a:rPr lang="en-GB" sz="2000" dirty="0">
                <a:latin typeface="Arial" charset="0"/>
                <a:ea typeface="ＭＳ Ｐゴシック" charset="0"/>
                <a:cs typeface="Arial" charset="0"/>
              </a:rPr>
              <a:t>medical professionals and </a:t>
            </a:r>
            <a:r>
              <a:rPr lang="en-GB" sz="2000" dirty="0" smtClean="0">
                <a:latin typeface="Arial" charset="0"/>
                <a:ea typeface="ＭＳ Ｐゴシック" charset="0"/>
                <a:cs typeface="Arial" charset="0"/>
              </a:rPr>
              <a:t>teachers</a:t>
            </a:r>
          </a:p>
          <a:p>
            <a:pPr marL="400050" lvl="2" indent="0">
              <a:lnSpc>
                <a:spcPct val="110000"/>
              </a:lnSpc>
              <a:spcAft>
                <a:spcPts val="600"/>
              </a:spcAft>
              <a:buSzPct val="95000"/>
              <a:buNone/>
              <a:defRPr/>
            </a:pPr>
            <a:endParaRPr lang="en-GB" sz="2000" dirty="0">
              <a:latin typeface="Arial" charset="0"/>
              <a:ea typeface="ＭＳ Ｐゴシック" charset="0"/>
              <a:cs typeface="Arial" charset="0"/>
            </a:endParaRPr>
          </a:p>
          <a:p>
            <a:pPr marL="742950" lvl="2" indent="-342900">
              <a:lnSpc>
                <a:spcPct val="110000"/>
              </a:lnSpc>
              <a:spcAft>
                <a:spcPts val="600"/>
              </a:spcAft>
              <a:buSzPct val="95000"/>
              <a:buFont typeface="Wingdings" charset="2"/>
              <a:buChar char="§"/>
              <a:defRPr/>
            </a:pPr>
            <a:endParaRPr lang="en-GB" sz="2000" b="1" dirty="0" smtClean="0">
              <a:solidFill>
                <a:srgbClr val="80000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454FD69-4E3F-CD44-BF80-21C94516B6B3}" type="slidenum">
              <a:rPr lang="fr-FR" sz="1200"/>
              <a:pPr algn="r"/>
              <a:t>15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4112258859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187450"/>
          </a:xfrm>
        </p:spPr>
        <p:txBody>
          <a:bodyPr>
            <a:noAutofit/>
          </a:bodyPr>
          <a:lstStyle/>
          <a:p>
            <a:pPr marL="342900" lvl="1" indent="-342900">
              <a:buClr>
                <a:srgbClr val="22228B"/>
              </a:buClr>
              <a:buSzPct val="120000"/>
              <a:defRPr/>
            </a:pPr>
            <a:r>
              <a:rPr lang="en-GB" sz="24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</a:t>
            </a:r>
            <a:r>
              <a:rPr lang="en-GB" sz="24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he </a:t>
            </a:r>
            <a:r>
              <a:rPr lang="en-GB" sz="24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development of the </a:t>
            </a:r>
            <a:r>
              <a:rPr lang="en-GB" sz="24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practical</a:t>
            </a:r>
            <a:r>
              <a:rPr lang="en-GB" sz="24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24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</a:br>
            <a:r>
              <a:rPr lang="en-GB" sz="24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radiological </a:t>
            </a:r>
            <a:r>
              <a:rPr lang="en-GB" sz="24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protection </a:t>
            </a:r>
            <a:r>
              <a:rPr lang="en-GB" sz="24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culture </a:t>
            </a:r>
            <a:endParaRPr lang="en-GB" sz="24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2771" name="Espace réservé du contenu 7"/>
          <p:cNvSpPr>
            <a:spLocks noGrp="1"/>
          </p:cNvSpPr>
          <p:nvPr>
            <p:ph idx="1"/>
          </p:nvPr>
        </p:nvSpPr>
        <p:spPr>
          <a:xfrm>
            <a:off x="533400" y="1447800"/>
            <a:ext cx="8153400" cy="4703851"/>
          </a:xfr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" charset="2"/>
              <a:buChar char="§"/>
              <a:defRPr/>
            </a:pPr>
            <a:r>
              <a:rPr lang="en-GB" sz="2000" b="0" dirty="0">
                <a:solidFill>
                  <a:srgbClr val="000000"/>
                </a:solidFill>
                <a:latin typeface="Arial"/>
                <a:cs typeface="Arial"/>
              </a:rPr>
              <a:t>The </a:t>
            </a:r>
            <a:r>
              <a:rPr lang="en-GB" sz="2000" b="0" dirty="0" smtClean="0">
                <a:solidFill>
                  <a:srgbClr val="000000"/>
                </a:solidFill>
                <a:latin typeface="Arial"/>
                <a:cs typeface="Arial"/>
              </a:rPr>
              <a:t>Fukushima experience has also confirmed that the co</a:t>
            </a:r>
            <a:r>
              <a:rPr lang="en-GB" sz="2000" b="0" dirty="0">
                <a:solidFill>
                  <a:srgbClr val="000000"/>
                </a:solidFill>
                <a:latin typeface="Arial"/>
                <a:cs typeface="Arial"/>
              </a:rPr>
              <a:t>-expertise process </a:t>
            </a:r>
            <a:r>
              <a:rPr lang="en-GB" sz="2000" b="0" dirty="0" smtClean="0">
                <a:solidFill>
                  <a:srgbClr val="000000"/>
                </a:solidFill>
                <a:latin typeface="Arial"/>
                <a:cs typeface="Arial"/>
              </a:rPr>
              <a:t>is very effective to develop a </a:t>
            </a:r>
            <a:r>
              <a:rPr lang="en-GB" sz="2000" dirty="0" smtClean="0">
                <a:solidFill>
                  <a:srgbClr val="800000"/>
                </a:solidFill>
                <a:latin typeface="Arial"/>
                <a:cs typeface="Arial"/>
              </a:rPr>
              <a:t>practical radiological </a:t>
            </a:r>
            <a:r>
              <a:rPr lang="en-GB" sz="2000" dirty="0">
                <a:solidFill>
                  <a:srgbClr val="800000"/>
                </a:solidFill>
                <a:latin typeface="Arial"/>
                <a:cs typeface="Arial"/>
              </a:rPr>
              <a:t>protection </a:t>
            </a:r>
            <a:r>
              <a:rPr lang="en-GB" sz="2000" dirty="0" smtClean="0">
                <a:solidFill>
                  <a:srgbClr val="800000"/>
                </a:solidFill>
                <a:latin typeface="Arial"/>
                <a:cs typeface="Arial"/>
              </a:rPr>
              <a:t>culture among </a:t>
            </a:r>
            <a:r>
              <a:rPr lang="en-GB" sz="2000" b="0" dirty="0" smtClean="0">
                <a:solidFill>
                  <a:srgbClr val="000000"/>
                </a:solidFill>
                <a:latin typeface="Arial"/>
                <a:cs typeface="Arial"/>
              </a:rPr>
              <a:t>the affected people, gradually allowing </a:t>
            </a:r>
            <a:r>
              <a:rPr lang="en-GB" sz="2000" b="0" dirty="0">
                <a:solidFill>
                  <a:srgbClr val="000000"/>
                </a:solidFill>
                <a:latin typeface="Arial"/>
                <a:cs typeface="Arial"/>
              </a:rPr>
              <a:t>everyone: </a:t>
            </a:r>
            <a:endParaRPr lang="en-GB" sz="1000" dirty="0" smtClean="0">
              <a:latin typeface="Arial"/>
              <a:cs typeface="Arial"/>
            </a:endParaRPr>
          </a:p>
          <a:p>
            <a:pPr marL="742950" lvl="2" indent="-342900"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" charset="2"/>
              <a:buChar char="§"/>
              <a:defRPr/>
            </a:pPr>
            <a:r>
              <a:rPr lang="en-GB" sz="2000" b="1" dirty="0">
                <a:solidFill>
                  <a:srgbClr val="800000"/>
                </a:solidFill>
                <a:latin typeface="Arial"/>
                <a:cs typeface="Arial"/>
              </a:rPr>
              <a:t>To </a:t>
            </a:r>
            <a:r>
              <a:rPr lang="en-GB" sz="2000" b="1" dirty="0" smtClean="0">
                <a:solidFill>
                  <a:srgbClr val="800000"/>
                </a:solidFill>
                <a:latin typeface="Arial"/>
                <a:cs typeface="Arial"/>
              </a:rPr>
              <a:t>interpret </a:t>
            </a:r>
            <a:r>
              <a:rPr lang="en-GB" sz="2000" b="1" dirty="0">
                <a:solidFill>
                  <a:srgbClr val="800000"/>
                </a:solidFill>
                <a:latin typeface="Arial"/>
                <a:cs typeface="Arial"/>
              </a:rPr>
              <a:t>results of measurements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ambient 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levels, external and internal doses, contamination of products </a:t>
            </a:r>
          </a:p>
          <a:p>
            <a:pPr marL="742950" lvl="2" indent="-342900"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" charset="2"/>
              <a:buChar char="§"/>
              <a:defRPr/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To build her/his own </a:t>
            </a:r>
            <a:r>
              <a:rPr lang="en-GB" sz="2000" b="1" dirty="0">
                <a:solidFill>
                  <a:srgbClr val="800000"/>
                </a:solidFill>
                <a:latin typeface="Arial"/>
                <a:cs typeface="Arial"/>
              </a:rPr>
              <a:t>benchmarks against radioactivity in </a:t>
            </a:r>
            <a:r>
              <a:rPr lang="en-GB" sz="2000" b="1" dirty="0" smtClean="0">
                <a:solidFill>
                  <a:srgbClr val="800000"/>
                </a:solidFill>
                <a:latin typeface="Arial"/>
                <a:cs typeface="Arial"/>
              </a:rPr>
              <a:t>day-to-day </a:t>
            </a:r>
            <a:r>
              <a:rPr lang="en-GB" sz="2000" b="1" dirty="0">
                <a:solidFill>
                  <a:srgbClr val="800000"/>
                </a:solidFill>
                <a:latin typeface="Arial"/>
                <a:cs typeface="Arial"/>
              </a:rPr>
              <a:t>life </a:t>
            </a:r>
          </a:p>
          <a:p>
            <a:pPr marL="742950" lvl="2" indent="-342900"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" charset="2"/>
              <a:buChar char="§"/>
              <a:defRPr/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To make her/his </a:t>
            </a:r>
            <a:r>
              <a:rPr lang="en-GB" sz="2000" b="1" dirty="0">
                <a:solidFill>
                  <a:srgbClr val="800000"/>
                </a:solidFill>
                <a:latin typeface="Arial"/>
                <a:cs typeface="Arial"/>
              </a:rPr>
              <a:t>own decisions 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and protect </a:t>
            </a:r>
            <a:r>
              <a:rPr lang="en-GB" sz="2000" dirty="0" smtClean="0">
                <a:solidFill>
                  <a:srgbClr val="000000"/>
                </a:solidFill>
                <a:latin typeface="Arial"/>
                <a:cs typeface="Arial"/>
              </a:rPr>
              <a:t>her/himself and loved ones 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= self-help protection </a:t>
            </a:r>
            <a:endParaRPr lang="en-GB" sz="1000" dirty="0" smtClean="0">
              <a:latin typeface="Arial"/>
              <a:cs typeface="Arial"/>
            </a:endParaRP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083763"/>
              </a:buClr>
              <a:buSzPct val="95000"/>
              <a:buFont typeface="Wingdings" charset="2"/>
              <a:buChar char="§"/>
              <a:defRPr/>
            </a:pPr>
            <a:r>
              <a:rPr lang="en-GB" sz="2000" b="0" dirty="0">
                <a:solidFill>
                  <a:srgbClr val="000000"/>
                </a:solidFill>
                <a:latin typeface="Arial"/>
                <a:cs typeface="Arial"/>
              </a:rPr>
              <a:t>In this approach, </a:t>
            </a:r>
            <a:r>
              <a:rPr lang="en-GB" sz="2000" dirty="0">
                <a:solidFill>
                  <a:srgbClr val="800000"/>
                </a:solidFill>
                <a:latin typeface="Arial"/>
                <a:cs typeface="Arial"/>
              </a:rPr>
              <a:t>access to </a:t>
            </a:r>
            <a:r>
              <a:rPr lang="en-GB" sz="2000" dirty="0" smtClean="0">
                <a:solidFill>
                  <a:srgbClr val="800000"/>
                </a:solidFill>
                <a:latin typeface="Arial"/>
                <a:cs typeface="Arial"/>
              </a:rPr>
              <a:t>individual measurements </a:t>
            </a:r>
            <a:r>
              <a:rPr lang="en-GB" sz="2000" b="0" dirty="0">
                <a:solidFill>
                  <a:srgbClr val="000000"/>
                </a:solidFill>
                <a:latin typeface="Arial"/>
                <a:cs typeface="Arial"/>
              </a:rPr>
              <a:t>by the people with suitable devices is </a:t>
            </a:r>
            <a:r>
              <a:rPr lang="en-GB" sz="2000" b="0" dirty="0" smtClean="0">
                <a:solidFill>
                  <a:srgbClr val="000000"/>
                </a:solidFill>
                <a:latin typeface="Arial"/>
                <a:cs typeface="Arial"/>
              </a:rPr>
              <a:t>critical</a:t>
            </a:r>
            <a:endParaRPr lang="en-GB" sz="2000" b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454FD69-4E3F-CD44-BF80-21C94516B6B3}" type="slidenum">
              <a:rPr lang="fr-FR" sz="1200"/>
              <a:pPr algn="r"/>
              <a:t>16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517784701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838200"/>
          </a:xfrm>
        </p:spPr>
        <p:txBody>
          <a:bodyPr>
            <a:normAutofit/>
          </a:bodyPr>
          <a:lstStyle/>
          <a:p>
            <a:pPr marL="342900" lvl="1" indent="-342900">
              <a:buClr>
                <a:srgbClr val="22228B"/>
              </a:buClr>
              <a:buSzPct val="120000"/>
              <a:defRPr/>
            </a:pPr>
            <a:r>
              <a:rPr lang="en-GB" sz="24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stakeholder engagement process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257800" y="1219200"/>
            <a:ext cx="3124200" cy="4876800"/>
          </a:xfrm>
          <a:solidFill>
            <a:srgbClr val="FFFEE8"/>
          </a:solidFill>
          <a:ln>
            <a:solidFill>
              <a:srgbClr val="000000"/>
            </a:solidFill>
          </a:ln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en-GB" sz="2000" b="0" dirty="0" smtClean="0"/>
              <a:t>Citizens are informed, and supported by experts</a:t>
            </a:r>
          </a:p>
          <a:p>
            <a:pPr marL="0" indent="0">
              <a:lnSpc>
                <a:spcPct val="120000"/>
              </a:lnSpc>
              <a:buNone/>
            </a:pPr>
            <a:endParaRPr lang="en-GB" sz="2000" b="0" dirty="0"/>
          </a:p>
          <a:p>
            <a:pPr>
              <a:lnSpc>
                <a:spcPct val="120000"/>
              </a:lnSpc>
            </a:pPr>
            <a:r>
              <a:rPr lang="en-CA" sz="2000" b="0" dirty="0" smtClean="0"/>
              <a:t>Individuals and the community they belong take effective actions to improve their living conditions</a:t>
            </a:r>
            <a:endParaRPr lang="en-GB" sz="2000" b="0" dirty="0" smtClean="0"/>
          </a:p>
        </p:txBody>
      </p:sp>
      <p:sp>
        <p:nvSpPr>
          <p:cNvPr id="8" name="Right Arrow 7"/>
          <p:cNvSpPr/>
          <p:nvPr/>
        </p:nvSpPr>
        <p:spPr>
          <a:xfrm>
            <a:off x="4191000" y="2667000"/>
            <a:ext cx="914400" cy="1524000"/>
          </a:xfrm>
          <a:prstGeom prst="rightArrow">
            <a:avLst>
              <a:gd name="adj1" fmla="val 50000"/>
              <a:gd name="adj2" fmla="val 51372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838200" y="4876800"/>
            <a:ext cx="2438400" cy="990600"/>
          </a:xfrm>
          <a:prstGeom prst="rect">
            <a:avLst/>
          </a:prstGeom>
          <a:solidFill>
            <a:srgbClr val="FFFEE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r 1"/>
          <p:cNvGrpSpPr/>
          <p:nvPr/>
        </p:nvGrpSpPr>
        <p:grpSpPr>
          <a:xfrm>
            <a:off x="685800" y="1219200"/>
            <a:ext cx="3276600" cy="4876800"/>
            <a:chOff x="381000" y="1219200"/>
            <a:chExt cx="3276600" cy="4876800"/>
          </a:xfrm>
        </p:grpSpPr>
        <p:sp>
          <p:nvSpPr>
            <p:cNvPr id="24" name="Rectangle 23"/>
            <p:cNvSpPr/>
            <p:nvPr/>
          </p:nvSpPr>
          <p:spPr>
            <a:xfrm>
              <a:off x="381000" y="1219200"/>
              <a:ext cx="3276600" cy="4876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38200" y="1447800"/>
              <a:ext cx="2438400" cy="914400"/>
            </a:xfrm>
            <a:prstGeom prst="rect">
              <a:avLst/>
            </a:prstGeom>
            <a:solidFill>
              <a:srgbClr val="FFFEE8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28" name="Grouper 27"/>
            <p:cNvGrpSpPr/>
            <p:nvPr/>
          </p:nvGrpSpPr>
          <p:grpSpPr>
            <a:xfrm>
              <a:off x="838200" y="1481277"/>
              <a:ext cx="2438652" cy="4386123"/>
              <a:chOff x="838200" y="1481277"/>
              <a:chExt cx="2438652" cy="4386123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838200" y="3048000"/>
                <a:ext cx="2438400" cy="1143000"/>
              </a:xfrm>
              <a:prstGeom prst="rect">
                <a:avLst/>
              </a:prstGeom>
              <a:solidFill>
                <a:srgbClr val="FFFEE8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3" name="Grouper 2"/>
              <p:cNvGrpSpPr/>
              <p:nvPr/>
            </p:nvGrpSpPr>
            <p:grpSpPr>
              <a:xfrm>
                <a:off x="838200" y="1481277"/>
                <a:ext cx="2438652" cy="4386123"/>
                <a:chOff x="914400" y="1176477"/>
                <a:chExt cx="2438652" cy="4386123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954737" y="1176477"/>
                  <a:ext cx="2398315" cy="804723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99060" tIns="99060" rIns="99060" bIns="99060" numCol="1" spcCol="1270" anchor="ctr" anchorCtr="0">
                  <a:noAutofit/>
                </a:bodyPr>
                <a:lstStyle/>
                <a:p>
                  <a:pPr lvl="0" algn="ctr" defTabSz="11557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GB" sz="2000" b="1" kern="1200" dirty="0" smtClean="0">
                      <a:solidFill>
                        <a:schemeClr val="tx1"/>
                      </a:solidFill>
                    </a:rPr>
                    <a:t>Co-expertise</a:t>
                  </a:r>
                  <a:endParaRPr lang="en-GB" sz="2000" b="1" kern="1200" dirty="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10" name="Grouper 9"/>
                <p:cNvGrpSpPr/>
                <p:nvPr/>
              </p:nvGrpSpPr>
              <p:grpSpPr>
                <a:xfrm>
                  <a:off x="1828799" y="2209800"/>
                  <a:ext cx="594380" cy="548908"/>
                  <a:chOff x="1025559" y="1426793"/>
                  <a:chExt cx="619747" cy="386369"/>
                </a:xfrm>
              </p:grpSpPr>
              <p:sp>
                <p:nvSpPr>
                  <p:cNvPr id="20" name="Flèche vers la droite 19"/>
                  <p:cNvSpPr/>
                  <p:nvPr/>
                </p:nvSpPr>
                <p:spPr>
                  <a:xfrm rot="5400000">
                    <a:off x="1174387" y="1277965"/>
                    <a:ext cx="322092" cy="619747"/>
                  </a:xfrm>
                  <a:prstGeom prst="rightArrow">
                    <a:avLst>
                      <a:gd name="adj1" fmla="val 60000"/>
                      <a:gd name="adj2" fmla="val 50000"/>
                    </a:avLst>
                  </a:prstGeom>
                  <a:solidFill>
                    <a:srgbClr val="0B5395"/>
                  </a:solidFill>
                </p:spPr>
                <p:style>
                  <a:lnRef idx="0">
                    <a:schemeClr val="accent1">
                      <a:tint val="6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tint val="6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tint val="6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1" name="Flèche vers la droite 6"/>
                  <p:cNvSpPr/>
                  <p:nvPr/>
                </p:nvSpPr>
                <p:spPr>
                  <a:xfrm>
                    <a:off x="1165380" y="1587698"/>
                    <a:ext cx="371849" cy="225464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0" tIns="0" rIns="0" bIns="0" numCol="1" spcCol="1270" anchor="ctr" anchorCtr="0">
                    <a:noAutofit/>
                  </a:bodyPr>
                  <a:lstStyle/>
                  <a:p>
                    <a:pPr lvl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endParaRPr lang="en-GB" sz="1600" kern="1200"/>
                  </a:p>
                </p:txBody>
              </p:sp>
            </p:grpSp>
            <p:sp>
              <p:nvSpPr>
                <p:cNvPr id="19" name="Rectangle 18"/>
                <p:cNvSpPr/>
                <p:nvPr/>
              </p:nvSpPr>
              <p:spPr>
                <a:xfrm>
                  <a:off x="954737" y="2895601"/>
                  <a:ext cx="2398315" cy="99059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99060" tIns="99060" rIns="99060" bIns="99060" numCol="1" spcCol="1270" anchor="ctr" anchorCtr="0">
                  <a:noAutofit/>
                </a:bodyPr>
                <a:lstStyle/>
                <a:p>
                  <a:pPr lvl="0" algn="ctr" defTabSz="11557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GB" sz="2000" b="1" kern="1200" dirty="0" smtClean="0">
                      <a:solidFill>
                        <a:srgbClr val="000000"/>
                      </a:solidFill>
                    </a:rPr>
                    <a:t>Radiological Protection Culture</a:t>
                  </a:r>
                  <a:endParaRPr lang="en-GB" sz="2000" b="1" kern="1200" dirty="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2" name="Grouper 11"/>
                <p:cNvGrpSpPr/>
                <p:nvPr/>
              </p:nvGrpSpPr>
              <p:grpSpPr>
                <a:xfrm>
                  <a:off x="1828799" y="4038600"/>
                  <a:ext cx="619747" cy="463834"/>
                  <a:chOff x="1041430" y="3257075"/>
                  <a:chExt cx="619747" cy="516456"/>
                </a:xfrm>
              </p:grpSpPr>
              <p:sp>
                <p:nvSpPr>
                  <p:cNvPr id="16" name="Flèche vers la droite 15"/>
                  <p:cNvSpPr/>
                  <p:nvPr/>
                </p:nvSpPr>
                <p:spPr>
                  <a:xfrm rot="5400000">
                    <a:off x="1093076" y="3205429"/>
                    <a:ext cx="516456" cy="619747"/>
                  </a:xfrm>
                  <a:prstGeom prst="rightArrow">
                    <a:avLst>
                      <a:gd name="adj1" fmla="val 60000"/>
                      <a:gd name="adj2" fmla="val 50000"/>
                    </a:avLst>
                  </a:prstGeom>
                  <a:solidFill>
                    <a:srgbClr val="0B5395"/>
                  </a:solidFill>
                </p:spPr>
                <p:style>
                  <a:lnRef idx="0">
                    <a:schemeClr val="accent1">
                      <a:tint val="6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tint val="6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tint val="6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7" name="Flèche vers la droite 10"/>
                  <p:cNvSpPr/>
                  <p:nvPr/>
                </p:nvSpPr>
                <p:spPr>
                  <a:xfrm>
                    <a:off x="1193831" y="3341920"/>
                    <a:ext cx="371849" cy="361519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0" tIns="0" rIns="0" bIns="0" numCol="1" spcCol="1270" anchor="ctr" anchorCtr="0">
                    <a:noAutofit/>
                  </a:bodyPr>
                  <a:lstStyle/>
                  <a:p>
                    <a:pPr lvl="0" algn="ctr" defTabSz="9334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endParaRPr lang="en-GB" sz="2100" kern="1200"/>
                  </a:p>
                </p:txBody>
              </p:sp>
            </p:grpSp>
            <p:sp>
              <p:nvSpPr>
                <p:cNvPr id="15" name="Rectangle 14"/>
                <p:cNvSpPr/>
                <p:nvPr/>
              </p:nvSpPr>
              <p:spPr>
                <a:xfrm>
                  <a:off x="914400" y="4648200"/>
                  <a:ext cx="2413027" cy="914400"/>
                </a:xfrm>
                <a:prstGeom prst="rect">
                  <a:avLst/>
                </a:prstGeom>
                <a:solidFill>
                  <a:srgbClr val="FFFEE8"/>
                </a:solidFill>
                <a:ln>
                  <a:solidFill>
                    <a:schemeClr val="tx1"/>
                  </a:solidFill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99060" tIns="99060" rIns="99060" bIns="99060" numCol="1" spcCol="1270" anchor="ctr" anchorCtr="0">
                  <a:noAutofit/>
                </a:bodyPr>
                <a:lstStyle/>
                <a:p>
                  <a:pPr lvl="0" algn="ctr" defTabSz="11557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GB" sz="2000" b="1" kern="1200" dirty="0" smtClean="0">
                      <a:solidFill>
                        <a:srgbClr val="000000"/>
                      </a:solidFill>
                    </a:rPr>
                    <a:t>Self Help Protection</a:t>
                  </a:r>
                  <a:endParaRPr lang="en-GB" sz="2000" b="1" kern="1200" dirty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sp>
        <p:nvSpPr>
          <p:cNvPr id="29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F72CEA54-A0E3-094E-8312-B6F3071A02F7}" type="slidenum">
              <a:rPr lang="fr-FR" sz="1200"/>
              <a:pPr algn="r" eaLnBrk="1" hangingPunct="1"/>
              <a:t>17</a:t>
            </a:fld>
            <a:endParaRPr lang="fr-FR" sz="1200"/>
          </a:p>
        </p:txBody>
      </p:sp>
    </p:spTree>
    <p:extLst>
      <p:ext uri="{BB962C8B-B14F-4D97-AF65-F5344CB8AC3E}">
        <p14:creationId xmlns:p14="http://schemas.microsoft.com/office/powerpoint/2010/main" val="4061706099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4"/>
          <p:cNvSpPr>
            <a:spLocks noGrp="1"/>
          </p:cNvSpPr>
          <p:nvPr>
            <p:ph type="title" idx="4294967295"/>
          </p:nvPr>
        </p:nvSpPr>
        <p:spPr>
          <a:xfrm>
            <a:off x="0" y="-35615"/>
            <a:ext cx="8991600" cy="797615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80000"/>
              </a:lnSpc>
              <a:buClr>
                <a:srgbClr val="22228B"/>
              </a:buClr>
              <a:buSzPct val="120000"/>
              <a:defRPr/>
            </a:pPr>
            <a:r>
              <a:rPr lang="en-GB" sz="24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</a:t>
            </a:r>
            <a:r>
              <a:rPr lang="en-GB" sz="24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thical considerations</a:t>
            </a:r>
            <a:endParaRPr lang="en-GB" sz="24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427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FB276780-2E15-C945-9DAE-80900FC0EB81}" type="slidenum">
              <a:rPr lang="fr-FR" sz="1200"/>
              <a:pPr algn="r" eaLnBrk="1" hangingPunct="1"/>
              <a:t>18</a:t>
            </a:fld>
            <a:endParaRPr lang="fr-FR" sz="1200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686800" cy="55626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GB" sz="2000" b="0" dirty="0" smtClean="0"/>
              <a:t>To involve stakeholders in the post-accident management raises questions such as:</a:t>
            </a:r>
          </a:p>
          <a:p>
            <a:pPr lvl="1">
              <a:lnSpc>
                <a:spcPct val="130000"/>
              </a:lnSpc>
            </a:pPr>
            <a:r>
              <a:rPr lang="en-GB" sz="2000" dirty="0" smtClean="0"/>
              <a:t>Is this a strategy to let individuals alone to face the post-accident situation?</a:t>
            </a:r>
          </a:p>
          <a:p>
            <a:pPr lvl="1">
              <a:lnSpc>
                <a:spcPct val="130000"/>
              </a:lnSpc>
            </a:pPr>
            <a:r>
              <a:rPr lang="en-GB" sz="2000" dirty="0" smtClean="0"/>
              <a:t>Is there not a risk of manipulation inasmuch as being involved, individuals would be forced to accept the situation?</a:t>
            </a:r>
          </a:p>
          <a:p>
            <a:pPr lvl="1">
              <a:lnSpc>
                <a:spcPct val="130000"/>
              </a:lnSpc>
            </a:pPr>
            <a:r>
              <a:rPr lang="en-GB" sz="2000" dirty="0"/>
              <a:t>Does the involvement of stakeholders is not a risk of leading to the disengagement of the responsibility of authorities and experts</a:t>
            </a:r>
            <a:r>
              <a:rPr lang="en-GB" sz="2000" dirty="0" smtClean="0"/>
              <a:t>?</a:t>
            </a:r>
          </a:p>
          <a:p>
            <a:pPr>
              <a:lnSpc>
                <a:spcPct val="130000"/>
              </a:lnSpc>
              <a:spcAft>
                <a:spcPts val="600"/>
              </a:spcAft>
              <a:buFont typeface="Wingdings 2" charset="0"/>
              <a:buChar char=""/>
            </a:pPr>
            <a:r>
              <a:rPr lang="en-GB" sz="2000" b="0" dirty="0" smtClean="0">
                <a:latin typeface="Arial" charset="0"/>
                <a:ea typeface="ＭＳ Ｐゴシック" charset="0"/>
                <a:cs typeface="ＭＳ Ｐゴシック" charset="0"/>
              </a:rPr>
              <a:t>Some ethical principles underlying Publication 111</a:t>
            </a:r>
            <a:endParaRPr lang="en-GB" sz="2000" b="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30000"/>
              </a:lnSpc>
              <a:spcAft>
                <a:spcPts val="600"/>
              </a:spcAft>
              <a:buSzPct val="95000"/>
              <a:buFont typeface="Wingdings 2" charset="0"/>
              <a:buChar char=""/>
            </a:pP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Commitment of authorities </a:t>
            </a:r>
            <a:r>
              <a:rPr lang="en-GB" sz="2000" dirty="0" smtClean="0">
                <a:latin typeface="Arial" charset="0"/>
                <a:ea typeface="ＭＳ Ｐゴシック" charset="0"/>
                <a:cs typeface="ＭＳ Ｐゴシック" charset="0"/>
              </a:rPr>
              <a:t>and experts to </a:t>
            </a:r>
            <a:r>
              <a:rPr lang="en-GB" sz="2000" dirty="0">
                <a:latin typeface="Arial" charset="0"/>
                <a:ea typeface="ＭＳ Ｐゴシック" charset="0"/>
                <a:cs typeface="ＭＳ Ｐゴシック" charset="0"/>
              </a:rPr>
              <a:t>be at service of improving the protection and living conditions for the </a:t>
            </a:r>
            <a:r>
              <a:rPr lang="en-GB" sz="2000" dirty="0" smtClean="0">
                <a:latin typeface="Arial" charset="0"/>
                <a:ea typeface="ＭＳ Ｐゴシック" charset="0"/>
                <a:cs typeface="ＭＳ Ｐゴシック" charset="0"/>
              </a:rPr>
              <a:t>population</a:t>
            </a:r>
            <a:endParaRPr lang="en-GB" sz="20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30000"/>
              </a:lnSpc>
              <a:spcAft>
                <a:spcPts val="600"/>
              </a:spcAft>
              <a:buSzPct val="95000"/>
              <a:buFont typeface="Wingdings 2" charset="0"/>
              <a:buChar char=""/>
            </a:pPr>
            <a:r>
              <a:rPr lang="en-GB" sz="2000" b="1" dirty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Refusal to take decision for the people about their future </a:t>
            </a:r>
            <a:r>
              <a:rPr lang="en-GB" sz="2000" dirty="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GB" sz="2000" dirty="0" smtClean="0">
                <a:latin typeface="Arial" charset="0"/>
                <a:ea typeface="ＭＳ Ｐゴシック" charset="0"/>
                <a:cs typeface="ＭＳ Ｐゴシック" charset="0"/>
              </a:rPr>
              <a:t>respect of the autonomy </a:t>
            </a:r>
            <a:r>
              <a:rPr lang="en-GB" sz="2000" dirty="0">
                <a:latin typeface="Arial" charset="0"/>
                <a:ea typeface="ＭＳ Ｐゴシック" charset="0"/>
                <a:cs typeface="ＭＳ Ｐゴシック" charset="0"/>
              </a:rPr>
              <a:t>and </a:t>
            </a:r>
            <a:r>
              <a:rPr lang="en-GB" sz="2000" dirty="0" smtClean="0">
                <a:latin typeface="Arial" charset="0"/>
                <a:ea typeface="ＭＳ Ｐゴシック" charset="0"/>
                <a:cs typeface="ＭＳ Ｐゴシック" charset="0"/>
              </a:rPr>
              <a:t>freedom of individuals)</a:t>
            </a:r>
            <a:endParaRPr lang="en-GB" sz="2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344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>
            <a:spLocks noGrp="1"/>
          </p:cNvSpPr>
          <p:nvPr>
            <p:ph type="body" idx="4294967295"/>
          </p:nvPr>
        </p:nvSpPr>
        <p:spPr>
          <a:xfrm>
            <a:off x="609600" y="838200"/>
            <a:ext cx="8153401" cy="5400600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/>
          <a:p>
            <a:pPr lvl="0" eaLnBrk="1" hangingPunct="1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The experience of Fukushima does not fundamentally question the approach of Publication 111 but calls for some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adjustments</a:t>
            </a:r>
          </a:p>
          <a:p>
            <a:pPr lvl="0" eaLnBrk="1" hangingPunct="1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The role of the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characterization of the radiological situation 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should be put forward</a:t>
            </a:r>
          </a:p>
          <a:p>
            <a:pPr lvl="0" eaLnBrk="1" hangingPunct="1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Considerations about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decontamination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and the management of the associated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wastes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as well as the protection of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recovery workers 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should be introduced</a:t>
            </a:r>
            <a:endParaRPr lang="en-GB" sz="2000" b="1" dirty="0" smtClean="0">
              <a:solidFill>
                <a:srgbClr val="8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  <a:sym typeface="Arial Bold"/>
              </a:rPr>
              <a:t>The role of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  <a:sym typeface="Arial Bold"/>
              </a:rPr>
              <a:t>reference levels 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  <a:sym typeface="Arial Bold"/>
              </a:rPr>
              <a:t>and their use in the recovery phase should be clarified</a:t>
            </a:r>
            <a:endParaRPr lang="en-GB" sz="20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  <a:sym typeface="Arial Bold"/>
            </a:endParaRPr>
          </a:p>
          <a:p>
            <a:pPr eaLnBrk="1" hangingPunct="1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More </a:t>
            </a:r>
            <a:r>
              <a:rPr lang="en-GB" sz="20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emphasis should be given on the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human dimension </a:t>
            </a:r>
            <a:r>
              <a:rPr lang="en-GB" sz="20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as well as the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ethical aspects </a:t>
            </a:r>
            <a:r>
              <a:rPr lang="en-GB" sz="20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of post-accident 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situations</a:t>
            </a:r>
            <a:endParaRPr lang="en-GB" sz="2000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  <a:sym typeface="Arial Bold"/>
            </a:endParaRPr>
          </a:p>
          <a:p>
            <a:pPr lvl="0" eaLnBrk="1" hangingPunct="1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  <a:sym typeface="Arial Bold"/>
              </a:rPr>
              <a:t>Finally, the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  <a:sym typeface="Arial Bold"/>
              </a:rPr>
              <a:t>role of experts 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  <a:sym typeface="Arial Bold"/>
              </a:rPr>
              <a:t>and the importance of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  <a:sym typeface="Arial Bold"/>
              </a:rPr>
              <a:t>engaging local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stakeholders 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in the management of the radiological situation to rehabilitate their 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  <a:sym typeface="Arial Bold"/>
              </a:rPr>
              <a:t>living conditions 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and restore their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  <a:sym typeface="Arial Bold"/>
              </a:rPr>
              <a:t>dignity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  <a:sym typeface="Arial Bold"/>
              </a:rPr>
              <a:t> should be strongly reaffirmed </a:t>
            </a:r>
            <a:endParaRPr lang="en-GB" sz="20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  <a:sym typeface="Arial Bold"/>
            </a:endParaRPr>
          </a:p>
        </p:txBody>
      </p:sp>
      <p:sp>
        <p:nvSpPr>
          <p:cNvPr id="243" name="Shape 243"/>
          <p:cNvSpPr/>
          <p:nvPr/>
        </p:nvSpPr>
        <p:spPr>
          <a:xfrm>
            <a:off x="1100" y="346079"/>
            <a:ext cx="9142900" cy="603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36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342900" lvl="1" indent="-342900" algn="ctr" eaLnBrk="0" hangingPunct="0">
              <a:lnSpc>
                <a:spcPct val="80000"/>
              </a:lnSpc>
              <a:buClr>
                <a:srgbClr val="22228B"/>
              </a:buClr>
              <a:buSzPct val="120000"/>
              <a:defRPr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Concluding remarks</a:t>
            </a:r>
          </a:p>
          <a:p>
            <a:pPr marL="342900" lvl="1" indent="-342900" algn="ctr" eaLnBrk="0" hangingPunct="0">
              <a:lnSpc>
                <a:spcPct val="80000"/>
              </a:lnSpc>
              <a:buClr>
                <a:srgbClr val="22228B"/>
              </a:buClr>
              <a:buSzPct val="120000"/>
              <a:defRPr/>
            </a:pPr>
            <a:endParaRPr lang="en-GB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454FD69-4E3F-CD44-BF80-21C94516B6B3}" type="slidenum">
              <a:rPr lang="fr-FR" sz="1200"/>
              <a:pPr algn="r"/>
              <a:t>19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604357843"/>
      </p:ext>
    </p:extLst>
  </p:cSld>
  <p:clrMapOvr>
    <a:masterClrMapping/>
  </p:clrMapOvr>
  <p:transition xmlns:p14="http://schemas.microsoft.com/office/powerpoint/2010/main"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838200"/>
            <a:ext cx="7659688" cy="4903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454FD69-4E3F-CD44-BF80-21C94516B6B3}" type="slidenum">
              <a:rPr lang="fr-FR" sz="1200"/>
              <a:pPr algn="r"/>
              <a:t>2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263683303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Placeholder 17"/>
          <p:cNvSpPr>
            <a:spLocks noGrp="1"/>
          </p:cNvSpPr>
          <p:nvPr>
            <p:ph type="body" idx="1"/>
          </p:nvPr>
        </p:nvSpPr>
        <p:spPr>
          <a:xfrm>
            <a:off x="0" y="5181600"/>
            <a:ext cx="9144000" cy="533400"/>
          </a:xfrm>
        </p:spPr>
        <p:txBody>
          <a:bodyPr/>
          <a:lstStyle/>
          <a:p>
            <a:pPr algn="ctr" eaLnBrk="1" hangingPunct="1"/>
            <a:r>
              <a:rPr lang="en-US" altLang="en-US" u="sng" dirty="0" smtClean="0">
                <a:latin typeface="Arial" charset="0"/>
                <a:cs typeface="Arial" charset="0"/>
              </a:rPr>
              <a:t>www.icrp.org</a:t>
            </a:r>
            <a:endParaRPr lang="en-CA" altLang="en-US" u="sng" dirty="0" smtClean="0">
              <a:latin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10" y="2057400"/>
            <a:ext cx="7315200" cy="3749658"/>
          </a:xfrm>
          <a:prstGeom prst="rect">
            <a:avLst/>
          </a:prstGeom>
        </p:spPr>
      </p:pic>
      <p:sp>
        <p:nvSpPr>
          <p:cNvPr id="4" name="Text Placeholder 17"/>
          <p:cNvSpPr txBox="1">
            <a:spLocks/>
          </p:cNvSpPr>
          <p:nvPr/>
        </p:nvSpPr>
        <p:spPr bwMode="auto">
          <a:xfrm>
            <a:off x="-21970" y="53340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3763"/>
              </a:buClr>
              <a:buSzPct val="95000"/>
              <a:buFont typeface="Wingdings 2" pitchFamily="18" charset="2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3763"/>
              </a:buClr>
              <a:buSzPct val="85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3763"/>
              </a:buClr>
              <a:buSzPct val="70000"/>
              <a:buFont typeface="Wingdings 2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3763"/>
              </a:buClr>
              <a:buSzPct val="65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3763"/>
              </a:buClr>
              <a:buSzPct val="65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GB" b="1" u="sng" dirty="0" err="1" smtClean="0">
                <a:solidFill>
                  <a:srgbClr val="000000"/>
                </a:solidFill>
              </a:rPr>
              <a:t>www.icrp.org</a:t>
            </a:r>
            <a:endParaRPr lang="en-GB" b="1" u="sng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767347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820" y="304800"/>
            <a:ext cx="9144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2400" dirty="0" smtClean="0"/>
              <a:t>Introductory remarks</a:t>
            </a:r>
            <a:endParaRPr lang="en-GB" sz="2400" dirty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7239000" cy="4495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ts val="1200"/>
              </a:spcBef>
              <a:buFont typeface="Wingdings" charset="0"/>
              <a:buNone/>
            </a:pPr>
            <a:endParaRPr lang="en-US" sz="800" dirty="0">
              <a:latin typeface="Helvetica" charset="0"/>
            </a:endParaRPr>
          </a:p>
          <a:p>
            <a:pPr>
              <a:lnSpc>
                <a:spcPct val="110000"/>
              </a:lnSpc>
            </a:pPr>
            <a:r>
              <a:rPr lang="en-GB" sz="2000" b="0" dirty="0" smtClean="0"/>
              <a:t>The </a:t>
            </a:r>
            <a:r>
              <a:rPr lang="en-GB" sz="2000" b="0" dirty="0"/>
              <a:t>first comprehensive ICRP Recommendations dealing with long-term recovery </a:t>
            </a:r>
            <a:r>
              <a:rPr lang="en-GB" sz="2000" b="0" dirty="0" smtClean="0"/>
              <a:t>after a nuclear accident</a:t>
            </a:r>
          </a:p>
          <a:p>
            <a:pPr marL="0" indent="0">
              <a:lnSpc>
                <a:spcPct val="110000"/>
              </a:lnSpc>
              <a:buNone/>
            </a:pPr>
            <a:endParaRPr lang="en-GB" sz="2000" b="0" dirty="0" smtClean="0"/>
          </a:p>
          <a:p>
            <a:pPr>
              <a:lnSpc>
                <a:spcPct val="110000"/>
              </a:lnSpc>
            </a:pPr>
            <a:r>
              <a:rPr lang="en-GB" sz="2000" b="0" dirty="0" smtClean="0"/>
              <a:t>Previous ICRP Publications </a:t>
            </a:r>
            <a:r>
              <a:rPr lang="en-GB" sz="2000" b="0" dirty="0" smtClean="0">
                <a:latin typeface="Arial"/>
                <a:cs typeface="Arial"/>
              </a:rPr>
              <a:t>were </a:t>
            </a:r>
            <a:r>
              <a:rPr lang="en-GB" sz="2000" b="0" dirty="0">
                <a:latin typeface="Arial"/>
                <a:cs typeface="Arial"/>
              </a:rPr>
              <a:t>confined to short and medium-term actions but not addressing long-term </a:t>
            </a:r>
            <a:r>
              <a:rPr lang="en-GB" sz="2000" b="0" dirty="0" smtClean="0">
                <a:latin typeface="Arial"/>
                <a:cs typeface="Arial"/>
              </a:rPr>
              <a:t>recovery</a:t>
            </a:r>
          </a:p>
          <a:p>
            <a:pPr>
              <a:lnSpc>
                <a:spcPct val="110000"/>
              </a:lnSpc>
            </a:pPr>
            <a:endParaRPr lang="en-GB" sz="2000" b="0" dirty="0" smtClean="0"/>
          </a:p>
          <a:p>
            <a:pPr>
              <a:lnSpc>
                <a:spcPct val="110000"/>
              </a:lnSpc>
            </a:pPr>
            <a:r>
              <a:rPr lang="en-GB" sz="2000" b="0" dirty="0" smtClean="0"/>
              <a:t>Published in 2009 after a long process of 10 years maturation because of the preparation of Publication 103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000" dirty="0" smtClean="0"/>
              <a:t> </a:t>
            </a:r>
          </a:p>
          <a:p>
            <a:pPr marL="0" indent="0">
              <a:buNone/>
            </a:pPr>
            <a:endParaRPr lang="en-GB" sz="1000" dirty="0" smtClean="0"/>
          </a:p>
          <a:p>
            <a:endParaRPr lang="fr-FR" sz="2000" dirty="0" smtClean="0">
              <a:latin typeface="Arial"/>
              <a:cs typeface="Arial"/>
            </a:endParaRPr>
          </a:p>
          <a:p>
            <a:endParaRPr lang="fr-FR" sz="20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454FD69-4E3F-CD44-BF80-21C94516B6B3}" type="slidenum">
              <a:rPr lang="fr-FR" sz="1200"/>
              <a:pPr algn="r"/>
              <a:t>3</a:t>
            </a:fld>
            <a:endParaRPr lang="fr-FR" sz="1200" dirty="0"/>
          </a:p>
        </p:txBody>
      </p:sp>
      <p:sp>
        <p:nvSpPr>
          <p:cNvPr id="2" name="ZoneTexte 1"/>
          <p:cNvSpPr txBox="1"/>
          <p:nvPr/>
        </p:nvSpPr>
        <p:spPr>
          <a:xfrm>
            <a:off x="402349" y="5847298"/>
            <a:ext cx="914400" cy="914400"/>
          </a:xfrm>
          <a:prstGeom prst="rect">
            <a:avLst/>
          </a:prstGeom>
        </p:spPr>
        <p:txBody>
          <a:bodyPr vert="horz" wrap="none" lIns="0" rIns="18288" rtlCol="0">
            <a:normAutofit/>
          </a:bodyPr>
          <a:lstStyle/>
          <a:p>
            <a:pPr marL="0" marR="4572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</a:pP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1158241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457200"/>
            <a:ext cx="91440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en-GB" sz="2400" dirty="0"/>
              <a:t>Background of ICRP Publication 111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562600"/>
          </a:xfrm>
        </p:spPr>
        <p:txBody>
          <a:bodyPr/>
          <a:lstStyle/>
          <a:p>
            <a:pPr marL="547687" indent="-457200" eaLnBrk="1" hangingPunct="1">
              <a:lnSpc>
                <a:spcPct val="110000"/>
              </a:lnSpc>
              <a:spcAft>
                <a:spcPts val="600"/>
              </a:spcAft>
            </a:pP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Based on the </a:t>
            </a:r>
            <a:r>
              <a:rPr lang="en-GB" sz="2000" dirty="0" smtClean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Chernobyl experience in Belarus </a:t>
            </a: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but also of the </a:t>
            </a:r>
            <a:r>
              <a:rPr lang="en-GB" sz="2000" dirty="0" smtClean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Cumbria sheep farmers in UK </a:t>
            </a: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and the </a:t>
            </a:r>
            <a:r>
              <a:rPr lang="en-GB" sz="2000" dirty="0" smtClean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Sami reindeer herders in Norway</a:t>
            </a: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 affected by the fallout of Chernobyl</a:t>
            </a:r>
          </a:p>
          <a:p>
            <a:pPr marL="547687" indent="-457200" eaLnBrk="1" hangingPunct="1">
              <a:lnSpc>
                <a:spcPct val="110000"/>
              </a:lnSpc>
              <a:spcAft>
                <a:spcPts val="600"/>
              </a:spcAft>
            </a:pP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Taking into account the conclusions of the </a:t>
            </a:r>
            <a:r>
              <a:rPr lang="en-GB" sz="2000" dirty="0" smtClean="0">
                <a:solidFill>
                  <a:srgbClr val="800000"/>
                </a:solidFill>
                <a:latin typeface="Helvetica" charset="0"/>
              </a:rPr>
              <a:t>International symposium on the restoration of environments with radioactive residues </a:t>
            </a:r>
            <a:r>
              <a:rPr lang="en-GB" sz="2000" b="0" dirty="0" smtClean="0">
                <a:latin typeface="Helvetica" charset="0"/>
              </a:rPr>
              <a:t>held in </a:t>
            </a:r>
            <a:r>
              <a:rPr lang="en-GB" sz="2000" b="0" dirty="0" smtClean="0"/>
              <a:t>Arlington, USA, November 1999, which emphasized: </a:t>
            </a:r>
          </a:p>
          <a:p>
            <a:pPr marL="914400" lvl="1" indent="-457200" eaLnBrk="1" hangingPunct="1">
              <a:lnSpc>
                <a:spcPct val="110000"/>
              </a:lnSpc>
              <a:spcAft>
                <a:spcPts val="600"/>
              </a:spcAft>
            </a:pPr>
            <a:r>
              <a:rPr lang="en-GB" sz="2000" dirty="0" smtClean="0"/>
              <a:t>the role of involving stakeholders </a:t>
            </a:r>
          </a:p>
          <a:p>
            <a:pPr marL="914400" lvl="1" indent="-457200" eaLnBrk="1" hangingPunct="1">
              <a:lnSpc>
                <a:spcPct val="110000"/>
              </a:lnSpc>
              <a:spcAft>
                <a:spcPts val="600"/>
              </a:spcAft>
            </a:pPr>
            <a:r>
              <a:rPr lang="en-GB" sz="2000" dirty="0" smtClean="0"/>
              <a:t>the difficulty to apply the” intervention approach” from ICRP 60</a:t>
            </a:r>
          </a:p>
          <a:p>
            <a:pPr marL="914400" lvl="1" indent="-457200" eaLnBrk="1" hangingPunct="1">
              <a:lnSpc>
                <a:spcPct val="110000"/>
              </a:lnSpc>
              <a:spcAft>
                <a:spcPts val="600"/>
              </a:spcAft>
            </a:pPr>
            <a:r>
              <a:rPr lang="en-GB" sz="2000" dirty="0" smtClean="0"/>
              <a:t>the wish of </a:t>
            </a:r>
            <a:r>
              <a:rPr lang="en-GB" sz="2000" dirty="0"/>
              <a:t>the public </a:t>
            </a:r>
            <a:r>
              <a:rPr lang="en-GB" sz="2000" dirty="0" smtClean="0"/>
              <a:t>to </a:t>
            </a:r>
            <a:r>
              <a:rPr lang="en-GB" sz="2000" dirty="0"/>
              <a:t>be protected with the same level of protection as in </a:t>
            </a:r>
            <a:r>
              <a:rPr lang="en-GB" sz="2000" dirty="0" smtClean="0"/>
              <a:t>‘normal’ situations</a:t>
            </a:r>
          </a:p>
          <a:p>
            <a:pPr marL="547687" indent="-457200" eaLnBrk="1" hangingPunct="1">
              <a:lnSpc>
                <a:spcPct val="120000"/>
              </a:lnSpc>
              <a:spcAft>
                <a:spcPts val="600"/>
              </a:spcAft>
            </a:pPr>
            <a:endParaRPr lang="en-GB" sz="2200" dirty="0" smtClean="0"/>
          </a:p>
          <a:p>
            <a:pPr marL="90487" indent="0" eaLnBrk="1" hangingPunct="1">
              <a:lnSpc>
                <a:spcPct val="120000"/>
              </a:lnSpc>
              <a:spcAft>
                <a:spcPts val="600"/>
              </a:spcAft>
              <a:buNone/>
            </a:pPr>
            <a:r>
              <a:rPr lang="en-GB" sz="2000" dirty="0" smtClean="0">
                <a:latin typeface="Helvetica" charset="0"/>
              </a:rPr>
              <a:t>	</a:t>
            </a:r>
            <a:endParaRPr lang="en-GB" sz="2000" dirty="0" smtClean="0"/>
          </a:p>
          <a:p>
            <a:pPr marL="547687" indent="-457200" eaLnBrk="1" hangingPunct="1">
              <a:lnSpc>
                <a:spcPct val="120000"/>
              </a:lnSpc>
              <a:spcAft>
                <a:spcPts val="600"/>
              </a:spcAft>
            </a:pPr>
            <a:endParaRPr lang="en-GB" sz="2000" dirty="0" smtClean="0">
              <a:latin typeface="Arial" pitchFamily="-1" charset="0"/>
              <a:ea typeface="Arial" pitchFamily="-1" charset="0"/>
              <a:cs typeface="Arial" pitchFamily="-1" charset="0"/>
            </a:endParaRPr>
          </a:p>
          <a:p>
            <a:pPr marL="26987" indent="0" eaLnBrk="1" hangingPunct="1">
              <a:lnSpc>
                <a:spcPct val="120000"/>
              </a:lnSpc>
              <a:buNone/>
              <a:defRPr/>
            </a:pPr>
            <a:endParaRPr lang="en-GB" sz="2000" dirty="0">
              <a:latin typeface="Arial"/>
              <a:ea typeface="ＭＳ Ｐゴシック" charset="0"/>
              <a:cs typeface="Arial"/>
            </a:endParaRPr>
          </a:p>
          <a:p>
            <a:pPr lvl="1" eaLnBrk="1" hangingPunct="1">
              <a:defRPr/>
            </a:pPr>
            <a:endParaRPr lang="en-US" sz="1800" dirty="0">
              <a:latin typeface="Arial"/>
              <a:ea typeface="ＭＳ Ｐゴシック" charset="0"/>
              <a:cs typeface="Arial"/>
            </a:endParaRPr>
          </a:p>
          <a:p>
            <a:endParaRPr lang="en-GB" sz="2000" dirty="0" smtClean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454FD69-4E3F-CD44-BF80-21C94516B6B3}" type="slidenum">
              <a:rPr lang="fr-FR" sz="1200"/>
              <a:pPr algn="r"/>
              <a:t>4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53415708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ChangeArrowheads="1"/>
          </p:cNvSpPr>
          <p:nvPr/>
        </p:nvSpPr>
        <p:spPr bwMode="auto">
          <a:xfrm>
            <a:off x="304800" y="1219200"/>
            <a:ext cx="8229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pPr marL="457200" indent="-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charset="0"/>
              <a:buChar char=""/>
            </a:pPr>
            <a:r>
              <a:rPr lang="en-GB" sz="2000" dirty="0">
                <a:latin typeface="Arial" charset="0"/>
              </a:rPr>
              <a:t>Living in a contaminated environment is a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</a:rPr>
              <a:t>complex situation generating a lot of concerns</a:t>
            </a:r>
            <a:r>
              <a:rPr lang="en-GB" sz="2000" b="1" dirty="0">
                <a:solidFill>
                  <a:srgbClr val="000053"/>
                </a:solidFill>
                <a:latin typeface="Arial" charset="0"/>
              </a:rPr>
              <a:t> </a:t>
            </a:r>
            <a:r>
              <a:rPr lang="en-GB" sz="2000" dirty="0">
                <a:latin typeface="Arial" charset="0"/>
              </a:rPr>
              <a:t>among the affected population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charset="0"/>
              <a:buChar char=""/>
            </a:pPr>
            <a:r>
              <a:rPr lang="en-GB" sz="2000" dirty="0" smtClean="0">
                <a:latin typeface="Arial" charset="0"/>
              </a:rPr>
              <a:t>Exposures </a:t>
            </a:r>
            <a:r>
              <a:rPr lang="en-GB" sz="2000" dirty="0">
                <a:latin typeface="Arial" charset="0"/>
              </a:rPr>
              <a:t>are driven by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</a:rPr>
              <a:t>individual behaviours</a:t>
            </a:r>
            <a:r>
              <a:rPr lang="en-GB" sz="2000" dirty="0">
                <a:solidFill>
                  <a:srgbClr val="800000"/>
                </a:solidFill>
                <a:latin typeface="Arial" charset="0"/>
              </a:rPr>
              <a:t> </a:t>
            </a:r>
            <a:r>
              <a:rPr lang="en-GB" sz="2000" dirty="0">
                <a:latin typeface="Arial" charset="0"/>
              </a:rPr>
              <a:t>and the socio-economic situation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charset="0"/>
              <a:buChar char=""/>
            </a:pPr>
            <a:r>
              <a:rPr lang="en-GB" sz="2000" dirty="0">
                <a:latin typeface="Arial" charset="0"/>
              </a:rPr>
              <a:t>To be effective protection strategies should include actions implemented by authorities at the national and local levels and by the affected population itself =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</a:rPr>
              <a:t>self help protection actions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083763"/>
              </a:buClr>
              <a:buSzPct val="85000"/>
              <a:buFont typeface="Wingdings 2" charset="0"/>
              <a:buChar char=""/>
            </a:pPr>
            <a:r>
              <a:rPr lang="en-GB" sz="2000" dirty="0">
                <a:latin typeface="Arial" charset="0"/>
              </a:rPr>
              <a:t>This is the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</a:rPr>
              <a:t>responsibility of authorities </a:t>
            </a:r>
            <a:r>
              <a:rPr lang="en-GB" sz="2000" dirty="0">
                <a:latin typeface="Arial" charset="0"/>
              </a:rPr>
              <a:t>to establish programmes for continuous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</a:rPr>
              <a:t>radiation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</a:rPr>
              <a:t>monitoring</a:t>
            </a:r>
            <a:r>
              <a:rPr lang="en-GB" sz="2000" b="1" dirty="0" smtClean="0">
                <a:solidFill>
                  <a:srgbClr val="800000"/>
                </a:solidFill>
              </a:rPr>
              <a:t>,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</a:rPr>
              <a:t>health surveillance</a:t>
            </a:r>
            <a:r>
              <a:rPr lang="en-GB" sz="2000" b="1" dirty="0">
                <a:solidFill>
                  <a:srgbClr val="800000"/>
                </a:solidFill>
              </a:rPr>
              <a:t> </a:t>
            </a:r>
            <a:r>
              <a:rPr lang="en-GB" sz="2000" dirty="0" smtClean="0">
                <a:latin typeface="Arial" charset="0"/>
              </a:rPr>
              <a:t>and the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</a:rPr>
              <a:t>information and education </a:t>
            </a:r>
            <a:r>
              <a:rPr lang="en-GB" sz="2000" dirty="0" smtClean="0">
                <a:latin typeface="Arial" charset="0"/>
              </a:rPr>
              <a:t>of people</a:t>
            </a:r>
            <a:endParaRPr lang="en-AU" sz="2000" b="1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51203" name="Rectangle 2"/>
          <p:cNvSpPr txBox="1">
            <a:spLocks noChangeArrowheads="1"/>
          </p:cNvSpPr>
          <p:nvPr/>
        </p:nvSpPr>
        <p:spPr bwMode="auto">
          <a:xfrm>
            <a:off x="0" y="5334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onstantia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fr-FR" b="1" dirty="0">
                <a:latin typeface="Calibri" charset="0"/>
              </a:rPr>
              <a:t/>
            </a:r>
            <a:br>
              <a:rPr lang="fr-FR" b="1" dirty="0">
                <a:latin typeface="Calibri" charset="0"/>
              </a:rPr>
            </a:br>
            <a:r>
              <a:rPr lang="fr-FR" b="1" dirty="0">
                <a:latin typeface="Calibri" charset="0"/>
              </a:rPr>
              <a:t/>
            </a:r>
            <a:br>
              <a:rPr lang="fr-FR" b="1" dirty="0">
                <a:latin typeface="Calibri" charset="0"/>
              </a:rPr>
            </a:b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Key lessons from Chernobyl</a:t>
            </a:r>
          </a:p>
          <a:p>
            <a:pPr algn="r" eaLnBrk="1" hangingPunct="1"/>
            <a:r>
              <a:rPr lang="fr-FR" b="1" dirty="0">
                <a:latin typeface="Calibri" charset="0"/>
              </a:rPr>
              <a:t/>
            </a:r>
            <a:br>
              <a:rPr lang="fr-FR" b="1" dirty="0">
                <a:latin typeface="Calibri" charset="0"/>
              </a:rPr>
            </a:br>
            <a:r>
              <a:rPr lang="fr-FR" sz="2000" b="1" dirty="0">
                <a:latin typeface="Calibri" charset="0"/>
              </a:rPr>
              <a:t/>
            </a:r>
            <a:br>
              <a:rPr lang="fr-FR" sz="2000" b="1" dirty="0">
                <a:latin typeface="Calibri" charset="0"/>
              </a:rPr>
            </a:br>
            <a:r>
              <a:rPr lang="fr-FR" b="1" dirty="0">
                <a:latin typeface="Calibri" charset="0"/>
              </a:rPr>
              <a:t> </a:t>
            </a:r>
          </a:p>
        </p:txBody>
      </p:sp>
      <p:sp>
        <p:nvSpPr>
          <p:cNvPr id="5120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nstantia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CBCCCD9F-D75C-2F44-A7C9-256AB9BBDF56}" type="slidenum">
              <a:rPr lang="fr-FR" sz="1200">
                <a:latin typeface="Arial" charset="0"/>
              </a:rPr>
              <a:pPr algn="r" eaLnBrk="1" hangingPunct="1"/>
              <a:t>5</a:t>
            </a:fld>
            <a:endParaRPr lang="fr-FR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605639"/>
      </p:ext>
    </p:extLst>
  </p:cSld>
  <p:clrMapOvr>
    <a:masterClrMapping/>
  </p:clrMapOvr>
  <p:transition xmlns:p14="http://schemas.microsoft.com/office/powerpoint/2010/main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933" y="457200"/>
            <a:ext cx="91440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en-GB" sz="2400" dirty="0"/>
              <a:t>The recommendations of Publication 111 in short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63836"/>
            <a:ext cx="8610600" cy="5715000"/>
          </a:xfrm>
        </p:spPr>
        <p:txBody>
          <a:bodyPr/>
          <a:lstStyle/>
          <a:p>
            <a:pPr marL="547687" indent="-457200" eaLnBrk="1" hangingPunct="1">
              <a:lnSpc>
                <a:spcPct val="110000"/>
              </a:lnSpc>
              <a:spcAft>
                <a:spcPts val="600"/>
              </a:spcAft>
            </a:pP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In line with the </a:t>
            </a:r>
            <a:r>
              <a:rPr lang="en-GB" sz="2000" dirty="0" smtClean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ICRP 103 </a:t>
            </a: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principles and recommendations </a:t>
            </a:r>
          </a:p>
          <a:p>
            <a:pPr marL="547687" indent="-457200" eaLnBrk="1" hangingPunct="1">
              <a:lnSpc>
                <a:spcPct val="110000"/>
              </a:lnSpc>
              <a:spcAft>
                <a:spcPts val="600"/>
              </a:spcAft>
            </a:pP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Living in contaminated areas is an </a:t>
            </a:r>
            <a:r>
              <a:rPr lang="en-GB" sz="2000" dirty="0" smtClean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existing exposure situation</a:t>
            </a:r>
          </a:p>
          <a:p>
            <a:pPr marL="547687" indent="-457200" eaLnBrk="1" hangingPunct="1">
              <a:lnSpc>
                <a:spcPct val="110000"/>
              </a:lnSpc>
              <a:spcAft>
                <a:spcPts val="600"/>
              </a:spcAft>
            </a:pP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The protection strategy must be </a:t>
            </a:r>
            <a:r>
              <a:rPr lang="en-GB" sz="2000" b="0" dirty="0" smtClean="0">
                <a:solidFill>
                  <a:srgbClr val="003366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justified</a:t>
            </a:r>
            <a:r>
              <a:rPr lang="en-GB" sz="200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 </a:t>
            </a: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i.e. doing </a:t>
            </a:r>
            <a:r>
              <a:rPr lang="en-GB" sz="2000" dirty="0" smtClean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more good than harm</a:t>
            </a:r>
          </a:p>
          <a:p>
            <a:pPr marL="547687" lvl="1" indent="-457200" eaLnBrk="1" hangingPunct="1">
              <a:lnSpc>
                <a:spcPct val="110000"/>
              </a:lnSpc>
              <a:spcAft>
                <a:spcPts val="600"/>
              </a:spcAft>
              <a:buSzPct val="95000"/>
            </a:pPr>
            <a:r>
              <a:rPr lang="en-GB" sz="2000" dirty="0">
                <a:latin typeface="Arial" pitchFamily="-1" charset="0"/>
                <a:ea typeface="Arial" pitchFamily="-1" charset="0"/>
                <a:cs typeface="Arial" pitchFamily="-1" charset="0"/>
              </a:rPr>
              <a:t>Exposures must be </a:t>
            </a:r>
            <a:r>
              <a:rPr lang="en-GB" sz="2000" b="1" dirty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optimised</a:t>
            </a:r>
            <a:r>
              <a:rPr lang="en-GB" sz="2000" b="1" dirty="0">
                <a:latin typeface="Arial" pitchFamily="-1" charset="0"/>
                <a:ea typeface="Arial" pitchFamily="-1" charset="0"/>
                <a:cs typeface="Arial" pitchFamily="-1" charset="0"/>
              </a:rPr>
              <a:t> </a:t>
            </a:r>
            <a:r>
              <a:rPr lang="en-GB" sz="2000" dirty="0">
                <a:latin typeface="Arial" pitchFamily="-1" charset="0"/>
                <a:ea typeface="Arial" pitchFamily="-1" charset="0"/>
                <a:cs typeface="Arial" pitchFamily="-1" charset="0"/>
              </a:rPr>
              <a:t>with a</a:t>
            </a:r>
            <a:r>
              <a:rPr lang="en-GB" sz="2000" b="1" dirty="0">
                <a:latin typeface="Arial" pitchFamily="-1" charset="0"/>
                <a:ea typeface="Arial" pitchFamily="-1" charset="0"/>
                <a:cs typeface="Arial" pitchFamily="-1" charset="0"/>
              </a:rPr>
              <a:t> </a:t>
            </a:r>
            <a:r>
              <a:rPr lang="en-GB" sz="2000" b="1" dirty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reference level </a:t>
            </a:r>
            <a:r>
              <a:rPr lang="en-GB" sz="200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selected </a:t>
            </a:r>
            <a:r>
              <a:rPr lang="en-GB" sz="2000" dirty="0">
                <a:latin typeface="Arial" pitchFamily="-1" charset="0"/>
                <a:ea typeface="Arial" pitchFamily="-1" charset="0"/>
                <a:cs typeface="Arial" pitchFamily="-1" charset="0"/>
              </a:rPr>
              <a:t>in the </a:t>
            </a:r>
            <a:r>
              <a:rPr lang="en-GB" sz="2000" b="1" dirty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lower part of the 1-20 </a:t>
            </a:r>
            <a:r>
              <a:rPr lang="en-GB" sz="2000" b="1" dirty="0" err="1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mSv</a:t>
            </a:r>
            <a:r>
              <a:rPr lang="en-GB" sz="2000" b="1" dirty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/y band </a:t>
            </a:r>
            <a:r>
              <a:rPr lang="en-GB" sz="2000" dirty="0">
                <a:latin typeface="Arial" pitchFamily="-1" charset="0"/>
                <a:ea typeface="Arial" pitchFamily="-1" charset="0"/>
                <a:cs typeface="Arial" pitchFamily="-1" charset="0"/>
              </a:rPr>
              <a:t>with the long-term objective of keeping residual individual doses from the accident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in the range or below </a:t>
            </a:r>
            <a:r>
              <a:rPr lang="en-GB" sz="2000" b="1" dirty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1 </a:t>
            </a:r>
            <a:r>
              <a:rPr lang="en-GB" sz="2000" b="1" dirty="0" err="1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mSv</a:t>
            </a:r>
            <a:r>
              <a:rPr lang="en-GB" sz="2000" b="1" dirty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/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year</a:t>
            </a:r>
            <a:endParaRPr lang="en-GB" sz="2000" dirty="0">
              <a:solidFill>
                <a:srgbClr val="800000"/>
              </a:solidFill>
              <a:latin typeface="Arial" pitchFamily="-1" charset="0"/>
              <a:ea typeface="Arial" pitchFamily="-1" charset="0"/>
              <a:cs typeface="Arial" pitchFamily="-1" charset="0"/>
            </a:endParaRPr>
          </a:p>
          <a:p>
            <a:pPr marL="547687" indent="-457200" eaLnBrk="1" hangingPunct="1">
              <a:lnSpc>
                <a:spcPct val="110000"/>
              </a:lnSpc>
              <a:spcAft>
                <a:spcPts val="600"/>
              </a:spcAft>
            </a:pP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Authorities must ensure </a:t>
            </a:r>
            <a:r>
              <a:rPr lang="en-GB" sz="2000" dirty="0" smtClean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radiation monitoring, health surveillance </a:t>
            </a: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and the </a:t>
            </a:r>
            <a:r>
              <a:rPr lang="en-GB" sz="2000" dirty="0" smtClean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management of contaminated foodstuffs and commodities</a:t>
            </a:r>
            <a:endParaRPr lang="en-GB" sz="2000" b="0" dirty="0" smtClean="0">
              <a:latin typeface="Arial" pitchFamily="-1" charset="0"/>
              <a:ea typeface="Arial" pitchFamily="-1" charset="0"/>
              <a:cs typeface="Arial" pitchFamily="-1" charset="0"/>
            </a:endParaRPr>
          </a:p>
          <a:p>
            <a:pPr marL="547687" indent="-457200" eaLnBrk="1" hangingPunct="1">
              <a:lnSpc>
                <a:spcPct val="110000"/>
              </a:lnSpc>
              <a:spcAft>
                <a:spcPts val="600"/>
              </a:spcAft>
            </a:pPr>
            <a:r>
              <a:rPr lang="en-GB" sz="2000" dirty="0" smtClean="0">
                <a:solidFill>
                  <a:srgbClr val="8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Involving all stakeholders </a:t>
            </a:r>
            <a:r>
              <a:rPr lang="en-GB" sz="2000" b="0" dirty="0" smtClean="0">
                <a:latin typeface="Arial" pitchFamily="-1" charset="0"/>
                <a:ea typeface="Arial" pitchFamily="-1" charset="0"/>
                <a:cs typeface="Arial" pitchFamily="-1" charset="0"/>
              </a:rPr>
              <a:t>is essential</a:t>
            </a:r>
            <a:endParaRPr lang="en-GB" sz="1800" b="0" dirty="0">
              <a:latin typeface="Arial"/>
              <a:ea typeface="ＭＳ Ｐゴシック" charset="0"/>
              <a:cs typeface="Arial"/>
            </a:endParaRPr>
          </a:p>
          <a:p>
            <a:pPr lvl="1" eaLnBrk="1" hangingPunct="1">
              <a:defRPr/>
            </a:pPr>
            <a:endParaRPr lang="en-US" sz="1800" dirty="0">
              <a:latin typeface="Arial"/>
              <a:ea typeface="ＭＳ Ｐゴシック" charset="0"/>
              <a:cs typeface="Arial"/>
            </a:endParaRPr>
          </a:p>
          <a:p>
            <a:endParaRPr lang="en-GB" sz="2000" dirty="0" smtClean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454FD69-4E3F-CD44-BF80-21C94516B6B3}" type="slidenum">
              <a:rPr lang="fr-FR" sz="1200"/>
              <a:pPr algn="r"/>
              <a:t>6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478212675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5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685800"/>
          </a:xfrm>
        </p:spPr>
        <p:txBody>
          <a:bodyPr>
            <a:normAutofit fontScale="90000"/>
          </a:bodyPr>
          <a:lstStyle/>
          <a:p>
            <a:r>
              <a:rPr lang="en-US" sz="2700" dirty="0"/>
              <a:t>Permanent relocation</a:t>
            </a:r>
            <a:r>
              <a:rPr lang="en-GB" sz="2700" dirty="0"/>
              <a:t> </a:t>
            </a:r>
            <a:r>
              <a:rPr lang="en-US" sz="2700" dirty="0"/>
              <a:t>and return from evacuation </a:t>
            </a:r>
            <a:r>
              <a:rPr lang="en-US" sz="2800" b="1" dirty="0">
                <a:solidFill>
                  <a:srgbClr val="000045"/>
                </a:solidFill>
                <a:latin typeface="Arial" charset="0"/>
                <a:ea typeface="ＭＳ Ｐゴシック" charset="0"/>
                <a:cs typeface="Arial" charset="0"/>
              </a:rPr>
              <a:t/>
            </a:r>
            <a:br>
              <a:rPr lang="en-US" sz="2800" b="1" dirty="0">
                <a:solidFill>
                  <a:srgbClr val="000045"/>
                </a:solidFill>
                <a:latin typeface="Arial" charset="0"/>
                <a:ea typeface="ＭＳ Ｐゴシック" charset="0"/>
                <a:cs typeface="Arial" charset="0"/>
              </a:rPr>
            </a:br>
            <a:endParaRPr lang="en-GB" sz="2800" b="1" dirty="0">
              <a:solidFill>
                <a:srgbClr val="000045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31747" name="Content Placeholder 6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105400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GB" sz="2000" b="0" dirty="0">
                <a:latin typeface="Arial" charset="0"/>
                <a:ea typeface="ＭＳ Ｐゴシック" charset="0"/>
                <a:cs typeface="Arial" charset="0"/>
              </a:rPr>
              <a:t>The Commission does not recommend any particular radiation protection </a:t>
            </a:r>
            <a:r>
              <a:rPr lang="en-GB" sz="2000" dirty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criterion</a:t>
            </a:r>
            <a:r>
              <a:rPr lang="en-GB" sz="2000" b="0" dirty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. </a:t>
            </a:r>
            <a:r>
              <a:rPr lang="en-CA" sz="2000" b="0" dirty="0">
                <a:latin typeface="Arial" charset="0"/>
                <a:ea typeface="ＭＳ Ｐゴシック" charset="0"/>
                <a:cs typeface="Arial" charset="0"/>
              </a:rPr>
              <a:t>If any is selected, it must be consistent with the guidance concerning the management for existing exposure situations</a:t>
            </a:r>
            <a:endParaRPr lang="en-GB" sz="2000" b="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GB" sz="2000" b="0" dirty="0">
                <a:latin typeface="Arial" charset="0"/>
                <a:ea typeface="ＭＳ Ｐゴシック" charset="0"/>
                <a:cs typeface="Arial" charset="0"/>
              </a:rPr>
              <a:t>The decision must be taken by the </a:t>
            </a:r>
            <a:r>
              <a:rPr lang="en-GB" sz="2000" dirty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authorities</a:t>
            </a:r>
            <a:r>
              <a:rPr lang="en-GB" sz="2000" b="0" dirty="0">
                <a:latin typeface="Arial" charset="0"/>
                <a:ea typeface="ＭＳ Ｐゴシック" charset="0"/>
                <a:cs typeface="Arial" charset="0"/>
              </a:rPr>
              <a:t> on a case by case basis taking into account the </a:t>
            </a:r>
            <a:r>
              <a:rPr lang="en-GB" sz="2000" dirty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prevailing circumstances </a:t>
            </a:r>
            <a:r>
              <a:rPr lang="en-GB" sz="2000" b="0" dirty="0">
                <a:latin typeface="Arial" charset="0"/>
                <a:ea typeface="ＭＳ Ｐゴシック" charset="0"/>
                <a:cs typeface="Arial" charset="0"/>
              </a:rPr>
              <a:t>i.e. : </a:t>
            </a:r>
          </a:p>
          <a:p>
            <a:pPr lvl="2">
              <a:lnSpc>
                <a:spcPct val="110000"/>
              </a:lnSpc>
              <a:spcAft>
                <a:spcPts val="1200"/>
              </a:spcAft>
            </a:pPr>
            <a:r>
              <a:rPr lang="en-GB" sz="2000" dirty="0" smtClean="0">
                <a:latin typeface="Arial" charset="0"/>
                <a:ea typeface="ＭＳ Ｐゴシック" charset="0"/>
                <a:cs typeface="Arial" charset="0"/>
              </a:rPr>
              <a:t>The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residual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level of exposure </a:t>
            </a:r>
            <a:r>
              <a:rPr lang="en-GB" sz="2000" dirty="0">
                <a:latin typeface="Arial" charset="0"/>
                <a:ea typeface="ＭＳ Ｐゴシック" charset="0"/>
                <a:cs typeface="Arial" charset="0"/>
              </a:rPr>
              <a:t>in the affected places and </a:t>
            </a:r>
            <a:r>
              <a:rPr lang="en-GB" sz="2000" dirty="0" smtClean="0">
                <a:latin typeface="Arial" charset="0"/>
                <a:ea typeface="ＭＳ Ｐゴシック" charset="0"/>
                <a:cs typeface="Arial" charset="0"/>
              </a:rPr>
              <a:t>its expected evolution given </a:t>
            </a:r>
            <a:r>
              <a:rPr lang="en-GB" sz="2000" dirty="0">
                <a:latin typeface="Arial" charset="0"/>
                <a:ea typeface="ＭＳ Ｐゴシック" charset="0"/>
                <a:cs typeface="Arial" charset="0"/>
              </a:rPr>
              <a:t>the </a:t>
            </a:r>
            <a:r>
              <a:rPr lang="en-GB" sz="2000" dirty="0" smtClean="0">
                <a:latin typeface="Arial" charset="0"/>
                <a:ea typeface="ＭＳ Ｐゴシック" charset="0"/>
                <a:cs typeface="Arial" charset="0"/>
              </a:rPr>
              <a:t>remediation </a:t>
            </a:r>
            <a:r>
              <a:rPr lang="en-GB" sz="2000" dirty="0">
                <a:latin typeface="Arial" charset="0"/>
                <a:ea typeface="ＭＳ Ｐゴシック" charset="0"/>
                <a:cs typeface="Arial" charset="0"/>
              </a:rPr>
              <a:t>actions </a:t>
            </a:r>
            <a:endParaRPr lang="en-GB" sz="2000" dirty="0" smtClean="0">
              <a:latin typeface="Arial" charset="0"/>
              <a:ea typeface="ＭＳ Ｐゴシック" charset="0"/>
              <a:cs typeface="Arial" charset="0"/>
            </a:endParaRPr>
          </a:p>
          <a:p>
            <a:pPr lvl="2">
              <a:lnSpc>
                <a:spcPct val="110000"/>
              </a:lnSpc>
              <a:spcAft>
                <a:spcPts val="1200"/>
              </a:spcAft>
            </a:pPr>
            <a:r>
              <a:rPr lang="fr-FR" sz="2000" dirty="0" err="1" smtClean="0">
                <a:latin typeface="Arial" charset="0"/>
                <a:ea typeface="ＭＳ Ｐゴシック" charset="0"/>
                <a:cs typeface="Arial" charset="0"/>
              </a:rPr>
              <a:t>T</a:t>
            </a:r>
            <a:r>
              <a:rPr lang="en-GB" sz="2000" dirty="0" smtClean="0">
                <a:latin typeface="Arial" charset="0"/>
                <a:ea typeface="ＭＳ Ｐゴシック" charset="0"/>
                <a:cs typeface="Arial" charset="0"/>
              </a:rPr>
              <a:t>he ability to protect correctly the population and to maintain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decent and sustainable </a:t>
            </a:r>
            <a:r>
              <a:rPr lang="en-GB" sz="2000" b="1" dirty="0">
                <a:solidFill>
                  <a:srgbClr val="800000"/>
                </a:solidFill>
                <a:latin typeface="Arial" charset="0"/>
                <a:ea typeface="ＭＳ Ｐゴシック" charset="0"/>
                <a:cs typeface="Arial" charset="0"/>
              </a:rPr>
              <a:t>societal and economic living conditions</a:t>
            </a:r>
            <a:r>
              <a:rPr lang="en-GB" sz="2000" dirty="0">
                <a:latin typeface="Arial" charset="0"/>
                <a:ea typeface="ＭＳ Ｐゴシック" charset="0"/>
                <a:cs typeface="Arial" charset="0"/>
              </a:rPr>
              <a:t> </a:t>
            </a:r>
            <a:r>
              <a:rPr lang="en-GB" sz="2000" dirty="0" smtClean="0">
                <a:latin typeface="Arial" charset="0"/>
                <a:ea typeface="ＭＳ Ｐゴシック" charset="0"/>
                <a:cs typeface="Arial" charset="0"/>
              </a:rPr>
              <a:t>in the affected areas </a:t>
            </a:r>
          </a:p>
          <a:p>
            <a:pPr marL="273050" lvl="1" indent="-273050">
              <a:lnSpc>
                <a:spcPct val="110000"/>
              </a:lnSpc>
              <a:spcAft>
                <a:spcPts val="1200"/>
              </a:spcAft>
              <a:buSzPct val="95000"/>
            </a:pPr>
            <a:r>
              <a:rPr lang="en-GB" sz="2000" dirty="0">
                <a:latin typeface="Arial" charset="0"/>
                <a:ea typeface="ＭＳ Ｐゴシック" charset="0"/>
                <a:cs typeface="Arial" charset="0"/>
              </a:rPr>
              <a:t>Individuals have a basic right to decide whether to leave the place or to stay. Difficult to answer this dilemma solely on the basis of radiation protection considerations</a:t>
            </a:r>
          </a:p>
          <a:p>
            <a:pPr>
              <a:lnSpc>
                <a:spcPct val="90000"/>
              </a:lnSpc>
            </a:pPr>
            <a:endParaRPr lang="en-GB" dirty="0">
              <a:latin typeface="Constant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8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nstantia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nstantia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0952CCEE-48BD-9848-A09A-CF791FAA8736}" type="slidenum">
              <a:rPr lang="fr-FR" sz="1200">
                <a:latin typeface="Arial" charset="0"/>
              </a:rPr>
              <a:pPr algn="r" eaLnBrk="1" hangingPunct="1"/>
              <a:t>7</a:t>
            </a:fld>
            <a:endParaRPr lang="fr-FR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693828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1029"/>
          <p:cNvSpPr>
            <a:spLocks noChangeArrowheads="1"/>
          </p:cNvSpPr>
          <p:nvPr/>
        </p:nvSpPr>
        <p:spPr bwMode="auto">
          <a:xfrm>
            <a:off x="4181475" y="4611688"/>
            <a:ext cx="185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GB" sz="1800"/>
          </a:p>
        </p:txBody>
      </p:sp>
      <p:sp>
        <p:nvSpPr>
          <p:cNvPr id="38916" name="Rectangle 1033"/>
          <p:cNvSpPr>
            <a:spLocks noChangeArrowheads="1"/>
          </p:cNvSpPr>
          <p:nvPr/>
        </p:nvSpPr>
        <p:spPr bwMode="auto">
          <a:xfrm>
            <a:off x="3978275" y="415448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GB" sz="1800"/>
          </a:p>
        </p:txBody>
      </p:sp>
      <p:sp>
        <p:nvSpPr>
          <p:cNvPr id="38917" name="Rectangle 1035"/>
          <p:cNvSpPr>
            <a:spLocks noChangeArrowheads="1"/>
          </p:cNvSpPr>
          <p:nvPr/>
        </p:nvSpPr>
        <p:spPr bwMode="auto">
          <a:xfrm>
            <a:off x="4198938" y="191928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GB" sz="1800"/>
          </a:p>
        </p:txBody>
      </p:sp>
      <p:pic>
        <p:nvPicPr>
          <p:cNvPr id="38918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066800"/>
            <a:ext cx="2881118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Connecteur droit 8"/>
          <p:cNvCxnSpPr/>
          <p:nvPr/>
        </p:nvCxnSpPr>
        <p:spPr>
          <a:xfrm>
            <a:off x="6934200" y="1600200"/>
            <a:ext cx="1" cy="9906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>
            <a:off x="6934200" y="4800600"/>
            <a:ext cx="1588" cy="1066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6934200" y="3352800"/>
            <a:ext cx="1588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600" y="1066800"/>
            <a:ext cx="4800600" cy="3929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ct val="50000"/>
              </a:spcBef>
              <a:buClr>
                <a:srgbClr val="000090"/>
              </a:buClr>
              <a:buSzPct val="131000"/>
              <a:buFont typeface="Arial"/>
              <a:buChar char="•"/>
            </a:pPr>
            <a:r>
              <a:rPr lang="en-GB" sz="200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An on going </a:t>
            </a:r>
            <a:r>
              <a:rPr lang="en-GB" sz="200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e</a:t>
            </a:r>
            <a:r>
              <a:rPr lang="en-GB" sz="200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valuation </a:t>
            </a:r>
            <a:r>
              <a:rPr lang="en-GB" sz="200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of </a:t>
            </a:r>
            <a:r>
              <a:rPr lang="en-GB" sz="200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the exposure situation of people to </a:t>
            </a:r>
            <a:r>
              <a:rPr lang="en-GB" sz="200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identify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where, </a:t>
            </a:r>
            <a:r>
              <a:rPr lang="en-GB" sz="2000" b="1" dirty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when and how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they are exposed </a:t>
            </a:r>
            <a:r>
              <a:rPr lang="en-GB" sz="2000" dirty="0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in order to reduce exposure ALARA</a:t>
            </a:r>
            <a:endParaRPr lang="en-GB" sz="2000" dirty="0" smtClean="0"/>
          </a:p>
          <a:p>
            <a:pPr marL="342900" indent="-342900">
              <a:lnSpc>
                <a:spcPct val="120000"/>
              </a:lnSpc>
              <a:spcBef>
                <a:spcPct val="50000"/>
              </a:spcBef>
              <a:buClr>
                <a:srgbClr val="000090"/>
              </a:buClr>
              <a:buSzPct val="131000"/>
              <a:buFont typeface="Arial"/>
              <a:buChar char="•"/>
            </a:pPr>
            <a:r>
              <a:rPr lang="en-GB" sz="2000" dirty="0" smtClean="0"/>
              <a:t>The use of a reference level for prioritizing protective actions </a:t>
            </a:r>
            <a:r>
              <a:rPr lang="en-GB" sz="200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implemented by </a:t>
            </a:r>
            <a:r>
              <a:rPr lang="en-GB" sz="2000" b="1" dirty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national and local authorities</a:t>
            </a:r>
            <a:r>
              <a:rPr lang="en-GB" sz="2000" b="1" dirty="0">
                <a:solidFill>
                  <a:srgbClr val="003366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2000" dirty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and by the </a:t>
            </a:r>
            <a:r>
              <a:rPr lang="en-GB" sz="2000" b="1" dirty="0" smtClean="0">
                <a:solidFill>
                  <a:srgbClr val="8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affected inhabitants </a:t>
            </a:r>
            <a:r>
              <a:rPr lang="en-GB" sz="2000" dirty="0" smtClean="0">
                <a:solidFill>
                  <a:srgbClr val="000000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t>= self-help protection</a:t>
            </a:r>
            <a:endParaRPr lang="en-GB" sz="2000" dirty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457200"/>
          </a:xfrm>
          <a:noFill/>
        </p:spPr>
        <p:txBody>
          <a:bodyPr>
            <a:noAutofit/>
          </a:bodyPr>
          <a:lstStyle/>
          <a:p>
            <a:pPr>
              <a:defRPr/>
            </a:pP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optimisation process in Publication 111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5334000"/>
            <a:ext cx="5029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</a:pPr>
            <a:r>
              <a:rPr lang="en-GB" i="1" dirty="0" smtClean="0">
                <a:solidFill>
                  <a:srgbClr val="000000"/>
                </a:solidFill>
              </a:rPr>
              <a:t>Fig.  Evolution </a:t>
            </a:r>
            <a:r>
              <a:rPr lang="en-GB" i="1" dirty="0">
                <a:solidFill>
                  <a:srgbClr val="000000"/>
                </a:solidFill>
              </a:rPr>
              <a:t>of the distribution of individual doses with time as a result of the </a:t>
            </a:r>
            <a:r>
              <a:rPr lang="en-GB" i="1" dirty="0" smtClean="0">
                <a:solidFill>
                  <a:srgbClr val="000000"/>
                </a:solidFill>
              </a:rPr>
              <a:t>optimization process</a:t>
            </a:r>
            <a:endParaRPr lang="en-GB" i="1" dirty="0">
              <a:solidFill>
                <a:srgbClr val="000000"/>
              </a:solidFill>
            </a:endParaRPr>
          </a:p>
        </p:txBody>
      </p:sp>
      <p:sp>
        <p:nvSpPr>
          <p:cNvPr id="1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454FD69-4E3F-CD44-BF80-21C94516B6B3}" type="slidenum">
              <a:rPr lang="fr-FR" sz="1200"/>
              <a:pPr algn="r"/>
              <a:t>8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61929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839200" cy="4953000"/>
          </a:xfrm>
        </p:spPr>
        <p:txBody>
          <a:bodyPr/>
          <a:lstStyle/>
          <a:p>
            <a:pPr marL="742950" lvl="2" indent="-342900">
              <a:lnSpc>
                <a:spcPct val="110000"/>
              </a:lnSpc>
              <a:spcAft>
                <a:spcPts val="600"/>
              </a:spcAft>
              <a:buSzPct val="95000"/>
              <a:buFont typeface="Wingdings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To </a:t>
            </a:r>
            <a:r>
              <a:rPr lang="en-GB" sz="2000" b="1" dirty="0" smtClean="0">
                <a:solidFill>
                  <a:srgbClr val="800000"/>
                </a:solidFill>
                <a:latin typeface="Arial" charset="0"/>
                <a:cs typeface="Arial" charset="0"/>
              </a:rPr>
              <a:t>reduce inequity </a:t>
            </a:r>
            <a:r>
              <a:rPr lang="en-GB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in the distribution of individual exposures </a:t>
            </a:r>
          </a:p>
          <a:p>
            <a:pPr marL="400050" lvl="2" indent="0">
              <a:lnSpc>
                <a:spcPct val="110000"/>
              </a:lnSpc>
              <a:spcAft>
                <a:spcPts val="600"/>
              </a:spcAft>
              <a:buSzPct val="95000"/>
              <a:buNone/>
              <a:defRPr/>
            </a:pPr>
            <a:endParaRPr lang="en-GB" sz="20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6323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76105A70-01DD-3E48-891F-5E7DAB8398DD}" type="slidenum">
              <a:rPr lang="fr-FR" sz="1200"/>
              <a:pPr algn="r" eaLnBrk="1" hangingPunct="1"/>
              <a:t>9</a:t>
            </a:fld>
            <a:endParaRPr lang="fr-FR" sz="1200"/>
          </a:p>
        </p:txBody>
      </p:sp>
      <p:grpSp>
        <p:nvGrpSpPr>
          <p:cNvPr id="2" name="Grouper 1"/>
          <p:cNvGrpSpPr/>
          <p:nvPr/>
        </p:nvGrpSpPr>
        <p:grpSpPr>
          <a:xfrm>
            <a:off x="929756" y="1873250"/>
            <a:ext cx="7086600" cy="3962400"/>
            <a:chOff x="929756" y="1873250"/>
            <a:chExt cx="7086600" cy="3962400"/>
          </a:xfrm>
        </p:grpSpPr>
        <p:grpSp>
          <p:nvGrpSpPr>
            <p:cNvPr id="6" name="Grouper 5"/>
            <p:cNvGrpSpPr/>
            <p:nvPr/>
          </p:nvGrpSpPr>
          <p:grpSpPr>
            <a:xfrm>
              <a:off x="929756" y="1873250"/>
              <a:ext cx="7086600" cy="3962400"/>
              <a:chOff x="738188" y="1371600"/>
              <a:chExt cx="7758112" cy="4572000"/>
            </a:xfrm>
          </p:grpSpPr>
          <p:pic>
            <p:nvPicPr>
              <p:cNvPr id="12" name="Image 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8188" y="1371600"/>
                <a:ext cx="7758112" cy="457200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</p:pic>
          <p:sp>
            <p:nvSpPr>
              <p:cNvPr id="13" name="ZoneTexte 2"/>
              <p:cNvSpPr txBox="1">
                <a:spLocks noChangeArrowheads="1"/>
              </p:cNvSpPr>
              <p:nvPr/>
            </p:nvSpPr>
            <p:spPr bwMode="auto">
              <a:xfrm rot="-5400000">
                <a:off x="-419100" y="3390900"/>
                <a:ext cx="3124200" cy="609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18288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rgbClr val="0BD0D9"/>
                  </a:buClr>
                  <a:buSzPct val="95000"/>
                  <a:buFont typeface="Wingdings 2" charset="0"/>
                  <a:buNone/>
                </a:pPr>
                <a:r>
                  <a:rPr lang="fr-FR" sz="1800" b="1" dirty="0" err="1"/>
                  <a:t>Number</a:t>
                </a:r>
                <a:r>
                  <a:rPr lang="fr-FR" sz="1800" b="1" dirty="0"/>
                  <a:t> of </a:t>
                </a:r>
                <a:r>
                  <a:rPr lang="fr-FR" sz="1800" b="1" dirty="0" err="1"/>
                  <a:t>individuals</a:t>
                </a:r>
                <a:endParaRPr lang="fr-FR" sz="1800" b="1" dirty="0"/>
              </a:p>
            </p:txBody>
          </p:sp>
          <p:sp>
            <p:nvSpPr>
              <p:cNvPr id="14" name="ZoneTexte 4"/>
              <p:cNvSpPr txBox="1">
                <a:spLocks noChangeArrowheads="1"/>
              </p:cNvSpPr>
              <p:nvPr/>
            </p:nvSpPr>
            <p:spPr bwMode="auto">
              <a:xfrm>
                <a:off x="1889265" y="5257800"/>
                <a:ext cx="6423383" cy="609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18288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r" eaLnBrk="1" hangingPunct="1">
                  <a:spcBef>
                    <a:spcPct val="20000"/>
                  </a:spcBef>
                  <a:buClr>
                    <a:srgbClr val="0BD0D9"/>
                  </a:buClr>
                  <a:buSzPct val="95000"/>
                  <a:buFont typeface="Wingdings 2" charset="0"/>
                  <a:buNone/>
                </a:pPr>
                <a:r>
                  <a:rPr lang="fr-FR" sz="1800" b="1" dirty="0" err="1"/>
                  <a:t>Level</a:t>
                </a:r>
                <a:r>
                  <a:rPr lang="fr-FR" sz="1800" b="1" dirty="0"/>
                  <a:t> of </a:t>
                </a:r>
                <a:r>
                  <a:rPr lang="fr-FR" sz="1800" b="1" dirty="0" err="1"/>
                  <a:t>exposure</a:t>
                </a:r>
                <a:r>
                  <a:rPr lang="fr-FR" sz="1800" b="1" dirty="0"/>
                  <a:t> </a:t>
                </a:r>
              </a:p>
            </p:txBody>
          </p:sp>
        </p:grpSp>
        <p:sp>
          <p:nvSpPr>
            <p:cNvPr id="7" name="ZoneTexte 6"/>
            <p:cNvSpPr txBox="1"/>
            <p:nvPr/>
          </p:nvSpPr>
          <p:spPr>
            <a:xfrm>
              <a:off x="3124200" y="2895600"/>
              <a:ext cx="1642211" cy="412750"/>
            </a:xfrm>
            <a:prstGeom prst="rect">
              <a:avLst/>
            </a:prstGeom>
          </p:spPr>
          <p:txBody>
            <a:bodyPr vert="horz" wrap="none" lIns="0" rIns="18288" rtlCol="0">
              <a:noAutofit/>
            </a:bodyPr>
            <a:lstStyle/>
            <a:p>
              <a:pPr marL="0" marR="45720" indent="0" algn="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Pct val="95000"/>
                <a:buFont typeface="Wingdings 2"/>
                <a:buNone/>
                <a:tabLst/>
              </a:pPr>
              <a:r>
                <a:rPr kumimoji="0" lang="fr-FR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Optimisation</a:t>
              </a:r>
              <a:r>
                <a:rPr kumimoji="0" lang="fr-FR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</a:p>
          </p:txBody>
        </p:sp>
        <p:grpSp>
          <p:nvGrpSpPr>
            <p:cNvPr id="8" name="Grouper 7"/>
            <p:cNvGrpSpPr/>
            <p:nvPr/>
          </p:nvGrpSpPr>
          <p:grpSpPr>
            <a:xfrm>
              <a:off x="4343400" y="3276600"/>
              <a:ext cx="2592220" cy="2096770"/>
              <a:chOff x="1248170" y="3371850"/>
              <a:chExt cx="2837854" cy="2419350"/>
            </a:xfrm>
          </p:grpSpPr>
          <p:sp>
            <p:nvSpPr>
              <p:cNvPr id="9" name="Flèche vers la gauche 8"/>
              <p:cNvSpPr/>
              <p:nvPr/>
            </p:nvSpPr>
            <p:spPr>
              <a:xfrm>
                <a:off x="1248170" y="3403600"/>
                <a:ext cx="1853664" cy="363473"/>
              </a:xfrm>
              <a:prstGeom prst="leftArrow">
                <a:avLst>
                  <a:gd name="adj1" fmla="val 43366"/>
                  <a:gd name="adj2" fmla="val 50000"/>
                </a:avLst>
              </a:prstGeom>
              <a:solidFill>
                <a:schemeClr val="accent1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10" name="Connecteur droit 9"/>
              <p:cNvCxnSpPr/>
              <p:nvPr/>
            </p:nvCxnSpPr>
            <p:spPr>
              <a:xfrm flipV="1">
                <a:off x="2586823" y="3371850"/>
                <a:ext cx="0" cy="2419350"/>
              </a:xfrm>
              <a:prstGeom prst="line">
                <a:avLst/>
              </a:prstGeom>
              <a:ln w="28575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ZoneTexte 10"/>
              <p:cNvSpPr txBox="1"/>
              <p:nvPr/>
            </p:nvSpPr>
            <p:spPr>
              <a:xfrm>
                <a:off x="2759586" y="3943350"/>
                <a:ext cx="1326438" cy="1238250"/>
              </a:xfrm>
              <a:prstGeom prst="rect">
                <a:avLst/>
              </a:prstGeom>
            </p:spPr>
            <p:txBody>
              <a:bodyPr vert="horz" wrap="none" lIns="0" rIns="18288" rtlCol="0">
                <a:noAutofit/>
              </a:bodyPr>
              <a:lstStyle/>
              <a:p>
                <a:pPr marL="0" marR="45720" indent="0" defTabSz="914400" rtl="0" eaLnBrk="1" fontAlgn="auto" latinLnBrk="0" hangingPunct="1">
                  <a:lnSpc>
                    <a:spcPct val="8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chemeClr val="accent3"/>
                  </a:buClr>
                  <a:buSzPct val="95000"/>
                  <a:buFont typeface="Wingdings 2"/>
                  <a:buNone/>
                  <a:tabLst/>
                </a:pPr>
                <a:r>
                  <a:rPr lang="fr-FR" b="1" dirty="0" smtClean="0">
                    <a:latin typeface="+mn-lt"/>
                    <a:cs typeface="+mn-cs"/>
                  </a:rPr>
                  <a:t>Reference</a:t>
                </a:r>
              </a:p>
              <a:p>
                <a:pPr marL="0" marR="45720" indent="0" defTabSz="914400" rtl="0" eaLnBrk="1" fontAlgn="auto" latinLnBrk="0" hangingPunct="1">
                  <a:lnSpc>
                    <a:spcPct val="8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chemeClr val="accent3"/>
                  </a:buClr>
                  <a:buSzPct val="95000"/>
                  <a:buFont typeface="Wingdings 2"/>
                  <a:buNone/>
                  <a:tabLst/>
                </a:pPr>
                <a:r>
                  <a:rPr lang="fr-FR" b="1" dirty="0" err="1" smtClean="0">
                    <a:latin typeface="+mn-lt"/>
                    <a:cs typeface="+mn-cs"/>
                  </a:rPr>
                  <a:t>level</a:t>
                </a:r>
                <a:endParaRPr lang="fr-FR" b="1" dirty="0" smtClean="0">
                  <a:latin typeface="+mn-lt"/>
                  <a:cs typeface="+mn-cs"/>
                </a:endParaRPr>
              </a:p>
            </p:txBody>
          </p:sp>
        </p:grpSp>
      </p:grpSp>
      <p:sp>
        <p:nvSpPr>
          <p:cNvPr id="16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1" cy="990600"/>
          </a:xfrm>
        </p:spPr>
        <p:txBody>
          <a:bodyPr>
            <a:noAutofit/>
          </a:bodyPr>
          <a:lstStyle/>
          <a:p>
            <a:pPr marL="342900" lvl="1" indent="-342900">
              <a:buClr>
                <a:srgbClr val="22228B"/>
              </a:buClr>
              <a:buSzPct val="120000"/>
              <a:defRPr/>
            </a:pPr>
            <a:r>
              <a:rPr lang="en-GB" sz="2400" b="1" kern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The role </a:t>
            </a:r>
            <a:r>
              <a:rPr lang="en-GB" sz="2400" b="1" kern="1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of reference levels</a:t>
            </a:r>
            <a:endParaRPr lang="en-GB" sz="24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907300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/>
      <a:bodyPr vert="horz" lIns="0" rIns="18288">
        <a:normAutofit/>
      </a:bodyPr>
      <a:lstStyle>
        <a:defPPr marL="0" marR="45720" indent="0" algn="r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>
            <a:schemeClr val="accent3"/>
          </a:buClr>
          <a:buSzPct val="95000"/>
          <a:buFont typeface="Wingdings 2"/>
          <a:buNone/>
          <a:tabLst/>
          <a:defRPr kumimoji="0" sz="16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1660</Words>
  <Application>Microsoft Macintosh PowerPoint</Application>
  <PresentationFormat>Présentation à l'écran (4:3)</PresentationFormat>
  <Paragraphs>173</Paragraphs>
  <Slides>20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Flow</vt:lpstr>
      <vt:lpstr>The Updating of ICRP Publication 111 in Light  of the Fukushima Experience Feedback </vt:lpstr>
      <vt:lpstr>Présentation PowerPoint</vt:lpstr>
      <vt:lpstr>Introductory remarks</vt:lpstr>
      <vt:lpstr>Background of ICRP Publication 111</vt:lpstr>
      <vt:lpstr>Présentation PowerPoint</vt:lpstr>
      <vt:lpstr>The recommendations of Publication 111 in short </vt:lpstr>
      <vt:lpstr>Permanent relocation and return from evacuation  </vt:lpstr>
      <vt:lpstr>The optimisation process in Publication 111</vt:lpstr>
      <vt:lpstr>The role of reference levels</vt:lpstr>
      <vt:lpstr>ICRP and Fukushima</vt:lpstr>
      <vt:lpstr>The Fukushima recovery phase</vt:lpstr>
      <vt:lpstr>From emergency to existing exposure situation</vt:lpstr>
      <vt:lpstr>Some lessons from the ICRP Dialogue Initiative in Fukushima</vt:lpstr>
      <vt:lpstr> The human dimension of post-accident situations  </vt:lpstr>
      <vt:lpstr> The role of expertise in the post-accident situation </vt:lpstr>
      <vt:lpstr>The development of the practical radiological protection culture </vt:lpstr>
      <vt:lpstr>The stakeholder engagement process</vt:lpstr>
      <vt:lpstr>Ethical considerations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2014-10-20T14:47:38Z</dcterms:created>
  <dcterms:modified xsi:type="dcterms:W3CDTF">2015-06-08T13:23:14Z</dcterms:modified>
</cp:coreProperties>
</file>