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720" r:id="rId1"/>
  </p:sldMasterIdLst>
  <p:notesMasterIdLst>
    <p:notesMasterId r:id="rId11"/>
  </p:notesMasterIdLst>
  <p:handoutMasterIdLst>
    <p:handoutMasterId r:id="rId12"/>
  </p:handoutMasterIdLst>
  <p:sldIdLst>
    <p:sldId id="256" r:id="rId2"/>
    <p:sldId id="466" r:id="rId3"/>
    <p:sldId id="484" r:id="rId4"/>
    <p:sldId id="482" r:id="rId5"/>
    <p:sldId id="485" r:id="rId6"/>
    <p:sldId id="468" r:id="rId7"/>
    <p:sldId id="472" r:id="rId8"/>
    <p:sldId id="483" r:id="rId9"/>
    <p:sldId id="486" r:id="rId10"/>
  </p:sldIdLst>
  <p:sldSz cx="9144000" cy="6858000" type="screen4x3"/>
  <p:notesSz cx="6662738" cy="9926638"/>
  <p:custDataLst>
    <p:tags r:id="rId14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D83C"/>
    <a:srgbClr val="FF3300"/>
    <a:srgbClr val="828282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15" autoAdjust="0"/>
    <p:restoredTop sz="99842" autoAdjust="0"/>
  </p:normalViewPr>
  <p:slideViewPr>
    <p:cSldViewPr>
      <p:cViewPr varScale="1">
        <p:scale>
          <a:sx n="126" d="100"/>
          <a:sy n="126" d="100"/>
        </p:scale>
        <p:origin x="-65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914" y="-72"/>
      </p:cViewPr>
      <p:guideLst>
        <p:guide orient="horz" pos="3126"/>
        <p:guide pos="2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tags" Target="tags/tag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DED833-5AC2-C14E-B620-34173CF3CCA8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65404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9313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847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FC5486-6591-6A45-BBDB-08BEB992883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74662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3774230" y="9429016"/>
            <a:ext cx="2887407" cy="495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9DC2EA2-F366-0446-AB3B-F53B19595695}" type="slidenum">
              <a:rPr lang="en-CA" sz="1300">
                <a:latin typeface="Calibri" charset="0"/>
              </a:rPr>
              <a:pPr algn="r" eaLnBrk="1" hangingPunct="1"/>
              <a:t>1</a:t>
            </a:fld>
            <a:endParaRPr lang="en-CA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3774230" y="9429016"/>
            <a:ext cx="2887407" cy="495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9DC2EA2-F366-0446-AB3B-F53B19595695}" type="slidenum">
              <a:rPr lang="en-CA" sz="1300">
                <a:latin typeface="Calibri" charset="0"/>
              </a:rPr>
              <a:pPr algn="r" eaLnBrk="1" hangingPunct="1"/>
              <a:t>2</a:t>
            </a:fld>
            <a:endParaRPr lang="en-CA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3774230" y="9429016"/>
            <a:ext cx="2887407" cy="495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9DC2EA2-F366-0446-AB3B-F53B19595695}" type="slidenum">
              <a:rPr lang="en-CA" sz="1300">
                <a:latin typeface="Calibri" charset="0"/>
              </a:rPr>
              <a:pPr algn="r" eaLnBrk="1" hangingPunct="1"/>
              <a:t>3</a:t>
            </a:fld>
            <a:endParaRPr lang="en-CA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3774230" y="9429016"/>
            <a:ext cx="2887407" cy="495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9DC2EA2-F366-0446-AB3B-F53B19595695}" type="slidenum">
              <a:rPr lang="en-CA" sz="1300">
                <a:latin typeface="Calibri" charset="0"/>
              </a:rPr>
              <a:pPr algn="r" eaLnBrk="1" hangingPunct="1"/>
              <a:t>4</a:t>
            </a:fld>
            <a:endParaRPr lang="en-CA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3774230" y="9429016"/>
            <a:ext cx="2887407" cy="495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9DC2EA2-F366-0446-AB3B-F53B19595695}" type="slidenum">
              <a:rPr lang="en-CA" sz="1300">
                <a:latin typeface="Calibri" charset="0"/>
              </a:rPr>
              <a:pPr algn="r" eaLnBrk="1" hangingPunct="1"/>
              <a:t>5</a:t>
            </a:fld>
            <a:endParaRPr lang="en-CA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3774230" y="9429016"/>
            <a:ext cx="2887407" cy="495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9DC2EA2-F366-0446-AB3B-F53B19595695}" type="slidenum">
              <a:rPr lang="en-CA" sz="1300">
                <a:latin typeface="Calibri" charset="0"/>
              </a:rPr>
              <a:pPr algn="r" eaLnBrk="1" hangingPunct="1"/>
              <a:t>6</a:t>
            </a:fld>
            <a:endParaRPr lang="en-CA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3774230" y="9429016"/>
            <a:ext cx="2887407" cy="495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9DC2EA2-F366-0446-AB3B-F53B19595695}" type="slidenum">
              <a:rPr lang="en-CA" sz="1300">
                <a:latin typeface="Calibri" charset="0"/>
              </a:rPr>
              <a:pPr algn="r" eaLnBrk="1" hangingPunct="1"/>
              <a:t>8</a:t>
            </a:fld>
            <a:endParaRPr lang="en-CA" sz="13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8" descr="fond-cepn-p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12700"/>
            <a:ext cx="91567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86"/>
          <p:cNvSpPr>
            <a:spLocks noChangeArrowheads="1"/>
          </p:cNvSpPr>
          <p:nvPr/>
        </p:nvSpPr>
        <p:spPr bwMode="auto">
          <a:xfrm>
            <a:off x="3276600" y="3200400"/>
            <a:ext cx="5638800" cy="76200"/>
          </a:xfrm>
          <a:prstGeom prst="rect">
            <a:avLst/>
          </a:prstGeom>
          <a:solidFill>
            <a:schemeClr val="hlink">
              <a:alpha val="5803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>
              <a:latin typeface="Helvetica" charset="0"/>
            </a:endParaRPr>
          </a:p>
        </p:txBody>
      </p:sp>
      <p:sp>
        <p:nvSpPr>
          <p:cNvPr id="6" name="Rectangle 89"/>
          <p:cNvSpPr>
            <a:spLocks noChangeArrowheads="1"/>
          </p:cNvSpPr>
          <p:nvPr/>
        </p:nvSpPr>
        <p:spPr bwMode="auto">
          <a:xfrm>
            <a:off x="6934200" y="63246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r"/>
            <a:r>
              <a:rPr lang="fr-FR" sz="1200">
                <a:latin typeface="Helvetica" charset="0"/>
              </a:rPr>
              <a:t>cepn</a:t>
            </a:r>
          </a:p>
        </p:txBody>
      </p:sp>
      <p:sp>
        <p:nvSpPr>
          <p:cNvPr id="5433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76600" y="3505200"/>
            <a:ext cx="5638800" cy="2209800"/>
          </a:xfrm>
        </p:spPr>
        <p:txBody>
          <a:bodyPr/>
          <a:lstStyle>
            <a:lvl1pPr marL="0" indent="0" algn="r">
              <a:buFont typeface="Wingdings" pitchFamily="-106" charset="2"/>
              <a:buNone/>
              <a:defRPr sz="2000" i="1"/>
            </a:lvl1pPr>
          </a:lstStyle>
          <a:p>
            <a:r>
              <a:rPr lang="fr-FR" smtClean="0"/>
              <a:t>Cliquez pour modifier le style des sous-titres du masque</a:t>
            </a:r>
            <a:endParaRPr lang="de-DE"/>
          </a:p>
        </p:txBody>
      </p:sp>
      <p:sp>
        <p:nvSpPr>
          <p:cNvPr id="54357" name="Rectangle 85"/>
          <p:cNvSpPr>
            <a:spLocks noGrp="1" noChangeArrowheads="1"/>
          </p:cNvSpPr>
          <p:nvPr>
            <p:ph type="ctrTitle" sz="quarter"/>
          </p:nvPr>
        </p:nvSpPr>
        <p:spPr>
          <a:xfrm>
            <a:off x="1524000" y="2057400"/>
            <a:ext cx="73914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8" name="Rectangle 7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40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F3B07-518B-BE43-883C-403E00E0E1C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7928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72313" y="152400"/>
            <a:ext cx="1951037" cy="59436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19200" y="152400"/>
            <a:ext cx="5700713" cy="5943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0142F-88BB-694E-BF2F-9FB9CFA6F789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3585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F2BAF-88CC-F044-9400-22F9030B5CF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7177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A0FCA-2552-4149-8BAE-CBACDF2274D7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946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19200" y="1371600"/>
            <a:ext cx="382587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97475" y="1371600"/>
            <a:ext cx="382587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0AF57-94C5-554E-B743-41B496C40A92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999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C642B-1B51-894B-BA1D-A75BF4D55245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971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4DE44-F5F6-F44B-AFE2-7B18E874BC68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069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72F43-7D91-D247-99E9-75A21CA90F22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158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12D0C-7C66-E84D-B904-C6F63CA154A8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31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18FD0-650C-514B-8911-C34274E45CD8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684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0" descr="fond-cepn-ppt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12700"/>
            <a:ext cx="91567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152400"/>
            <a:ext cx="735806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371600"/>
            <a:ext cx="78041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3315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 rot="16200000">
            <a:off x="-647700" y="56007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Helvetica" charset="0"/>
              </a:defRPr>
            </a:lvl1pPr>
          </a:lstStyle>
          <a:p>
            <a:pPr>
              <a:defRPr/>
            </a:pPr>
            <a:r>
              <a:rPr lang="fr-FR"/>
              <a:t>29/10/10</a:t>
            </a:r>
          </a:p>
        </p:txBody>
      </p:sp>
      <p:sp>
        <p:nvSpPr>
          <p:cNvPr id="53316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3317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charset="0"/>
              </a:defRPr>
            </a:lvl1pPr>
          </a:lstStyle>
          <a:p>
            <a:pPr>
              <a:defRPr/>
            </a:pPr>
            <a:fld id="{E3A10DFE-B7FB-3644-B546-54CDD34D5D6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  <p:sp>
        <p:nvSpPr>
          <p:cNvPr id="1032" name="Rectangle 77"/>
          <p:cNvSpPr>
            <a:spLocks noChangeArrowheads="1"/>
          </p:cNvSpPr>
          <p:nvPr/>
        </p:nvSpPr>
        <p:spPr bwMode="auto">
          <a:xfrm>
            <a:off x="3352800" y="1143000"/>
            <a:ext cx="5638800" cy="76200"/>
          </a:xfrm>
          <a:prstGeom prst="rect">
            <a:avLst/>
          </a:prstGeom>
          <a:solidFill>
            <a:schemeClr val="hlink">
              <a:alpha val="5803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>
              <a:latin typeface="Helvetic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1" r:id="rId1"/>
    <p:sldLayoutId id="2147484361" r:id="rId2"/>
    <p:sldLayoutId id="2147484362" r:id="rId3"/>
    <p:sldLayoutId id="2147484363" r:id="rId4"/>
    <p:sldLayoutId id="2147484364" r:id="rId5"/>
    <p:sldLayoutId id="2147484365" r:id="rId6"/>
    <p:sldLayoutId id="2147484366" r:id="rId7"/>
    <p:sldLayoutId id="2147484367" r:id="rId8"/>
    <p:sldLayoutId id="2147484368" r:id="rId9"/>
    <p:sldLayoutId id="2147484369" r:id="rId10"/>
    <p:sldLayoutId id="2147484370" r:id="rId11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" pitchFamily="-106" charset="0"/>
          <a:ea typeface="ＭＳ Ｐゴシック" pitchFamily="-106" charset="-128"/>
          <a:cs typeface="ＭＳ Ｐゴシック" pitchFamily="-106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" pitchFamily="-106" charset="0"/>
          <a:ea typeface="ＭＳ Ｐゴシック" pitchFamily="-106" charset="-128"/>
          <a:cs typeface="ＭＳ Ｐゴシック" pitchFamily="-106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" pitchFamily="-106" charset="0"/>
          <a:ea typeface="ＭＳ Ｐゴシック" pitchFamily="-106" charset="-128"/>
          <a:cs typeface="ＭＳ Ｐゴシック" pitchFamily="-106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Helvetica" pitchFamily="-106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Helvetica" pitchFamily="-106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Helvetica" pitchFamily="-106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Helvetica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charset="0"/>
        <a:buChar char="n"/>
        <a:defRPr sz="22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  <a:ea typeface="ＭＳ Ｐゴシック" pitchFamily="-106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  <a:ea typeface="ＭＳ Ｐゴシック" pitchFamily="-106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  <a:ea typeface="ＭＳ Ｐゴシック" pitchFamily="-106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75656" y="3811488"/>
            <a:ext cx="7439744" cy="2209800"/>
          </a:xfrm>
        </p:spPr>
        <p:txBody>
          <a:bodyPr/>
          <a:lstStyle/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Thierry SCHNEIDER, Jacques LOCHARD</a:t>
            </a:r>
          </a:p>
          <a:p>
            <a:endParaRPr lang="en-GB" b="1" i="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endParaRPr lang="en-GB" b="1" i="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fr-FR" b="1" dirty="0" smtClean="0">
                <a:latin typeface="Arial"/>
                <a:cs typeface="Arial"/>
              </a:rPr>
              <a:t>Congrès National de Radioprotection</a:t>
            </a:r>
            <a:endParaRPr lang="fr-FR" i="0" dirty="0" smtClean="0">
              <a:latin typeface="Arial"/>
              <a:cs typeface="Arial"/>
            </a:endParaRPr>
          </a:p>
          <a:p>
            <a:r>
              <a:rPr lang="fr-FR" b="1" dirty="0" smtClean="0">
                <a:latin typeface="Arial"/>
                <a:cs typeface="Arial"/>
              </a:rPr>
              <a:t> Reims, 16-18 juin 2015</a:t>
            </a:r>
            <a:endParaRPr lang="fr-FR" b="1" dirty="0">
              <a:latin typeface="Arial"/>
              <a:cs typeface="Arial"/>
            </a:endParaRPr>
          </a:p>
        </p:txBody>
      </p:sp>
      <p:sp>
        <p:nvSpPr>
          <p:cNvPr id="15362" name="Titre 6"/>
          <p:cNvSpPr>
            <a:spLocks noGrp="1"/>
          </p:cNvSpPr>
          <p:nvPr>
            <p:ph type="ctrTitle" sz="quarter"/>
          </p:nvPr>
        </p:nvSpPr>
        <p:spPr>
          <a:xfrm>
            <a:off x="1115616" y="1556792"/>
            <a:ext cx="7840216" cy="1584176"/>
          </a:xfrm>
        </p:spPr>
        <p:txBody>
          <a:bodyPr/>
          <a:lstStyle/>
          <a:p>
            <a:r>
              <a:rPr lang="fr-FR" b="1" dirty="0" smtClean="0">
                <a:latin typeface="Helvetica" charset="0"/>
                <a:ea typeface="ＭＳ Ｐゴシック" charset="0"/>
                <a:cs typeface="ＭＳ Ｐゴシック" charset="0"/>
              </a:rPr>
              <a:t>Réflexions sur l’éthique du système de radioprotection :</a:t>
            </a:r>
            <a:br>
              <a:rPr lang="fr-FR" b="1" dirty="0" smtClean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fr-FR" b="1" dirty="0" smtClean="0">
                <a:latin typeface="Helvetica" charset="0"/>
                <a:ea typeface="ＭＳ Ｐゴシック" charset="0"/>
                <a:cs typeface="ＭＳ Ｐゴシック" charset="0"/>
              </a:rPr>
              <a:t>Quel sens donner au terme raisonnable dans la démarche d’optimisation ?</a:t>
            </a:r>
            <a:endParaRPr lang="fr-FR" sz="2000" i="1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4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991600" cy="9304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Introduction (1)</a:t>
            </a:r>
            <a:endParaRPr lang="fr-FR" sz="2800" b="1" dirty="0">
              <a:solidFill>
                <a:srgbClr val="000053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27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B276780-2E15-C945-9DAE-80900FC0EB81}" type="slidenum">
              <a:rPr lang="fr-FR" sz="1200"/>
              <a:pPr algn="r" eaLnBrk="1" hangingPunct="1"/>
              <a:t>1</a:t>
            </a:fld>
            <a:endParaRPr lang="fr-FR" sz="12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259632" y="1542933"/>
            <a:ext cx="7720873" cy="498241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dirty="0"/>
              <a:t>Publication 103 de la CIPR :</a:t>
            </a:r>
          </a:p>
          <a:p>
            <a:pPr lvl="1">
              <a:lnSpc>
                <a:spcPct val="120000"/>
              </a:lnSpc>
            </a:pPr>
            <a:r>
              <a:rPr lang="fr-FR" dirty="0"/>
              <a:t>Renforcement du rôle du principe d’optimisation pour toutes les situations d’exposition </a:t>
            </a:r>
          </a:p>
          <a:p>
            <a:pPr lvl="1">
              <a:lnSpc>
                <a:spcPct val="120000"/>
              </a:lnSpc>
            </a:pPr>
            <a:r>
              <a:rPr lang="fr-FR" dirty="0"/>
              <a:t>Recommandations d’impliquer les parties prenantes dans la mise en œuvre pratique du principe d’optimisation</a:t>
            </a:r>
          </a:p>
          <a:p>
            <a:pPr>
              <a:lnSpc>
                <a:spcPct val="120000"/>
              </a:lnSpc>
            </a:pPr>
            <a:endParaRPr lang="fr-FR" dirty="0" smtClean="0"/>
          </a:p>
          <a:p>
            <a:pPr>
              <a:lnSpc>
                <a:spcPct val="120000"/>
              </a:lnSpc>
            </a:pPr>
            <a:r>
              <a:rPr lang="fr-FR" dirty="0" smtClean="0"/>
              <a:t>Réflexion sur l’éthique engagée par la CIPR en partenariat avec les sociétés de radioprotection, dont la SFRP</a:t>
            </a:r>
          </a:p>
          <a:p>
            <a:pPr lvl="1">
              <a:lnSpc>
                <a:spcPct val="120000"/>
              </a:lnSpc>
            </a:pPr>
            <a:r>
              <a:rPr lang="fr-FR" dirty="0" smtClean="0"/>
              <a:t>Séminaire à Milan en décembre 2013</a:t>
            </a:r>
          </a:p>
          <a:p>
            <a:pPr lvl="1">
              <a:lnSpc>
                <a:spcPct val="120000"/>
              </a:lnSpc>
            </a:pPr>
            <a:r>
              <a:rPr lang="fr-FR" dirty="0" smtClean="0"/>
              <a:t>Séminaire à Madrid en février 2015</a:t>
            </a:r>
          </a:p>
        </p:txBody>
      </p:sp>
    </p:spTree>
    <p:extLst>
      <p:ext uri="{BB962C8B-B14F-4D97-AF65-F5344CB8AC3E}">
        <p14:creationId xmlns:p14="http://schemas.microsoft.com/office/powerpoint/2010/main" val="123386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4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991600" cy="9304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Introduction (2)</a:t>
            </a:r>
            <a:endParaRPr lang="fr-FR" sz="2800" b="1" dirty="0">
              <a:solidFill>
                <a:srgbClr val="000053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27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B276780-2E15-C945-9DAE-80900FC0EB81}" type="slidenum">
              <a:rPr lang="fr-FR" sz="1200"/>
              <a:pPr algn="r" eaLnBrk="1" hangingPunct="1"/>
              <a:t>2</a:t>
            </a:fld>
            <a:endParaRPr lang="fr-FR" sz="12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259632" y="1542933"/>
            <a:ext cx="7720873" cy="498241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dirty="0" smtClean="0"/>
              <a:t>Quel sens donner à la recherche du raisonnable ?</a:t>
            </a:r>
          </a:p>
          <a:p>
            <a:pPr>
              <a:lnSpc>
                <a:spcPct val="120000"/>
              </a:lnSpc>
            </a:pPr>
            <a:endParaRPr lang="fr-FR" dirty="0"/>
          </a:p>
          <a:p>
            <a:pPr lvl="1">
              <a:lnSpc>
                <a:spcPct val="120000"/>
              </a:lnSpc>
            </a:pPr>
            <a:r>
              <a:rPr lang="fr-FR" dirty="0" smtClean="0"/>
              <a:t>Apport des réflexions sur l’éthique</a:t>
            </a:r>
          </a:p>
          <a:p>
            <a:pPr lvl="1">
              <a:lnSpc>
                <a:spcPct val="120000"/>
              </a:lnSpc>
            </a:pPr>
            <a:endParaRPr lang="fr-FR" dirty="0"/>
          </a:p>
          <a:p>
            <a:pPr lvl="1">
              <a:lnSpc>
                <a:spcPct val="120000"/>
              </a:lnSpc>
            </a:pPr>
            <a:r>
              <a:rPr lang="fr-FR" dirty="0" smtClean="0"/>
              <a:t>Les démarches retenues pour la mise en œuvre du principe d’optimisation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7190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4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991600" cy="9304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Valeurs éthiques </a:t>
            </a:r>
            <a:b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et système de radioprotection</a:t>
            </a:r>
            <a:endParaRPr lang="fr-FR" sz="2800" b="1" dirty="0">
              <a:solidFill>
                <a:srgbClr val="000053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27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B276780-2E15-C945-9DAE-80900FC0EB81}" type="slidenum">
              <a:rPr lang="fr-FR" sz="1200"/>
              <a:pPr algn="r" eaLnBrk="1" hangingPunct="1"/>
              <a:t>3</a:t>
            </a:fld>
            <a:endParaRPr lang="fr-FR" sz="12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259632" y="1542933"/>
            <a:ext cx="7720873" cy="498241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dirty="0" smtClean="0">
                <a:solidFill>
                  <a:srgbClr val="800000"/>
                </a:solidFill>
              </a:rPr>
              <a:t>Bienfaisance </a:t>
            </a:r>
            <a:r>
              <a:rPr lang="fr-FR" dirty="0">
                <a:solidFill>
                  <a:srgbClr val="800000"/>
                </a:solidFill>
              </a:rPr>
              <a:t>/ non-</a:t>
            </a:r>
            <a:r>
              <a:rPr lang="fr-FR" dirty="0" smtClean="0">
                <a:solidFill>
                  <a:srgbClr val="800000"/>
                </a:solidFill>
              </a:rPr>
              <a:t>malfaisance </a:t>
            </a:r>
            <a:r>
              <a:rPr lang="fr-FR" dirty="0" smtClean="0"/>
              <a:t>: </a:t>
            </a:r>
            <a:r>
              <a:rPr lang="fr-FR" dirty="0"/>
              <a:t>faire plus de bien que de </a:t>
            </a:r>
            <a:r>
              <a:rPr lang="fr-FR" dirty="0" smtClean="0"/>
              <a:t>mal</a:t>
            </a:r>
          </a:p>
          <a:p>
            <a:pPr>
              <a:lnSpc>
                <a:spcPct val="120000"/>
              </a:lnSpc>
            </a:pPr>
            <a:endParaRPr lang="fr-FR" dirty="0" smtClean="0"/>
          </a:p>
          <a:p>
            <a:pPr>
              <a:lnSpc>
                <a:spcPct val="120000"/>
              </a:lnSpc>
            </a:pPr>
            <a:r>
              <a:rPr lang="fr-FR" dirty="0" smtClean="0">
                <a:solidFill>
                  <a:srgbClr val="800000"/>
                </a:solidFill>
              </a:rPr>
              <a:t>Prudence </a:t>
            </a:r>
            <a:r>
              <a:rPr lang="fr-FR" dirty="0">
                <a:solidFill>
                  <a:srgbClr val="800000"/>
                </a:solidFill>
              </a:rPr>
              <a:t>/ </a:t>
            </a:r>
            <a:r>
              <a:rPr lang="fr-FR" dirty="0" smtClean="0">
                <a:solidFill>
                  <a:srgbClr val="800000"/>
                </a:solidFill>
              </a:rPr>
              <a:t>raisonnable : </a:t>
            </a:r>
            <a:r>
              <a:rPr lang="fr-FR" dirty="0"/>
              <a:t>maintenir </a:t>
            </a:r>
            <a:r>
              <a:rPr lang="fr-FR" dirty="0" smtClean="0"/>
              <a:t>les expositions aussi bas que raisonnablement possible (ALARA – principe d’optimisation)</a:t>
            </a:r>
          </a:p>
          <a:p>
            <a:pPr>
              <a:lnSpc>
                <a:spcPct val="120000"/>
              </a:lnSpc>
            </a:pPr>
            <a:endParaRPr lang="fr-FR" dirty="0" smtClean="0"/>
          </a:p>
          <a:p>
            <a:pPr>
              <a:lnSpc>
                <a:spcPct val="120000"/>
              </a:lnSpc>
            </a:pPr>
            <a:r>
              <a:rPr lang="fr-FR" dirty="0" smtClean="0">
                <a:solidFill>
                  <a:srgbClr val="800000"/>
                </a:solidFill>
              </a:rPr>
              <a:t>Justice </a:t>
            </a:r>
            <a:r>
              <a:rPr lang="fr-FR" dirty="0">
                <a:solidFill>
                  <a:srgbClr val="800000"/>
                </a:solidFill>
              </a:rPr>
              <a:t>/ </a:t>
            </a:r>
            <a:r>
              <a:rPr lang="fr-FR" dirty="0" err="1" smtClean="0">
                <a:solidFill>
                  <a:srgbClr val="800000"/>
                </a:solidFill>
              </a:rPr>
              <a:t>tolérabilité</a:t>
            </a:r>
            <a:r>
              <a:rPr lang="fr-FR" dirty="0" smtClean="0">
                <a:solidFill>
                  <a:srgbClr val="800000"/>
                </a:solidFill>
              </a:rPr>
              <a:t> / équité : </a:t>
            </a:r>
            <a:r>
              <a:rPr lang="fr-FR" dirty="0"/>
              <a:t>ne pas dépasser les niveaux jugés socialement inacceptables / réduire les inégalités dans la </a:t>
            </a:r>
            <a:r>
              <a:rPr lang="fr-FR" dirty="0" smtClean="0"/>
              <a:t>distribution des expositions individuelles</a:t>
            </a:r>
          </a:p>
          <a:p>
            <a:pPr>
              <a:lnSpc>
                <a:spcPct val="120000"/>
              </a:lnSpc>
            </a:pPr>
            <a:endParaRPr lang="fr-FR" dirty="0" smtClean="0"/>
          </a:p>
          <a:p>
            <a:pPr>
              <a:lnSpc>
                <a:spcPct val="120000"/>
              </a:lnSpc>
            </a:pPr>
            <a:r>
              <a:rPr lang="fr-FR" dirty="0" smtClean="0">
                <a:solidFill>
                  <a:srgbClr val="800000"/>
                </a:solidFill>
              </a:rPr>
              <a:t>Dignité </a:t>
            </a:r>
            <a:r>
              <a:rPr lang="fr-FR" dirty="0">
                <a:solidFill>
                  <a:srgbClr val="800000"/>
                </a:solidFill>
              </a:rPr>
              <a:t>/ </a:t>
            </a:r>
            <a:r>
              <a:rPr lang="fr-FR" dirty="0" smtClean="0">
                <a:solidFill>
                  <a:srgbClr val="800000"/>
                </a:solidFill>
              </a:rPr>
              <a:t>autonomie : </a:t>
            </a:r>
            <a:r>
              <a:rPr lang="fr-FR" dirty="0"/>
              <a:t>traiter les gens avec respect / impliquer les parties prenantes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51043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4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991600" cy="9304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Raisonnable</a:t>
            </a:r>
            <a:endParaRPr lang="fr-FR" sz="2800" b="1" dirty="0">
              <a:solidFill>
                <a:srgbClr val="000053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27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B276780-2E15-C945-9DAE-80900FC0EB81}" type="slidenum">
              <a:rPr lang="fr-FR" sz="1200"/>
              <a:pPr algn="r" eaLnBrk="1" hangingPunct="1"/>
              <a:t>4</a:t>
            </a:fld>
            <a:endParaRPr lang="fr-FR" sz="12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259632" y="1542933"/>
            <a:ext cx="7720873" cy="498241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dirty="0" smtClean="0">
                <a:solidFill>
                  <a:schemeClr val="accent4"/>
                </a:solidFill>
              </a:rPr>
              <a:t>Renvoie au </a:t>
            </a:r>
            <a:r>
              <a:rPr lang="fr-FR" dirty="0">
                <a:solidFill>
                  <a:srgbClr val="800000"/>
                </a:solidFill>
              </a:rPr>
              <a:t>discernement</a:t>
            </a:r>
            <a:r>
              <a:rPr lang="fr-FR" dirty="0" smtClean="0">
                <a:solidFill>
                  <a:schemeClr val="accent4"/>
                </a:solidFill>
              </a:rPr>
              <a:t>, au </a:t>
            </a:r>
            <a:r>
              <a:rPr lang="fr-FR" dirty="0">
                <a:solidFill>
                  <a:srgbClr val="800000"/>
                </a:solidFill>
              </a:rPr>
              <a:t>jugement</a:t>
            </a:r>
            <a:r>
              <a:rPr lang="fr-FR" dirty="0" smtClean="0">
                <a:solidFill>
                  <a:schemeClr val="accent4"/>
                </a:solidFill>
              </a:rPr>
              <a:t>, au </a:t>
            </a:r>
            <a:r>
              <a:rPr lang="fr-FR" dirty="0">
                <a:solidFill>
                  <a:srgbClr val="800000"/>
                </a:solidFill>
              </a:rPr>
              <a:t>bon sens </a:t>
            </a:r>
            <a:r>
              <a:rPr lang="fr-FR" dirty="0" smtClean="0">
                <a:solidFill>
                  <a:schemeClr val="accent4"/>
                </a:solidFill>
              </a:rPr>
              <a:t>et à la </a:t>
            </a:r>
            <a:r>
              <a:rPr lang="fr-FR" dirty="0">
                <a:solidFill>
                  <a:srgbClr val="800000"/>
                </a:solidFill>
              </a:rPr>
              <a:t>sagesse</a:t>
            </a:r>
          </a:p>
          <a:p>
            <a:pPr>
              <a:lnSpc>
                <a:spcPct val="120000"/>
              </a:lnSpc>
            </a:pPr>
            <a:r>
              <a:rPr lang="fr-FR" dirty="0" smtClean="0">
                <a:solidFill>
                  <a:schemeClr val="accent4"/>
                </a:solidFill>
              </a:rPr>
              <a:t>Suppose à la fois la compréhension de la situation, le recours aux </a:t>
            </a:r>
            <a:r>
              <a:rPr lang="fr-FR" dirty="0">
                <a:solidFill>
                  <a:srgbClr val="800000"/>
                </a:solidFill>
              </a:rPr>
              <a:t>connaissances</a:t>
            </a:r>
            <a:r>
              <a:rPr lang="fr-FR" dirty="0" smtClean="0">
                <a:solidFill>
                  <a:schemeClr val="accent4"/>
                </a:solidFill>
              </a:rPr>
              <a:t>, à l’</a:t>
            </a:r>
            <a:r>
              <a:rPr lang="fr-FR" dirty="0">
                <a:solidFill>
                  <a:srgbClr val="800000"/>
                </a:solidFill>
              </a:rPr>
              <a:t>expérience</a:t>
            </a:r>
            <a:r>
              <a:rPr lang="fr-FR" dirty="0" smtClean="0">
                <a:solidFill>
                  <a:schemeClr val="accent4"/>
                </a:solidFill>
              </a:rPr>
              <a:t>, à l’appréciation de ce qui est acceptable compte tenu des </a:t>
            </a:r>
            <a:r>
              <a:rPr lang="fr-FR" dirty="0">
                <a:solidFill>
                  <a:srgbClr val="800000"/>
                </a:solidFill>
              </a:rPr>
              <a:t>valeurs individuelles et collectives</a:t>
            </a:r>
          </a:p>
          <a:p>
            <a:pPr>
              <a:lnSpc>
                <a:spcPct val="120000"/>
              </a:lnSpc>
            </a:pPr>
            <a:r>
              <a:rPr lang="fr-FR" dirty="0" smtClean="0"/>
              <a:t>Faculté de penser qui permet </a:t>
            </a:r>
            <a:r>
              <a:rPr lang="fr-FR" dirty="0">
                <a:solidFill>
                  <a:srgbClr val="800000"/>
                </a:solidFill>
              </a:rPr>
              <a:t>d’appliquer le jugement à l’action</a:t>
            </a:r>
          </a:p>
          <a:p>
            <a:pPr>
              <a:lnSpc>
                <a:spcPct val="120000"/>
              </a:lnSpc>
            </a:pPr>
            <a:r>
              <a:rPr lang="fr-FR" dirty="0"/>
              <a:t>La décision ne peut pas être dictée par la seule connaissance théorique</a:t>
            </a:r>
          </a:p>
          <a:p>
            <a:pPr>
              <a:lnSpc>
                <a:spcPct val="120000"/>
              </a:lnSpc>
            </a:pPr>
            <a:r>
              <a:rPr lang="fr-FR" dirty="0" smtClean="0"/>
              <a:t>Indissociable de la mise en place d’un </a:t>
            </a:r>
            <a:r>
              <a:rPr lang="fr-FR" dirty="0">
                <a:solidFill>
                  <a:srgbClr val="800000"/>
                </a:solidFill>
              </a:rPr>
              <a:t>processus de délibération</a:t>
            </a:r>
            <a:r>
              <a:rPr lang="fr-FR" dirty="0" smtClean="0"/>
              <a:t> pour déterminer ce qu’il convient de faire en fonction de la situation</a:t>
            </a:r>
          </a:p>
        </p:txBody>
      </p:sp>
    </p:spTree>
    <p:extLst>
      <p:ext uri="{BB962C8B-B14F-4D97-AF65-F5344CB8AC3E}">
        <p14:creationId xmlns:p14="http://schemas.microsoft.com/office/powerpoint/2010/main" val="67971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4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991600" cy="9304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La mise en œuvre </a:t>
            </a:r>
            <a:b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du principe d’optimisation (1)</a:t>
            </a:r>
            <a:endParaRPr lang="fr-FR" sz="2800" b="1" dirty="0">
              <a:solidFill>
                <a:srgbClr val="000053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27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B276780-2E15-C945-9DAE-80900FC0EB81}" type="slidenum">
              <a:rPr lang="fr-FR" sz="1200"/>
              <a:pPr algn="r" eaLnBrk="1" hangingPunct="1"/>
              <a:t>5</a:t>
            </a:fld>
            <a:endParaRPr lang="fr-FR" sz="12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259632" y="1542933"/>
            <a:ext cx="7720873" cy="4982411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20000"/>
              </a:lnSpc>
            </a:pPr>
            <a:r>
              <a:rPr lang="fr-FR" dirty="0" smtClean="0">
                <a:solidFill>
                  <a:srgbClr val="800000"/>
                </a:solidFill>
              </a:rPr>
              <a:t>Le </a:t>
            </a:r>
            <a:r>
              <a:rPr lang="fr-FR" dirty="0">
                <a:solidFill>
                  <a:srgbClr val="800000"/>
                </a:solidFill>
              </a:rPr>
              <a:t>recours à la rationalité économique : </a:t>
            </a:r>
            <a:endParaRPr lang="fr-FR" dirty="0" smtClean="0">
              <a:solidFill>
                <a:srgbClr val="8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fr-FR" dirty="0" smtClean="0"/>
              <a:t>A </a:t>
            </a:r>
            <a:r>
              <a:rPr lang="fr-FR" dirty="0"/>
              <a:t>partir des années </a:t>
            </a:r>
            <a:r>
              <a:rPr lang="fr-FR" dirty="0" smtClean="0"/>
              <a:t>1970 : introduction </a:t>
            </a:r>
            <a:r>
              <a:rPr lang="fr-FR" dirty="0"/>
              <a:t>des analyses coût-bénéfice </a:t>
            </a:r>
            <a:endParaRPr lang="fr-FR" dirty="0" smtClean="0"/>
          </a:p>
          <a:p>
            <a:pPr lvl="1">
              <a:lnSpc>
                <a:spcPct val="120000"/>
              </a:lnSpc>
            </a:pPr>
            <a:r>
              <a:rPr lang="fr-FR" dirty="0" smtClean="0"/>
              <a:t>Complétées </a:t>
            </a:r>
            <a:r>
              <a:rPr lang="fr-FR" dirty="0"/>
              <a:t>par l’approche multicritères dans les années </a:t>
            </a:r>
            <a:r>
              <a:rPr lang="fr-FR" dirty="0" smtClean="0"/>
              <a:t>1980</a:t>
            </a:r>
          </a:p>
          <a:p>
            <a:pPr lvl="1">
              <a:lnSpc>
                <a:spcPct val="120000"/>
              </a:lnSpc>
            </a:pPr>
            <a:r>
              <a:rPr lang="fr-FR" dirty="0" smtClean="0"/>
              <a:t>Développement du </a:t>
            </a:r>
            <a:r>
              <a:rPr lang="fr-FR" dirty="0"/>
              <a:t>système de valeurs monétaires de l’homme-sievert, permettant de traduire les expositions en termes monétaires pour identifier le niveau de protection jugé </a:t>
            </a:r>
            <a:r>
              <a:rPr lang="fr-FR" dirty="0" smtClean="0"/>
              <a:t>optimal</a:t>
            </a:r>
          </a:p>
          <a:p>
            <a:pPr lvl="1">
              <a:lnSpc>
                <a:spcPct val="120000"/>
              </a:lnSpc>
            </a:pPr>
            <a:r>
              <a:rPr lang="fr-FR" dirty="0" smtClean="0"/>
              <a:t>Approches utilisées </a:t>
            </a:r>
            <a:r>
              <a:rPr lang="fr-FR" dirty="0"/>
              <a:t>dans la sélection d’options de </a:t>
            </a:r>
            <a:r>
              <a:rPr lang="fr-FR" dirty="0" smtClean="0"/>
              <a:t>protection essentiellement </a:t>
            </a:r>
            <a:r>
              <a:rPr lang="fr-FR" dirty="0"/>
              <a:t>dans le cas des expositions </a:t>
            </a:r>
            <a:r>
              <a:rPr lang="fr-FR" dirty="0" smtClean="0"/>
              <a:t>professionnelles </a:t>
            </a:r>
          </a:p>
          <a:p>
            <a:pPr marL="457200" lvl="1" indent="0" algn="ctr">
              <a:lnSpc>
                <a:spcPct val="120000"/>
              </a:lnSpc>
              <a:buNone/>
            </a:pPr>
            <a:r>
              <a:rPr lang="fr-FR" i="1" dirty="0">
                <a:solidFill>
                  <a:srgbClr val="800000"/>
                </a:solidFill>
              </a:rPr>
              <a:t>Une </a:t>
            </a:r>
            <a:r>
              <a:rPr lang="fr-FR" i="1" dirty="0" smtClean="0">
                <a:solidFill>
                  <a:srgbClr val="800000"/>
                </a:solidFill>
              </a:rPr>
              <a:t>approche rationnelle </a:t>
            </a:r>
            <a:r>
              <a:rPr lang="fr-FR" i="1" dirty="0">
                <a:solidFill>
                  <a:srgbClr val="800000"/>
                </a:solidFill>
              </a:rPr>
              <a:t>supposant de pouvoir évaluer quantitativement ou ordonner les différents critères retenus </a:t>
            </a:r>
          </a:p>
          <a:p>
            <a:pPr marL="457200" lvl="1" indent="0" algn="ctr">
              <a:lnSpc>
                <a:spcPct val="120000"/>
              </a:lnSpc>
              <a:buNone/>
            </a:pPr>
            <a:r>
              <a:rPr lang="fr-FR" i="1" dirty="0" smtClean="0">
                <a:solidFill>
                  <a:srgbClr val="800000"/>
                </a:solidFill>
              </a:rPr>
              <a:t>Mais ne permettant </a:t>
            </a:r>
            <a:r>
              <a:rPr lang="fr-FR" i="1" dirty="0">
                <a:solidFill>
                  <a:srgbClr val="800000"/>
                </a:solidFill>
              </a:rPr>
              <a:t>pas de traduire </a:t>
            </a:r>
            <a:endParaRPr lang="fr-FR" i="1" dirty="0" smtClean="0">
              <a:solidFill>
                <a:srgbClr val="800000"/>
              </a:solidFill>
            </a:endParaRPr>
          </a:p>
          <a:p>
            <a:pPr marL="457200" lvl="1" indent="0" algn="ctr">
              <a:lnSpc>
                <a:spcPct val="120000"/>
              </a:lnSpc>
              <a:buNone/>
            </a:pPr>
            <a:r>
              <a:rPr lang="fr-FR" i="1" dirty="0" smtClean="0">
                <a:solidFill>
                  <a:srgbClr val="800000"/>
                </a:solidFill>
              </a:rPr>
              <a:t>l’ensemble </a:t>
            </a:r>
            <a:r>
              <a:rPr lang="fr-FR" i="1" dirty="0">
                <a:solidFill>
                  <a:srgbClr val="800000"/>
                </a:solidFill>
              </a:rPr>
              <a:t>des dimensions </a:t>
            </a:r>
            <a:r>
              <a:rPr lang="fr-FR" i="1" dirty="0" smtClean="0">
                <a:solidFill>
                  <a:srgbClr val="800000"/>
                </a:solidFill>
              </a:rPr>
              <a:t>sociales</a:t>
            </a:r>
            <a:endParaRPr lang="fr-FR" i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99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4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991600" cy="9304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La mise en œuvre </a:t>
            </a:r>
            <a:b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du principe d’optimisation (2)</a:t>
            </a:r>
            <a:endParaRPr lang="fr-FR" sz="2800" b="1" dirty="0">
              <a:solidFill>
                <a:srgbClr val="000053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27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B276780-2E15-C945-9DAE-80900FC0EB81}" type="slidenum">
              <a:rPr lang="fr-FR" sz="1200"/>
              <a:pPr algn="r" eaLnBrk="1" hangingPunct="1"/>
              <a:t>6</a:t>
            </a:fld>
            <a:endParaRPr lang="fr-FR" sz="12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259632" y="1542933"/>
            <a:ext cx="7720873" cy="498241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dirty="0" smtClean="0"/>
              <a:t>A </a:t>
            </a:r>
            <a:r>
              <a:rPr lang="fr-FR" dirty="0"/>
              <a:t>partir de la fin des années </a:t>
            </a:r>
            <a:r>
              <a:rPr lang="fr-FR" dirty="0" smtClean="0"/>
              <a:t>1990 : développement </a:t>
            </a:r>
            <a:r>
              <a:rPr lang="fr-FR" dirty="0"/>
              <a:t>de </a:t>
            </a:r>
            <a:r>
              <a:rPr lang="fr-FR" dirty="0">
                <a:solidFill>
                  <a:srgbClr val="800000"/>
                </a:solidFill>
              </a:rPr>
              <a:t>démarches d’implication des parties prenantes</a:t>
            </a:r>
            <a:r>
              <a:rPr lang="fr-FR" dirty="0"/>
              <a:t> pour la sélection des actions de </a:t>
            </a:r>
            <a:r>
              <a:rPr lang="fr-FR" dirty="0" smtClean="0"/>
              <a:t>protection, nécessitant :</a:t>
            </a:r>
          </a:p>
          <a:p>
            <a:pPr lvl="1">
              <a:lnSpc>
                <a:spcPct val="120000"/>
              </a:lnSpc>
            </a:pPr>
            <a:endParaRPr lang="fr-FR" sz="1100" dirty="0" smtClean="0"/>
          </a:p>
          <a:p>
            <a:pPr lvl="1">
              <a:lnSpc>
                <a:spcPct val="120000"/>
              </a:lnSpc>
            </a:pPr>
            <a:r>
              <a:rPr lang="fr-FR" dirty="0" smtClean="0"/>
              <a:t>La </a:t>
            </a:r>
            <a:r>
              <a:rPr lang="fr-FR" dirty="0"/>
              <a:t>mise en place d’une démarche </a:t>
            </a:r>
            <a:r>
              <a:rPr lang="fr-FR" dirty="0">
                <a:solidFill>
                  <a:srgbClr val="800000"/>
                </a:solidFill>
                <a:cs typeface="ＭＳ Ｐゴシック" pitchFamily="-106" charset="-128"/>
              </a:rPr>
              <a:t>d’évaluation de la situation en commun</a:t>
            </a:r>
            <a:r>
              <a:rPr lang="fr-FR" dirty="0"/>
              <a:t> </a:t>
            </a:r>
            <a:r>
              <a:rPr lang="fr-FR" dirty="0" smtClean="0"/>
              <a:t>contribuant à </a:t>
            </a:r>
            <a:r>
              <a:rPr lang="fr-FR" dirty="0">
                <a:solidFill>
                  <a:srgbClr val="800000"/>
                </a:solidFill>
                <a:cs typeface="ＭＳ Ｐゴシック" pitchFamily="-106" charset="-128"/>
              </a:rPr>
              <a:t>la délibération </a:t>
            </a:r>
            <a:r>
              <a:rPr lang="fr-FR" dirty="0"/>
              <a:t>sur ce qui est jugé raisonnable par les </a:t>
            </a:r>
            <a:r>
              <a:rPr lang="fr-FR" dirty="0" smtClean="0"/>
              <a:t>différentes parties prenantes</a:t>
            </a:r>
          </a:p>
          <a:p>
            <a:pPr lvl="1">
              <a:lnSpc>
                <a:spcPct val="120000"/>
              </a:lnSpc>
            </a:pPr>
            <a:endParaRPr lang="fr-FR" sz="1100" dirty="0" smtClean="0"/>
          </a:p>
          <a:p>
            <a:pPr lvl="1">
              <a:lnSpc>
                <a:spcPct val="120000"/>
              </a:lnSpc>
            </a:pPr>
            <a:r>
              <a:rPr lang="fr-FR" dirty="0" smtClean="0"/>
              <a:t>Le développement de </a:t>
            </a:r>
            <a:r>
              <a:rPr lang="fr-FR" dirty="0">
                <a:solidFill>
                  <a:srgbClr val="800000"/>
                </a:solidFill>
                <a:cs typeface="ＭＳ Ｐゴシック" pitchFamily="-106" charset="-128"/>
              </a:rPr>
              <a:t>la culture de radioprotection </a:t>
            </a:r>
            <a:r>
              <a:rPr lang="fr-FR" dirty="0"/>
              <a:t>afin de pouvoir engager un dialogue avec les différents acteurs concernés pour évaluer les bénéfices et inconvénients des différentes options de protection </a:t>
            </a:r>
            <a:r>
              <a:rPr lang="fr-FR" dirty="0" smtClean="0"/>
              <a:t>envisageables</a:t>
            </a:r>
          </a:p>
        </p:txBody>
      </p:sp>
    </p:spTree>
    <p:extLst>
      <p:ext uri="{BB962C8B-B14F-4D97-AF65-F5344CB8AC3E}">
        <p14:creationId xmlns:p14="http://schemas.microsoft.com/office/powerpoint/2010/main" val="152124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20150610180404073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66" r="-8372"/>
          <a:stretch/>
        </p:blipFill>
        <p:spPr>
          <a:xfrm rot="16200000">
            <a:off x="2854381" y="137759"/>
            <a:ext cx="6459128" cy="59042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F2BAF-88CC-F044-9400-22F9030B5CFC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631297" y="262144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80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4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991600" cy="9304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r-FR" sz="2800" b="1" dirty="0" smtClean="0">
                <a:solidFill>
                  <a:srgbClr val="000053"/>
                </a:solidFill>
                <a:ea typeface="ＭＳ Ｐゴシック" pitchFamily="-1" charset="-128"/>
                <a:cs typeface="ＭＳ Ｐゴシック" pitchFamily="-1" charset="-128"/>
              </a:rPr>
              <a:t>Conclusion</a:t>
            </a:r>
            <a:endParaRPr lang="fr-FR" sz="2800" b="1" dirty="0">
              <a:solidFill>
                <a:srgbClr val="000053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274" name="Espace réservé du numéro de diapositive 4"/>
          <p:cNvSpPr txBox="1">
            <a:spLocks noGrp="1"/>
          </p:cNvSpPr>
          <p:nvPr/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B276780-2E15-C945-9DAE-80900FC0EB81}" type="slidenum">
              <a:rPr lang="fr-FR" sz="1200"/>
              <a:pPr algn="r" eaLnBrk="1" hangingPunct="1"/>
              <a:t>8</a:t>
            </a:fld>
            <a:endParaRPr lang="fr-FR" sz="1200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259632" y="1542933"/>
            <a:ext cx="7720873" cy="498241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dirty="0" smtClean="0"/>
              <a:t>Le </a:t>
            </a:r>
            <a:r>
              <a:rPr lang="fr-FR" dirty="0"/>
              <a:t>« raisonnable » ne peut pas être défini de façon universelle et renvoie donc aux </a:t>
            </a:r>
            <a:r>
              <a:rPr lang="fr-FR" dirty="0">
                <a:solidFill>
                  <a:srgbClr val="800000"/>
                </a:solidFill>
              </a:rPr>
              <a:t>spécificités de la situation d’exposition</a:t>
            </a:r>
            <a:r>
              <a:rPr lang="fr-FR" dirty="0" smtClean="0"/>
              <a:t> </a:t>
            </a:r>
          </a:p>
          <a:p>
            <a:pPr>
              <a:lnSpc>
                <a:spcPct val="120000"/>
              </a:lnSpc>
            </a:pPr>
            <a:endParaRPr lang="fr-FR" dirty="0" smtClean="0"/>
          </a:p>
          <a:p>
            <a:pPr>
              <a:lnSpc>
                <a:spcPct val="120000"/>
              </a:lnSpc>
            </a:pPr>
            <a:r>
              <a:rPr lang="fr-FR" dirty="0" smtClean="0"/>
              <a:t>Le </a:t>
            </a:r>
            <a:r>
              <a:rPr lang="fr-FR" dirty="0"/>
              <a:t>challenge </a:t>
            </a:r>
            <a:r>
              <a:rPr lang="fr-FR" dirty="0" smtClean="0"/>
              <a:t>: pouvoir </a:t>
            </a:r>
            <a:r>
              <a:rPr lang="fr-FR" dirty="0"/>
              <a:t>mettre en place des </a:t>
            </a:r>
            <a:r>
              <a:rPr lang="fr-FR" dirty="0">
                <a:solidFill>
                  <a:srgbClr val="800000"/>
                </a:solidFill>
              </a:rPr>
              <a:t>démarches d’évaluation </a:t>
            </a:r>
            <a:r>
              <a:rPr lang="fr-FR" dirty="0" smtClean="0"/>
              <a:t>permettant de </a:t>
            </a:r>
            <a:r>
              <a:rPr lang="fr-FR" dirty="0">
                <a:solidFill>
                  <a:srgbClr val="800000"/>
                </a:solidFill>
              </a:rPr>
              <a:t>délibérer</a:t>
            </a:r>
            <a:r>
              <a:rPr lang="fr-FR" dirty="0" smtClean="0"/>
              <a:t> entre acteurs concernés sur ce </a:t>
            </a:r>
            <a:r>
              <a:rPr lang="fr-FR" dirty="0"/>
              <a:t>qui est </a:t>
            </a:r>
            <a:r>
              <a:rPr lang="fr-FR" dirty="0" smtClean="0"/>
              <a:t>raisonnable </a:t>
            </a:r>
          </a:p>
          <a:p>
            <a:pPr>
              <a:lnSpc>
                <a:spcPct val="120000"/>
              </a:lnSpc>
            </a:pPr>
            <a:endParaRPr lang="fr-FR" dirty="0" smtClean="0"/>
          </a:p>
          <a:p>
            <a:pPr>
              <a:lnSpc>
                <a:spcPct val="120000"/>
              </a:lnSpc>
            </a:pPr>
            <a:r>
              <a:rPr lang="fr-FR" dirty="0" smtClean="0"/>
              <a:t>Importance </a:t>
            </a:r>
            <a:r>
              <a:rPr lang="fr-FR" dirty="0"/>
              <a:t>de favoriser l’émergence de </a:t>
            </a:r>
            <a:r>
              <a:rPr lang="fr-FR" dirty="0">
                <a:solidFill>
                  <a:srgbClr val="800000"/>
                </a:solidFill>
              </a:rPr>
              <a:t>citoyens / acteurs éclairés et avisés </a:t>
            </a:r>
            <a:r>
              <a:rPr lang="fr-FR" dirty="0"/>
              <a:t>leur permettant de prendre des décisions efficaces pour leur propre protection et leur bien-être tout en mettant en balance les dimensions </a:t>
            </a:r>
            <a:r>
              <a:rPr lang="fr-FR" dirty="0" smtClean="0"/>
              <a:t>individuelles </a:t>
            </a:r>
            <a:r>
              <a:rPr lang="fr-FR" dirty="0"/>
              <a:t>et </a:t>
            </a:r>
            <a:r>
              <a:rPr lang="fr-FR" dirty="0" smtClean="0"/>
              <a:t>collectives </a:t>
            </a:r>
          </a:p>
        </p:txBody>
      </p:sp>
    </p:spTree>
    <p:extLst>
      <p:ext uri="{BB962C8B-B14F-4D97-AF65-F5344CB8AC3E}">
        <p14:creationId xmlns:p14="http://schemas.microsoft.com/office/powerpoint/2010/main" val="241857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efec8622-0eb8-40fc-b3eb-de698a514efe"/>
</p:tagLst>
</file>

<file path=ppt/theme/theme1.xml><?xml version="1.0" encoding="utf-8"?>
<a:theme xmlns:a="http://schemas.openxmlformats.org/drawingml/2006/main" name="CEPN">
  <a:themeElements>
    <a:clrScheme name="Présentation_CEPN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Présentation_CEP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0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Helvetica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0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Helvetica" pitchFamily="-106" charset="0"/>
          </a:defRPr>
        </a:defPPr>
      </a:lstStyle>
    </a:lnDef>
  </a:objectDefaults>
  <a:extraClrSchemeLst>
    <a:extraClrScheme>
      <a:clrScheme name="Présentation_CEPN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́sentation_CEPN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́sentation_CEPN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́sentation_CEPN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10457</TotalTime>
  <Words>396</Words>
  <Application>Microsoft Macintosh PowerPoint</Application>
  <PresentationFormat>Présentation à l'écran (4:3)</PresentationFormat>
  <Paragraphs>70</Paragraphs>
  <Slides>9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CEPN</vt:lpstr>
      <vt:lpstr>Réflexions sur l’éthique du système de radioprotection : Quel sens donner au terme raisonnable dans la démarche d’optimisation ?</vt:lpstr>
      <vt:lpstr>Introduction (1)</vt:lpstr>
      <vt:lpstr>Introduction (2)</vt:lpstr>
      <vt:lpstr>Valeurs éthiques  et système de radioprotection</vt:lpstr>
      <vt:lpstr>Raisonnable</vt:lpstr>
      <vt:lpstr>La mise en œuvre  du principe d’optimisation (1)</vt:lpstr>
      <vt:lpstr>La mise en œuvre  du principe d’optimisation (2)</vt:lpstr>
      <vt:lpstr>Présentation PowerPoint</vt:lpstr>
      <vt:lpstr>Conclusion</vt:lpstr>
    </vt:vector>
  </TitlesOfParts>
  <Company>EDF - Gaz de France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 -  Titre de la présentation</dc:title>
  <dc:creator>EDF-GDF</dc:creator>
  <cp:lastModifiedBy>Renate Lochard</cp:lastModifiedBy>
  <cp:revision>1064</cp:revision>
  <cp:lastPrinted>2011-01-04T08:42:41Z</cp:lastPrinted>
  <dcterms:created xsi:type="dcterms:W3CDTF">2012-12-20T04:51:56Z</dcterms:created>
  <dcterms:modified xsi:type="dcterms:W3CDTF">2015-06-23T14:37:42Z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0008007808000000000001023700</vt:lpwstr>
  </property>
</Properties>
</file>