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76" r:id="rId1"/>
  </p:sldMasterIdLst>
  <p:notesMasterIdLst>
    <p:notesMasterId r:id="rId30"/>
  </p:notesMasterIdLst>
  <p:handoutMasterIdLst>
    <p:handoutMasterId r:id="rId31"/>
  </p:handoutMasterIdLst>
  <p:sldIdLst>
    <p:sldId id="374" r:id="rId2"/>
    <p:sldId id="455" r:id="rId3"/>
    <p:sldId id="456" r:id="rId4"/>
    <p:sldId id="572" r:id="rId5"/>
    <p:sldId id="495" r:id="rId6"/>
    <p:sldId id="496" r:id="rId7"/>
    <p:sldId id="458" r:id="rId8"/>
    <p:sldId id="545" r:id="rId9"/>
    <p:sldId id="459" r:id="rId10"/>
    <p:sldId id="535" r:id="rId11"/>
    <p:sldId id="538" r:id="rId12"/>
    <p:sldId id="590" r:id="rId13"/>
    <p:sldId id="491" r:id="rId14"/>
    <p:sldId id="492" r:id="rId15"/>
    <p:sldId id="468" r:id="rId16"/>
    <p:sldId id="471" r:id="rId17"/>
    <p:sldId id="576" r:id="rId18"/>
    <p:sldId id="608" r:id="rId19"/>
    <p:sldId id="591" r:id="rId20"/>
    <p:sldId id="607" r:id="rId21"/>
    <p:sldId id="579" r:id="rId22"/>
    <p:sldId id="609" r:id="rId23"/>
    <p:sldId id="592" r:id="rId24"/>
    <p:sldId id="596" r:id="rId25"/>
    <p:sldId id="595" r:id="rId26"/>
    <p:sldId id="594" r:id="rId27"/>
    <p:sldId id="532" r:id="rId28"/>
    <p:sldId id="551" r:id="rId29"/>
  </p:sldIdLst>
  <p:sldSz cx="9144000" cy="6858000" type="screen4x3"/>
  <p:notesSz cx="9601200" cy="7315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8A7"/>
    <a:srgbClr val="FFFCCD"/>
    <a:srgbClr val="E2FFDD"/>
    <a:srgbClr val="FFF6E7"/>
    <a:srgbClr val="FFFAF8"/>
    <a:srgbClr val="FFFE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95657" autoAdjust="0"/>
  </p:normalViewPr>
  <p:slideViewPr>
    <p:cSldViewPr>
      <p:cViewPr varScale="1">
        <p:scale>
          <a:sx n="89" d="100"/>
          <a:sy n="89" d="100"/>
        </p:scale>
        <p:origin x="-120" y="-9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handoutMaster" Target="handoutMasters/handout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51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CA"/>
          </a:p>
        </p:txBody>
      </p:sp>
      <p:sp>
        <p:nvSpPr>
          <p:cNvPr id="3" name="Date Placeholder 2"/>
          <p:cNvSpPr>
            <a:spLocks noGrp="1"/>
          </p:cNvSpPr>
          <p:nvPr>
            <p:ph type="dt" sz="quarter" idx="1"/>
          </p:nvPr>
        </p:nvSpPr>
        <p:spPr>
          <a:xfrm>
            <a:off x="5438775" y="0"/>
            <a:ext cx="4160838" cy="3651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43C33B6C-FBDD-4366-A53A-8E96F546BEA9}" type="datetimeFigureOut">
              <a:rPr lang="en-US"/>
              <a:pPr>
                <a:defRPr/>
              </a:pPr>
              <a:t>09/02/15</a:t>
            </a:fld>
            <a:endParaRPr lang="en-CA"/>
          </a:p>
        </p:txBody>
      </p:sp>
      <p:sp>
        <p:nvSpPr>
          <p:cNvPr id="4" name="Footer Placeholder 3"/>
          <p:cNvSpPr>
            <a:spLocks noGrp="1"/>
          </p:cNvSpPr>
          <p:nvPr>
            <p:ph type="ftr" sz="quarter" idx="2"/>
          </p:nvPr>
        </p:nvSpPr>
        <p:spPr>
          <a:xfrm>
            <a:off x="0" y="6948488"/>
            <a:ext cx="4160838" cy="3651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CA"/>
          </a:p>
        </p:txBody>
      </p:sp>
      <p:sp>
        <p:nvSpPr>
          <p:cNvPr id="5" name="Slide Number Placeholder 4"/>
          <p:cNvSpPr>
            <a:spLocks noGrp="1"/>
          </p:cNvSpPr>
          <p:nvPr>
            <p:ph type="sldNum" sz="quarter" idx="3"/>
          </p:nvPr>
        </p:nvSpPr>
        <p:spPr>
          <a:xfrm>
            <a:off x="5438775" y="6948488"/>
            <a:ext cx="4160838" cy="3651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0696EADA-213A-45F5-B748-54F2B8537DEB}" type="slidenum">
              <a:rPr lang="en-CA"/>
              <a:pPr>
                <a:defRPr/>
              </a:pPr>
              <a:t>‹#›</a:t>
            </a:fld>
            <a:endParaRPr lang="en-CA"/>
          </a:p>
        </p:txBody>
      </p:sp>
    </p:spTree>
    <p:extLst>
      <p:ext uri="{BB962C8B-B14F-4D97-AF65-F5344CB8AC3E}">
        <p14:creationId xmlns:p14="http://schemas.microsoft.com/office/powerpoint/2010/main" val="1783352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5125"/>
          </a:xfrm>
          <a:prstGeom prst="rect">
            <a:avLst/>
          </a:prstGeom>
        </p:spPr>
        <p:txBody>
          <a:bodyPr vert="horz" lIns="96661" tIns="48331" rIns="96661" bIns="48331" rtlCol="0"/>
          <a:lstStyle>
            <a:lvl1pPr algn="l" fontAlgn="auto">
              <a:spcBef>
                <a:spcPts val="0"/>
              </a:spcBef>
              <a:spcAft>
                <a:spcPts val="0"/>
              </a:spcAft>
              <a:defRPr sz="1300">
                <a:latin typeface="+mn-lt"/>
                <a:cs typeface="+mn-cs"/>
              </a:defRPr>
            </a:lvl1pPr>
          </a:lstStyle>
          <a:p>
            <a:pPr>
              <a:defRPr/>
            </a:pPr>
            <a:endParaRPr lang="en-CA"/>
          </a:p>
        </p:txBody>
      </p:sp>
      <p:sp>
        <p:nvSpPr>
          <p:cNvPr id="3" name="Date Placeholder 2"/>
          <p:cNvSpPr>
            <a:spLocks noGrp="1"/>
          </p:cNvSpPr>
          <p:nvPr>
            <p:ph type="dt" idx="1"/>
          </p:nvPr>
        </p:nvSpPr>
        <p:spPr>
          <a:xfrm>
            <a:off x="5438775" y="0"/>
            <a:ext cx="4160838" cy="365125"/>
          </a:xfrm>
          <a:prstGeom prst="rect">
            <a:avLst/>
          </a:prstGeom>
        </p:spPr>
        <p:txBody>
          <a:bodyPr vert="horz" lIns="96661" tIns="48331" rIns="96661" bIns="48331" rtlCol="0"/>
          <a:lstStyle>
            <a:lvl1pPr algn="r" fontAlgn="auto">
              <a:spcBef>
                <a:spcPts val="0"/>
              </a:spcBef>
              <a:spcAft>
                <a:spcPts val="0"/>
              </a:spcAft>
              <a:defRPr sz="1300">
                <a:latin typeface="+mn-lt"/>
                <a:cs typeface="+mn-cs"/>
              </a:defRPr>
            </a:lvl1pPr>
          </a:lstStyle>
          <a:p>
            <a:pPr>
              <a:defRPr/>
            </a:pPr>
            <a:fld id="{DB9FDAB4-4B80-4394-8184-170DAAA6F306}" type="datetimeFigureOut">
              <a:rPr lang="en-US"/>
              <a:pPr>
                <a:defRPr/>
              </a:pPr>
              <a:t>09/02/15</a:t>
            </a:fld>
            <a:endParaRPr lang="en-CA"/>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6661" tIns="48331" rIns="96661" bIns="48331" rtlCol="0" anchor="ctr"/>
          <a:lstStyle/>
          <a:p>
            <a:pPr lvl="0"/>
            <a:endParaRPr lang="en-CA" noProof="0"/>
          </a:p>
        </p:txBody>
      </p:sp>
      <p:sp>
        <p:nvSpPr>
          <p:cNvPr id="5" name="Notes Placeholder 4"/>
          <p:cNvSpPr>
            <a:spLocks noGrp="1"/>
          </p:cNvSpPr>
          <p:nvPr>
            <p:ph type="body" sz="quarter" idx="3"/>
          </p:nvPr>
        </p:nvSpPr>
        <p:spPr>
          <a:xfrm>
            <a:off x="960438" y="3475038"/>
            <a:ext cx="7680325" cy="32908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6948488"/>
            <a:ext cx="4160838" cy="365125"/>
          </a:xfrm>
          <a:prstGeom prst="rect">
            <a:avLst/>
          </a:prstGeom>
        </p:spPr>
        <p:txBody>
          <a:bodyPr vert="horz" lIns="96661" tIns="48331" rIns="96661" bIns="48331" rtlCol="0" anchor="b"/>
          <a:lstStyle>
            <a:lvl1pPr algn="l" fontAlgn="auto">
              <a:spcBef>
                <a:spcPts val="0"/>
              </a:spcBef>
              <a:spcAft>
                <a:spcPts val="0"/>
              </a:spcAft>
              <a:defRPr sz="1300">
                <a:latin typeface="+mn-lt"/>
                <a:cs typeface="+mn-cs"/>
              </a:defRPr>
            </a:lvl1pPr>
          </a:lstStyle>
          <a:p>
            <a:pPr>
              <a:defRPr/>
            </a:pPr>
            <a:endParaRPr lang="en-CA"/>
          </a:p>
        </p:txBody>
      </p:sp>
      <p:sp>
        <p:nvSpPr>
          <p:cNvPr id="7" name="Slide Number Placeholder 6"/>
          <p:cNvSpPr>
            <a:spLocks noGrp="1"/>
          </p:cNvSpPr>
          <p:nvPr>
            <p:ph type="sldNum" sz="quarter" idx="5"/>
          </p:nvPr>
        </p:nvSpPr>
        <p:spPr>
          <a:xfrm>
            <a:off x="5438775" y="6948488"/>
            <a:ext cx="4160838" cy="365125"/>
          </a:xfrm>
          <a:prstGeom prst="rect">
            <a:avLst/>
          </a:prstGeom>
        </p:spPr>
        <p:txBody>
          <a:bodyPr vert="horz" lIns="96661" tIns="48331" rIns="96661" bIns="48331" rtlCol="0" anchor="b"/>
          <a:lstStyle>
            <a:lvl1pPr algn="r" fontAlgn="auto">
              <a:spcBef>
                <a:spcPts val="0"/>
              </a:spcBef>
              <a:spcAft>
                <a:spcPts val="0"/>
              </a:spcAft>
              <a:defRPr sz="1300">
                <a:latin typeface="+mn-lt"/>
                <a:cs typeface="+mn-cs"/>
              </a:defRPr>
            </a:lvl1pPr>
          </a:lstStyle>
          <a:p>
            <a:pPr>
              <a:defRPr/>
            </a:pPr>
            <a:fld id="{176C55EC-4F01-44C8-BF74-A79905A8F494}" type="slidenum">
              <a:rPr lang="en-CA"/>
              <a:pPr>
                <a:defRPr/>
              </a:pPr>
              <a:t>‹#›</a:t>
            </a:fld>
            <a:endParaRPr lang="en-CA"/>
          </a:p>
        </p:txBody>
      </p:sp>
    </p:spTree>
    <p:extLst>
      <p:ext uri="{BB962C8B-B14F-4D97-AF65-F5344CB8AC3E}">
        <p14:creationId xmlns:p14="http://schemas.microsoft.com/office/powerpoint/2010/main" val="27944209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102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defRPr/>
            </a:pPr>
            <a:fld id="{820083EE-3BCA-4BD0-8DF6-8530763649CC}" type="slidenum">
              <a:rPr lang="en-CA" altLang="en-US" smtClean="0">
                <a:latin typeface="Calibri" pitchFamily="34" charset="0"/>
              </a:rPr>
              <a:pPr fontAlgn="base">
                <a:spcBef>
                  <a:spcPct val="0"/>
                </a:spcBef>
                <a:spcAft>
                  <a:spcPct val="0"/>
                </a:spcAft>
                <a:defRPr/>
              </a:pPr>
              <a:t>1</a:t>
            </a:fld>
            <a:endParaRPr lang="en-CA" altLang="en-US" smtClean="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3277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3E9B065-8E29-5943-B6B5-8023516E3C4A}" type="datetime1">
              <a:rPr lang="fr-FR" sz="1200">
                <a:latin typeface="Helvetica" charset="0"/>
              </a:rPr>
              <a:pPr eaLnBrk="1" hangingPunct="1"/>
              <a:t>09/02/15</a:t>
            </a:fld>
            <a:endParaRPr lang="fr-FR" sz="1200">
              <a:latin typeface="Helvetica" charset="0"/>
            </a:endParaRPr>
          </a:p>
        </p:txBody>
      </p:sp>
      <p:sp>
        <p:nvSpPr>
          <p:cNvPr id="3277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1F69B05-AF39-D446-B8F4-ECEF56D12D78}" type="slidenum">
              <a:rPr lang="fr-FR" sz="1200">
                <a:latin typeface="Helvetica" charset="0"/>
              </a:rPr>
              <a:pPr eaLnBrk="1" hangingPunct="1"/>
              <a:t>11</a:t>
            </a:fld>
            <a:endParaRPr lang="fr-FR" sz="1200">
              <a:latin typeface="Helvetica"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30723"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95987E8-C82E-9748-AB75-D3C64E45B09A}" type="datetime1">
              <a:rPr lang="fr-FR" sz="1200">
                <a:latin typeface="Helvetica" charset="0"/>
              </a:rPr>
              <a:pPr eaLnBrk="1" hangingPunct="1"/>
              <a:t>09/02/15</a:t>
            </a:fld>
            <a:endParaRPr lang="fr-FR" sz="1200">
              <a:latin typeface="Helvetica" charset="0"/>
            </a:endParaRPr>
          </a:p>
        </p:txBody>
      </p:sp>
      <p:sp>
        <p:nvSpPr>
          <p:cNvPr id="30724"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0CF184B-5F2E-9843-B934-582188CB810A}" type="slidenum">
              <a:rPr lang="fr-FR" sz="1200">
                <a:latin typeface="Helvetica" charset="0"/>
              </a:rPr>
              <a:pPr eaLnBrk="1" hangingPunct="1"/>
              <a:t>12</a:t>
            </a:fld>
            <a:endParaRPr lang="fr-FR" sz="1200">
              <a:latin typeface="Helvetica"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355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23555"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F8BC0D7-09F9-AA4E-A897-88D306764DD7}" type="datetime1">
              <a:rPr lang="fr-FR" sz="1200">
                <a:latin typeface="Helvetica" charset="0"/>
              </a:rPr>
              <a:pPr eaLnBrk="1" hangingPunct="1"/>
              <a:t>09/02/15</a:t>
            </a:fld>
            <a:endParaRPr lang="fr-FR" sz="1200">
              <a:latin typeface="Helvetica" charset="0"/>
            </a:endParaRPr>
          </a:p>
        </p:txBody>
      </p:sp>
      <p:sp>
        <p:nvSpPr>
          <p:cNvPr id="23556"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F3D9A8-A413-EC47-A8D1-7C59C416C0EB}" type="slidenum">
              <a:rPr lang="fr-FR" sz="1200">
                <a:latin typeface="Helvetica" charset="0"/>
              </a:rPr>
              <a:pPr eaLnBrk="1" hangingPunct="1"/>
              <a:t>13</a:t>
            </a:fld>
            <a:endParaRPr lang="fr-FR" sz="1200">
              <a:latin typeface="Helvetica"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969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29699"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DF44F6D-BEE1-F949-8505-C9B5D0AC5111}" type="datetime1">
              <a:rPr lang="fr-FR" sz="1200"/>
              <a:pPr algn="r" eaLnBrk="1" hangingPunct="1"/>
              <a:t>09/02/15</a:t>
            </a:fld>
            <a:endParaRPr lang="fr-FR" sz="1200"/>
          </a:p>
        </p:txBody>
      </p:sp>
      <p:sp>
        <p:nvSpPr>
          <p:cNvPr id="29700"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21D61D3-814A-E144-9CB9-0B627D3A930D}" type="slidenum">
              <a:rPr lang="fr-FR" sz="1200"/>
              <a:pPr algn="r" eaLnBrk="1" hangingPunct="1"/>
              <a:t>14</a:t>
            </a:fld>
            <a:endParaRPr lang="fr-FR"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096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40963"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4ABBB028-9C47-2F4C-81E1-565461F4C29B}" type="datetime1">
              <a:rPr lang="fr-FR" sz="1200"/>
              <a:pPr algn="r" eaLnBrk="1" hangingPunct="1"/>
              <a:t>09/02/15</a:t>
            </a:fld>
            <a:endParaRPr lang="fr-FR" sz="1200"/>
          </a:p>
        </p:txBody>
      </p:sp>
      <p:sp>
        <p:nvSpPr>
          <p:cNvPr id="40964"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0A8B193-8084-614D-9B9F-7D2BC05FABFE}" type="slidenum">
              <a:rPr lang="fr-FR" sz="1200"/>
              <a:pPr algn="r" eaLnBrk="1" hangingPunct="1"/>
              <a:t>15</a:t>
            </a:fld>
            <a:endParaRPr lang="fr-FR"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710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47107"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D2C4ADD0-ADF2-8849-BB85-9D1679247961}" type="datetime1">
              <a:rPr lang="fr-FR" sz="1200"/>
              <a:pPr algn="r" eaLnBrk="1" hangingPunct="1"/>
              <a:t>09/02/15</a:t>
            </a:fld>
            <a:endParaRPr lang="fr-FR" sz="1200"/>
          </a:p>
        </p:txBody>
      </p:sp>
      <p:sp>
        <p:nvSpPr>
          <p:cNvPr id="47108"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9944A4E-419D-3149-8E40-BE240332EADC}" type="slidenum">
              <a:rPr lang="fr-FR" sz="1200"/>
              <a:pPr algn="r" eaLnBrk="1" hangingPunct="1"/>
              <a:t>16</a:t>
            </a:fld>
            <a:endParaRPr lang="fr-FR"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915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49155"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A70E280-22D2-3E40-9275-E228FAB1D95F}" type="datetime1">
              <a:rPr lang="fr-FR" sz="1200"/>
              <a:pPr algn="r" eaLnBrk="1" hangingPunct="1"/>
              <a:t>09/02/15</a:t>
            </a:fld>
            <a:endParaRPr lang="fr-FR" sz="1200"/>
          </a:p>
        </p:txBody>
      </p:sp>
      <p:sp>
        <p:nvSpPr>
          <p:cNvPr id="49156"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650" tIns="45825" rIns="91650" bIns="45825"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3C6C176-5932-E448-824D-7089F21A9EF9}" type="slidenum">
              <a:rPr lang="fr-FR" sz="1200"/>
              <a:pPr algn="r" eaLnBrk="1" hangingPunct="1"/>
              <a:t>17</a:t>
            </a:fld>
            <a:endParaRPr lang="fr-FR"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553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6553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B791D4D-C265-7E47-B9BB-A2134DD775E1}" type="datetime1">
              <a:rPr lang="fr-FR" sz="1300">
                <a:latin typeface="Helvetica" charset="0"/>
                <a:cs typeface="Arial" charset="0"/>
              </a:rPr>
              <a:pPr eaLnBrk="1" hangingPunct="1"/>
              <a:t>09/02/15</a:t>
            </a:fld>
            <a:endParaRPr lang="fr-FR" sz="1300">
              <a:latin typeface="Helvetica" charset="0"/>
              <a:cs typeface="Arial" charset="0"/>
            </a:endParaRPr>
          </a:p>
        </p:txBody>
      </p:sp>
      <p:sp>
        <p:nvSpPr>
          <p:cNvPr id="6554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89A7760-C886-804D-AEE3-53D926817852}" type="slidenum">
              <a:rPr lang="fr-FR" sz="1300">
                <a:latin typeface="Helvetica" charset="0"/>
                <a:cs typeface="Arial" charset="0"/>
              </a:rPr>
              <a:pPr eaLnBrk="1" hangingPunct="1"/>
              <a:t>18</a:t>
            </a:fld>
            <a:endParaRPr lang="fr-FR" sz="1300">
              <a:latin typeface="Helvetica" charset="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632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56323"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2375115-9079-9C4A-9FDB-C939533502B5}" type="datetime1">
              <a:rPr lang="fr-FR" sz="1200"/>
              <a:pPr algn="r" eaLnBrk="1" hangingPunct="1"/>
              <a:t>09/02/15</a:t>
            </a:fld>
            <a:endParaRPr lang="fr-FR" sz="1200"/>
          </a:p>
        </p:txBody>
      </p:sp>
      <p:sp>
        <p:nvSpPr>
          <p:cNvPr id="56324"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F5BAD26-2CA7-DD45-8F16-ED63DE163D6D}" type="slidenum">
              <a:rPr lang="fr-FR" sz="1200"/>
              <a:pPr algn="r" eaLnBrk="1" hangingPunct="1"/>
              <a:t>19</a:t>
            </a:fld>
            <a:endParaRPr lang="fr-FR"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734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5734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4720E0-4B91-4547-B489-BF7261878D3B}" type="datetime1">
              <a:rPr lang="en-GB" sz="1200">
                <a:latin typeface="Helvetica" charset="0"/>
              </a:rPr>
              <a:pPr eaLnBrk="1" hangingPunct="1"/>
              <a:t>09/02/15</a:t>
            </a:fld>
            <a:endParaRPr lang="en-GB" sz="1200">
              <a:latin typeface="Helvetica" charset="0"/>
            </a:endParaRPr>
          </a:p>
        </p:txBody>
      </p:sp>
      <p:sp>
        <p:nvSpPr>
          <p:cNvPr id="5734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EC8A9C-791F-F045-AA69-6DD429852819}" type="slidenum">
              <a:rPr lang="en-GB" sz="1200">
                <a:latin typeface="Helvetica" charset="0"/>
              </a:rPr>
              <a:pPr eaLnBrk="1" hangingPunct="1"/>
              <a:t>20</a:t>
            </a:fld>
            <a:endParaRPr lang="en-GB" sz="1200">
              <a:latin typeface="Helvetica"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4"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18435"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745985A-2316-4A41-9B2F-AA7E05C60A7E}" type="datetime1">
              <a:rPr lang="en-GB" sz="1300">
                <a:latin typeface="Helvetica" charset="0"/>
              </a:rPr>
              <a:pPr eaLnBrk="1" hangingPunct="1"/>
              <a:t>09/02/15</a:t>
            </a:fld>
            <a:endParaRPr lang="en-GB" sz="1300">
              <a:latin typeface="Helvetica" charset="0"/>
            </a:endParaRPr>
          </a:p>
        </p:txBody>
      </p:sp>
      <p:sp>
        <p:nvSpPr>
          <p:cNvPr id="18436"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1D95A03-425C-E74A-98A8-FFF92D9675FD}" type="slidenum">
              <a:rPr lang="en-GB" sz="1300">
                <a:latin typeface="Helvetica" charset="0"/>
              </a:rPr>
              <a:pPr eaLnBrk="1" hangingPunct="1"/>
              <a:t>2</a:t>
            </a:fld>
            <a:endParaRPr lang="en-GB" sz="1300">
              <a:latin typeface="Helvetica"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734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5734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4720E0-4B91-4547-B489-BF7261878D3B}" type="datetime1">
              <a:rPr lang="en-GB" sz="1200">
                <a:latin typeface="Helvetica" charset="0"/>
              </a:rPr>
              <a:pPr eaLnBrk="1" hangingPunct="1"/>
              <a:t>09/02/15</a:t>
            </a:fld>
            <a:endParaRPr lang="en-GB" sz="1200">
              <a:latin typeface="Helvetica" charset="0"/>
            </a:endParaRPr>
          </a:p>
        </p:txBody>
      </p:sp>
      <p:sp>
        <p:nvSpPr>
          <p:cNvPr id="5734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EC8A9C-791F-F045-AA69-6DD429852819}" type="slidenum">
              <a:rPr lang="en-GB" sz="1200">
                <a:latin typeface="Helvetica" charset="0"/>
              </a:rPr>
              <a:pPr eaLnBrk="1" hangingPunct="1"/>
              <a:t>21</a:t>
            </a:fld>
            <a:endParaRPr lang="en-GB" sz="1200">
              <a:latin typeface="Helvetica"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75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675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67E1EAA-971F-4943-80C6-376E01A3A4B4}" type="datetime1">
              <a:rPr lang="fr-FR" sz="1300">
                <a:latin typeface="Helvetica" charset="0"/>
                <a:cs typeface="Arial" charset="0"/>
              </a:rPr>
              <a:pPr eaLnBrk="1" hangingPunct="1"/>
              <a:t>09/02/15</a:t>
            </a:fld>
            <a:endParaRPr lang="fr-FR" sz="1300">
              <a:latin typeface="Helvetica" charset="0"/>
              <a:cs typeface="Arial" charset="0"/>
            </a:endParaRPr>
          </a:p>
        </p:txBody>
      </p:sp>
      <p:sp>
        <p:nvSpPr>
          <p:cNvPr id="675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08D965F-10DB-7444-9B9E-902C47EA2420}" type="slidenum">
              <a:rPr lang="fr-FR" sz="1300">
                <a:latin typeface="Helvetica" charset="0"/>
                <a:cs typeface="Arial" charset="0"/>
              </a:rPr>
              <a:pPr eaLnBrk="1" hangingPunct="1"/>
              <a:t>22</a:t>
            </a:fld>
            <a:endParaRPr lang="fr-FR" sz="1300">
              <a:latin typeface="Helvetica" charset="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6322"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CA">
              <a:latin typeface="Arial" charset="0"/>
              <a:ea typeface="ＭＳ Ｐゴシック" charset="0"/>
              <a:cs typeface="ＭＳ Ｐゴシック" charset="0"/>
            </a:endParaRPr>
          </a:p>
        </p:txBody>
      </p:sp>
      <p:sp>
        <p:nvSpPr>
          <p:cNvPr id="56323" name="Espace réservé de la date 3"/>
          <p:cNvSpPr txBox="1">
            <a:spLocks noGrp="1"/>
          </p:cNvSpPr>
          <p:nvPr/>
        </p:nvSpPr>
        <p:spPr bwMode="auto">
          <a:xfrm>
            <a:off x="5440363" y="0"/>
            <a:ext cx="4160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02375115-9079-9C4A-9FDB-C939533502B5}" type="datetime1">
              <a:rPr lang="fr-FR" sz="1200"/>
              <a:pPr algn="r" eaLnBrk="1" hangingPunct="1"/>
              <a:t>09/02/15</a:t>
            </a:fld>
            <a:endParaRPr lang="fr-FR" sz="1200"/>
          </a:p>
        </p:txBody>
      </p:sp>
      <p:sp>
        <p:nvSpPr>
          <p:cNvPr id="56324" name="Espace réservé du numéro de diapositive 4"/>
          <p:cNvSpPr txBox="1">
            <a:spLocks noGrp="1"/>
          </p:cNvSpPr>
          <p:nvPr/>
        </p:nvSpPr>
        <p:spPr bwMode="auto">
          <a:xfrm>
            <a:off x="5440363" y="6948488"/>
            <a:ext cx="41608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F5BAD26-2CA7-DD45-8F16-ED63DE163D6D}" type="slidenum">
              <a:rPr lang="fr-FR" sz="1200"/>
              <a:pPr algn="r" eaLnBrk="1" hangingPunct="1"/>
              <a:t>23</a:t>
            </a:fld>
            <a:endParaRPr lang="fr-FR"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6246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atin typeface="Arial" charset="0"/>
                <a:ea typeface="ＭＳ Ｐゴシック" charset="0"/>
                <a:cs typeface="ＭＳ Ｐゴシック" charset="0"/>
              </a:rPr>
              <a:t>Use of the term «  cautious procedure »</a:t>
            </a:r>
          </a:p>
        </p:txBody>
      </p:sp>
      <p:sp>
        <p:nvSpPr>
          <p:cNvPr id="6246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B6A4D59-DFCF-C24D-BD5F-6E731A0AC102}" type="datetime1">
              <a:rPr lang="fr-FR" sz="1200">
                <a:latin typeface="Helvetica" charset="0"/>
              </a:rPr>
              <a:pPr eaLnBrk="1" hangingPunct="1"/>
              <a:t>09/02/15</a:t>
            </a:fld>
            <a:endParaRPr lang="fr-FR" sz="1200">
              <a:latin typeface="Helvetica" charset="0"/>
            </a:endParaRPr>
          </a:p>
        </p:txBody>
      </p:sp>
      <p:sp>
        <p:nvSpPr>
          <p:cNvPr id="6246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68A2DE5-60D7-EE4E-94C4-F28A7678E665}" type="slidenum">
              <a:rPr lang="fr-FR" sz="1200">
                <a:latin typeface="Helvetica" charset="0"/>
              </a:rPr>
              <a:pPr eaLnBrk="1" hangingPunct="1"/>
              <a:t>24</a:t>
            </a:fld>
            <a:endParaRPr lang="fr-FR" sz="1200">
              <a:latin typeface="Helvetica"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3277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3E9B065-8E29-5943-B6B5-8023516E3C4A}" type="datetime1">
              <a:rPr lang="fr-FR" sz="1200">
                <a:latin typeface="Helvetica" charset="0"/>
              </a:rPr>
              <a:pPr eaLnBrk="1" hangingPunct="1"/>
              <a:t>09/02/15</a:t>
            </a:fld>
            <a:endParaRPr lang="fr-FR" sz="1200">
              <a:latin typeface="Helvetica" charset="0"/>
            </a:endParaRPr>
          </a:p>
        </p:txBody>
      </p:sp>
      <p:sp>
        <p:nvSpPr>
          <p:cNvPr id="3277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1F69B05-AF39-D446-B8F4-ECEF56D12D78}" type="slidenum">
              <a:rPr lang="fr-FR" sz="1200">
                <a:latin typeface="Helvetica" charset="0"/>
              </a:rPr>
              <a:pPr eaLnBrk="1" hangingPunct="1"/>
              <a:t>26</a:t>
            </a:fld>
            <a:endParaRPr lang="fr-FR" sz="1200">
              <a:latin typeface="Helvetica"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
        <p:nvSpPr>
          <p:cNvPr id="122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defRPr/>
            </a:pPr>
            <a:fld id="{16C2DF54-2627-47E6-A83A-74B0D407356C}" type="slidenum">
              <a:rPr lang="en-CA" altLang="en-US" smtClean="0">
                <a:latin typeface="Calibri" pitchFamily="34" charset="0"/>
              </a:rPr>
              <a:pPr fontAlgn="base">
                <a:spcBef>
                  <a:spcPct val="0"/>
                </a:spcBef>
                <a:spcAft>
                  <a:spcPct val="0"/>
                </a:spcAft>
                <a:defRPr/>
              </a:pPr>
              <a:t>28</a:t>
            </a:fld>
            <a:endParaRPr lang="en-CA" altLang="en-US"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kumimoji="0" lang="en-GB">
              <a:latin typeface="Arial" charset="0"/>
              <a:ea typeface="ＭＳ Ｐゴシック" charset="0"/>
              <a:cs typeface="ＭＳ Ｐゴシック" charset="0"/>
            </a:endParaRPr>
          </a:p>
        </p:txBody>
      </p:sp>
      <p:sp>
        <p:nvSpPr>
          <p:cNvPr id="163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A33D0BC5-D31B-9546-9EC2-DC7C59F69F2F}" type="datetime1">
              <a:rPr kumimoji="0" lang="fr-FR" altLang="ja-JP" sz="1200">
                <a:latin typeface="Helvetica" charset="0"/>
              </a:rPr>
              <a:pPr/>
              <a:t>09/02/15</a:t>
            </a:fld>
            <a:endParaRPr kumimoji="0" lang="fr-FR" altLang="ja-JP" sz="1200">
              <a:latin typeface="Helvetica" charset="0"/>
            </a:endParaRPr>
          </a:p>
        </p:txBody>
      </p:sp>
      <p:sp>
        <p:nvSpPr>
          <p:cNvPr id="163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9780E920-F01E-3F47-B1DD-D2E4089DE3AF}" type="slidenum">
              <a:rPr kumimoji="0" lang="fr-FR" altLang="ja-JP" sz="1200">
                <a:latin typeface="Helvetica" charset="0"/>
              </a:rPr>
              <a:pPr/>
              <a:t>3</a:t>
            </a:fld>
            <a:endParaRPr kumimoji="0" lang="fr-FR" altLang="ja-JP" sz="1200">
              <a:latin typeface="Helvetica"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33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1433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1EF1037-2B20-124B-BF28-CBBB94945A5B}" type="datetime1">
              <a:rPr lang="en-GB" sz="1200">
                <a:latin typeface="Helvetica" charset="0"/>
              </a:rPr>
              <a:pPr eaLnBrk="1" hangingPunct="1"/>
              <a:t>09/02/15</a:t>
            </a:fld>
            <a:endParaRPr lang="en-GB" sz="1200">
              <a:latin typeface="Helvetica" charset="0"/>
            </a:endParaRPr>
          </a:p>
        </p:txBody>
      </p:sp>
      <p:sp>
        <p:nvSpPr>
          <p:cNvPr id="1434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9B34FC-53B0-D442-9E7C-B0EC4396A24A}" type="slidenum">
              <a:rPr lang="en-GB" sz="1200">
                <a:latin typeface="Helvetica" charset="0"/>
              </a:rPr>
              <a:pPr eaLnBrk="1" hangingPunct="1"/>
              <a:t>4</a:t>
            </a:fld>
            <a:endParaRPr lang="en-GB" sz="1200">
              <a:latin typeface="Helvetica"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338"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14339"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1EF1037-2B20-124B-BF28-CBBB94945A5B}" type="datetime1">
              <a:rPr lang="en-GB" sz="1200">
                <a:latin typeface="Helvetica" charset="0"/>
              </a:rPr>
              <a:pPr eaLnBrk="1" hangingPunct="1"/>
              <a:t>09/02/15</a:t>
            </a:fld>
            <a:endParaRPr lang="en-GB" sz="1200">
              <a:latin typeface="Helvetica" charset="0"/>
            </a:endParaRPr>
          </a:p>
        </p:txBody>
      </p:sp>
      <p:sp>
        <p:nvSpPr>
          <p:cNvPr id="14340"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E9B34FC-53B0-D442-9E7C-B0EC4396A24A}" type="slidenum">
              <a:rPr lang="en-GB" sz="1200">
                <a:latin typeface="Helvetica" charset="0"/>
              </a:rPr>
              <a:pPr eaLnBrk="1" hangingPunct="1"/>
              <a:t>5</a:t>
            </a:fld>
            <a:endParaRPr lang="en-GB" sz="1200">
              <a:latin typeface="Helvetica"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Arial" charset="0"/>
                <a:ea typeface="ＭＳ Ｐゴシック" charset="0"/>
                <a:cs typeface="ＭＳ Ｐゴシック" charset="0"/>
              </a:rPr>
              <a:t>Considerations about the risk to future generations…. « Can we leave to</a:t>
            </a:r>
          </a:p>
          <a:p>
            <a:r>
              <a:rPr lang="en-GB">
                <a:latin typeface="Arial" charset="0"/>
                <a:ea typeface="ＭＳ Ｐゴシック" charset="0"/>
                <a:cs typeface="ＭＳ Ｐゴシック" charset="0"/>
              </a:rPr>
              <a:t> the future generations the problem of somehow adjusting themselves to</a:t>
            </a:r>
          </a:p>
          <a:p>
            <a:r>
              <a:rPr lang="en-GB">
                <a:latin typeface="Arial" charset="0"/>
                <a:ea typeface="ＭＳ Ｐゴシック" charset="0"/>
                <a:cs typeface="ＭＳ Ｐゴシック" charset="0"/>
              </a:rPr>
              <a:t> an environment of higher radiation levels? » </a:t>
            </a:r>
          </a:p>
          <a:p>
            <a:endParaRPr lang="en-GB">
              <a:latin typeface="Arial" charset="0"/>
              <a:ea typeface="ＭＳ Ｐゴシック" charset="0"/>
              <a:cs typeface="ＭＳ Ｐゴシック" charset="0"/>
            </a:endParaRPr>
          </a:p>
          <a:p>
            <a:r>
              <a:rPr lang="en-GB">
                <a:latin typeface="Arial" charset="0"/>
                <a:ea typeface="ＭＳ Ｐゴシック" charset="0"/>
                <a:cs typeface="ＭＳ Ｐゴシック" charset="0"/>
              </a:rPr>
              <a:t>The benefit of radiation increase life expectancy by also senility….</a:t>
            </a:r>
          </a:p>
        </p:txBody>
      </p:sp>
      <p:sp>
        <p:nvSpPr>
          <p:cNvPr id="163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D5C5E1B-81FF-E447-A2F2-FA1834A9E403}" type="datetime1">
              <a:rPr lang="en-GB" sz="1200">
                <a:latin typeface="Helvetica" charset="0"/>
              </a:rPr>
              <a:pPr eaLnBrk="1" hangingPunct="1"/>
              <a:t>09/02/15</a:t>
            </a:fld>
            <a:endParaRPr lang="en-GB" sz="1200">
              <a:latin typeface="Helvetica" charset="0"/>
            </a:endParaRPr>
          </a:p>
        </p:txBody>
      </p:sp>
      <p:sp>
        <p:nvSpPr>
          <p:cNvPr id="163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63B8ED-0063-A74D-A15D-30C3F7B49305}" type="slidenum">
              <a:rPr lang="en-GB" sz="1200">
                <a:latin typeface="Helvetica" charset="0"/>
              </a:rPr>
              <a:pPr eaLnBrk="1" hangingPunct="1"/>
              <a:t>6</a:t>
            </a:fld>
            <a:endParaRPr lang="en-GB" sz="1200">
              <a:latin typeface="Helvetica"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kumimoji="0" lang="en-GB">
              <a:latin typeface="Arial" charset="0"/>
              <a:ea typeface="ＭＳ Ｐゴシック" charset="0"/>
              <a:cs typeface="ＭＳ Ｐゴシック" charset="0"/>
            </a:endParaRPr>
          </a:p>
        </p:txBody>
      </p:sp>
      <p:sp>
        <p:nvSpPr>
          <p:cNvPr id="3174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355994A1-F220-174A-ADFB-5AE76070C181}" type="datetime1">
              <a:rPr kumimoji="0" lang="fr-FR" altLang="ja-JP" sz="1200">
                <a:latin typeface="Helvetica" charset="0"/>
              </a:rPr>
              <a:pPr/>
              <a:t>09/02/15</a:t>
            </a:fld>
            <a:endParaRPr kumimoji="0" lang="fr-FR" altLang="ja-JP" sz="1200">
              <a:latin typeface="Helvetica" charset="0"/>
            </a:endParaRPr>
          </a:p>
        </p:txBody>
      </p:sp>
      <p:sp>
        <p:nvSpPr>
          <p:cNvPr id="3174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fld id="{B7BC7967-44A9-5F49-A44C-6ADC41739AEF}" type="slidenum">
              <a:rPr kumimoji="0" lang="fr-FR" altLang="ja-JP" sz="1200">
                <a:latin typeface="Helvetica" charset="0"/>
              </a:rPr>
              <a:pPr/>
              <a:t>8</a:t>
            </a:fld>
            <a:endParaRPr kumimoji="0" lang="fr-FR" altLang="ja-JP" sz="1200">
              <a:latin typeface="Helvetica"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6"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GB">
              <a:latin typeface="Arial" charset="0"/>
              <a:ea typeface="ＭＳ Ｐゴシック" charset="0"/>
              <a:cs typeface="ＭＳ Ｐゴシック" charset="0"/>
            </a:endParaRPr>
          </a:p>
        </p:txBody>
      </p:sp>
      <p:sp>
        <p:nvSpPr>
          <p:cNvPr id="16387"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BB0F8FB-0E36-A141-9562-9F1EB74A02CE}" type="datetime1">
              <a:rPr lang="fr-FR" sz="1200">
                <a:latin typeface="Helvetica" charset="0"/>
              </a:rPr>
              <a:pPr eaLnBrk="1" hangingPunct="1"/>
              <a:t>09/02/15</a:t>
            </a:fld>
            <a:endParaRPr lang="fr-FR" sz="1200">
              <a:latin typeface="Helvetica" charset="0"/>
            </a:endParaRPr>
          </a:p>
        </p:txBody>
      </p:sp>
      <p:sp>
        <p:nvSpPr>
          <p:cNvPr id="16388"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C83B62B-E6BC-1840-AA5D-8F7959C4998D}" type="slidenum">
              <a:rPr lang="fr-FR" sz="1200">
                <a:latin typeface="Helvetica" charset="0"/>
              </a:rPr>
              <a:pPr eaLnBrk="1" hangingPunct="1"/>
              <a:t>9</a:t>
            </a:fld>
            <a:endParaRPr lang="fr-FR" sz="1200">
              <a:latin typeface="Helvetica"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2530"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CA">
              <a:latin typeface="Arial" charset="0"/>
              <a:ea typeface="ＭＳ Ｐゴシック" charset="0"/>
              <a:cs typeface="ＭＳ Ｐゴシック" charset="0"/>
            </a:endParaRPr>
          </a:p>
        </p:txBody>
      </p:sp>
      <p:sp>
        <p:nvSpPr>
          <p:cNvPr id="22531" name="Espace réservé de la date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C4B43A6-1DBD-EC4C-83CB-E44CC3CDB371}" type="datetime1">
              <a:rPr lang="fr-FR" sz="1300">
                <a:latin typeface="Helvetica" charset="0"/>
                <a:cs typeface="Arial" charset="0"/>
              </a:rPr>
              <a:pPr eaLnBrk="1" hangingPunct="1"/>
              <a:t>09/02/15</a:t>
            </a:fld>
            <a:endParaRPr lang="fr-FR" sz="1300">
              <a:latin typeface="Helvetica" charset="0"/>
              <a:cs typeface="Arial" charset="0"/>
            </a:endParaRPr>
          </a:p>
        </p:txBody>
      </p:sp>
      <p:sp>
        <p:nvSpPr>
          <p:cNvPr id="22532" name="Espace réservé du numéro de diapositiv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1BEFBD6-CF30-1B4C-9770-2AD30124798A}" type="slidenum">
              <a:rPr lang="fr-FR" sz="1300">
                <a:latin typeface="Helvetica" charset="0"/>
                <a:cs typeface="Arial" charset="0"/>
              </a:rPr>
              <a:pPr eaLnBrk="1" hangingPunct="1"/>
              <a:t>10</a:t>
            </a:fld>
            <a:endParaRPr lang="fr-FR" sz="1300">
              <a:latin typeface="Helvetica"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 Id="rId3"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Master" Target="../slideMasters/slideMaster1.xml"/><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6" name="Straight Connector 5"/>
          <p:cNvCxnSpPr/>
          <p:nvPr userDrawn="1"/>
        </p:nvCxnSpPr>
        <p:spPr>
          <a:xfrm>
            <a:off x="0" y="3200400"/>
            <a:ext cx="8382000" cy="1588"/>
          </a:xfrm>
          <a:prstGeom prst="line">
            <a:avLst/>
          </a:prstGeom>
          <a:ln w="25400" cap="rnd"/>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533400" y="1371600"/>
            <a:ext cx="7851648" cy="1828800"/>
          </a:xfrm>
          <a:ln>
            <a:noFill/>
          </a:ln>
        </p:spPr>
        <p:txBody>
          <a:bodyPr tIns="0" rIns="18288" anchor="b">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800" b="1">
                <a:ln>
                  <a:noFill/>
                </a:ln>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defRPr>
            </a:lvl1pPr>
          </a:lstStyle>
          <a:p>
            <a:r>
              <a:rPr lang="en-US" dirty="0" smtClean="0"/>
              <a:t>Click to edit Master title style</a:t>
            </a:r>
            <a:endParaRPr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32" name="Text Placeholder 31"/>
          <p:cNvSpPr>
            <a:spLocks noGrp="1"/>
          </p:cNvSpPr>
          <p:nvPr>
            <p:ph type="body" sz="quarter" idx="10"/>
          </p:nvPr>
        </p:nvSpPr>
        <p:spPr>
          <a:xfrm>
            <a:off x="533400" y="5257800"/>
            <a:ext cx="7848600" cy="838200"/>
          </a:xfrm>
        </p:spPr>
        <p:txBody>
          <a:bodyPr>
            <a:normAutofit/>
          </a:bodyPr>
          <a:lstStyle>
            <a:lvl1pPr algn="r">
              <a:buNone/>
              <a:defRPr sz="1600"/>
            </a:lvl1pPr>
          </a:lstStyle>
          <a:p>
            <a:pPr lvl="0"/>
            <a:r>
              <a:rPr lang="en-US" dirty="0" smtClean="0"/>
              <a:t>Click to edit Master text styles</a:t>
            </a:r>
          </a:p>
        </p:txBody>
      </p:sp>
      <p:sp>
        <p:nvSpPr>
          <p:cNvPr id="4" name="Rectangle 3"/>
          <p:cNvSpPr/>
          <p:nvPr userDrawn="1"/>
        </p:nvSpPr>
        <p:spPr>
          <a:xfrm rot="19563908">
            <a:off x="247732" y="1814738"/>
            <a:ext cx="10544014" cy="5196587"/>
          </a:xfrm>
          <a:prstGeom prst="rect">
            <a:avLst/>
          </a:prstGeom>
          <a:blipFill dpi="0" rotWithShape="1">
            <a:blip r:embed="rId3">
              <a:alphaModFix amt="2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526881"/>
      </p:ext>
    </p:extLst>
  </p:cSld>
  <p:clrMapOvr>
    <a:overrideClrMapping bg1="dk1" tx1="lt1" bg2="dk2" tx2="lt2" accent1="accent1" accent2="accent2" accent3="accent3" accent4="accent4" accent5="accent5" accent6="accent6" hlink="hlink" folHlink="folHlink"/>
  </p:clrMapOvr>
  <p:transition xmlns:p14="http://schemas.microsoft.com/office/powerpoint/2010/mai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000" b="1" cap="none" baseline="0" dirty="0">
                <a:ln w="635">
                  <a:noFill/>
                </a:ln>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30352" y="2704664"/>
            <a:ext cx="7772400" cy="1509712"/>
          </a:xfrm>
        </p:spPr>
        <p:txBody>
          <a:bodyPr lIns="45720" rIns="45720">
            <a:normAutofit/>
          </a:bodyPr>
          <a:lstStyle>
            <a:lvl1pPr marL="0" indent="0">
              <a:buNone/>
              <a:defRPr sz="24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080A7019-14BD-4A65-887B-5F9FDC780F39}" type="slidenum">
              <a:rPr lang="en-US"/>
              <a:pPr>
                <a:defRPr/>
              </a:pPr>
              <a:t>‹#›</a:t>
            </a:fld>
            <a:endParaRPr lang="en-US"/>
          </a:p>
        </p:txBody>
      </p:sp>
      <p:pic>
        <p:nvPicPr>
          <p:cNvPr id="5" name="Picture 13" descr="ICRP Logo and Title.gif"/>
          <p:cNvPicPr>
            <a:picLocks noChangeAspect="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3652928"/>
      </p:ext>
    </p:extLst>
  </p:cSld>
  <p:clrMapOvr>
    <a:overrideClrMapping bg1="dk1" tx1="lt1" bg2="dk2" tx2="lt2" accent1="accent1" accent2="accent2" accent3="accent3" accent4="accent4" accent5="accent5" accent6="accent6" hlink="hlink" folHlink="folHlink"/>
  </p:clrMapOvr>
  <p:transition xmlns:p14="http://schemas.microsoft.com/office/powerpoint/2010/mai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lvl1pPr>
              <a:defRPr sz="3600" b="1">
                <a:solidFill>
                  <a:schemeClr val="accent1">
                    <a:lumMod val="75000"/>
                  </a:schemeClr>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724400"/>
          </a:xfrm>
        </p:spPr>
        <p:txBody>
          <a:bodyPr/>
          <a:lstStyle>
            <a:lvl1pPr>
              <a:defRPr sz="2200" b="1"/>
            </a:lvl1pPr>
            <a:lvl2pPr>
              <a:defRPr sz="21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12EFA2FD-B014-469B-A9B1-DD8B8790061E}" type="slidenum">
              <a:rPr lang="en-US"/>
              <a:pPr>
                <a:defRPr/>
              </a:pPr>
              <a:t>‹#›</a:t>
            </a:fld>
            <a:endParaRPr lang="en-US"/>
          </a:p>
        </p:txBody>
      </p:sp>
      <p:pic>
        <p:nvPicPr>
          <p:cNvPr id="5" name="Picture 13" descr="ICRP Logo and Title.gif"/>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2927136"/>
      </p:ext>
    </p:extLst>
  </p:cSld>
  <p:clrMapOvr>
    <a:masterClrMapping/>
  </p:clrMapOvr>
  <p:transition xmlns:p14="http://schemas.microsoft.com/office/powerpoint/2010/mai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lvl1pPr>
              <a:defRPr sz="3600" b="1">
                <a:solidFill>
                  <a:schemeClr val="accent1">
                    <a:lumMod val="75000"/>
                  </a:schemeClr>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4724400"/>
          </a:xfrm>
        </p:spPr>
        <p:txBody>
          <a:bodyPr/>
          <a:lstStyle>
            <a:lvl1pPr>
              <a:defRPr sz="2200" b="1"/>
            </a:lvl1pPr>
            <a:lvl2pPr>
              <a:defRPr sz="21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724400"/>
          </a:xfrm>
        </p:spPr>
        <p:txBody>
          <a:bodyPr/>
          <a:lstStyle>
            <a:lvl1pPr>
              <a:defRPr sz="2200" b="1"/>
            </a:lvl1pPr>
            <a:lvl2pPr>
              <a:defRPr sz="21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17"/>
          <p:cNvSpPr>
            <a:spLocks noGrp="1"/>
          </p:cNvSpPr>
          <p:nvPr>
            <p:ph type="sldNum" sz="quarter" idx="10"/>
          </p:nvPr>
        </p:nvSpPr>
        <p:spPr/>
        <p:txBody>
          <a:bodyPr/>
          <a:lstStyle>
            <a:lvl1pPr>
              <a:defRPr/>
            </a:lvl1pPr>
          </a:lstStyle>
          <a:p>
            <a:pPr>
              <a:defRPr/>
            </a:pPr>
            <a:fld id="{4C7FFDF3-5890-479E-AA08-62A4F1D9DCFE}" type="slidenum">
              <a:rPr lang="en-CA"/>
              <a:pPr>
                <a:defRPr/>
              </a:pPr>
              <a:t>‹#›</a:t>
            </a:fld>
            <a:endParaRPr lang="en-CA" dirty="0"/>
          </a:p>
        </p:txBody>
      </p:sp>
      <p:pic>
        <p:nvPicPr>
          <p:cNvPr id="6" name="Picture 13" descr="ICRP Logo and Title.gif"/>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3268762"/>
      </p:ext>
    </p:extLst>
  </p:cSld>
  <p:clrMapOvr>
    <a:masterClrMapping/>
  </p:clrMapOvr>
  <p:transition xmlns:p14="http://schemas.microsoft.com/office/powerpoint/2010/mai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userDrawn="1"/>
        </p:nvSpPr>
        <p:spPr>
          <a:xfrm>
            <a:off x="304800" y="457200"/>
            <a:ext cx="2438400" cy="5638800"/>
          </a:xfrm>
          <a:prstGeom prst="rect">
            <a:avLst/>
          </a:prstGeom>
          <a:solidFill>
            <a:schemeClr val="accent1">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cxnSp>
        <p:nvCxnSpPr>
          <p:cNvPr id="6" name="Straight Connector 5"/>
          <p:cNvCxnSpPr/>
          <p:nvPr userDrawn="1"/>
        </p:nvCxnSpPr>
        <p:spPr>
          <a:xfrm rot="5400000">
            <a:off x="-266700" y="3162300"/>
            <a:ext cx="6326188" cy="1588"/>
          </a:xfrm>
          <a:prstGeom prst="line">
            <a:avLst/>
          </a:prstGeom>
          <a:ln w="254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1000" y="514352"/>
            <a:ext cx="2286000" cy="1162050"/>
          </a:xfrm>
        </p:spPr>
        <p:txBody>
          <a:bodyPr anchor="b">
            <a:noAutofit/>
          </a:bodyPr>
          <a:lstStyle>
            <a:lvl1pPr algn="l" rtl="0">
              <a:spcBef>
                <a:spcPct val="0"/>
              </a:spcBef>
              <a:buNone/>
              <a:defRPr sz="2600" b="0">
                <a:ln>
                  <a:noFill/>
                </a:ln>
                <a:solidFill>
                  <a:schemeClr val="tx2">
                    <a:lumMod val="20000"/>
                    <a:lumOff val="80000"/>
                  </a:schemeClr>
                </a:solidFill>
                <a:effectLst/>
                <a:latin typeface="Arial" pitchFamily="34" charset="0"/>
                <a:ea typeface="+mj-ea"/>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2"/>
          </p:nvPr>
        </p:nvSpPr>
        <p:spPr>
          <a:xfrm>
            <a:off x="381000" y="1676400"/>
            <a:ext cx="2286000" cy="4343400"/>
          </a:xfrm>
        </p:spPr>
        <p:txBody>
          <a:bodyPr lIns="18288" rIns="18288"/>
          <a:lstStyle>
            <a:lvl1pPr marL="0" indent="0" algn="l">
              <a:buNone/>
              <a:defRPr sz="1400">
                <a:solidFill>
                  <a:schemeClr val="bg1"/>
                </a:solidFill>
              </a:defRPr>
            </a:lvl1pPr>
            <a:lvl2pPr indent="0" algn="l">
              <a:buNone/>
              <a:defRPr sz="1200"/>
            </a:lvl2pPr>
            <a:lvl3pPr indent="0" algn="l">
              <a:buNone/>
              <a:defRPr sz="1000"/>
            </a:lvl3pPr>
            <a:lvl4pPr indent="0" algn="l">
              <a:buNone/>
              <a:defRPr sz="900"/>
            </a:lvl4pPr>
            <a:lvl5pPr indent="0" algn="l">
              <a:buNone/>
              <a:defRPr sz="900"/>
            </a:lvl5pPr>
          </a:lstStyle>
          <a:p>
            <a:pPr lvl="0"/>
            <a:r>
              <a:rPr lang="en-US" dirty="0" smtClean="0"/>
              <a:t>Click to edit Master text styles</a:t>
            </a:r>
          </a:p>
        </p:txBody>
      </p:sp>
      <p:sp>
        <p:nvSpPr>
          <p:cNvPr id="4" name="Content Placeholder 3"/>
          <p:cNvSpPr>
            <a:spLocks noGrp="1"/>
          </p:cNvSpPr>
          <p:nvPr>
            <p:ph sz="half" idx="1"/>
          </p:nvPr>
        </p:nvSpPr>
        <p:spPr>
          <a:xfrm>
            <a:off x="3048000" y="533400"/>
            <a:ext cx="5638800" cy="5791200"/>
          </a:xfrm>
        </p:spPr>
        <p:txBody>
          <a:bodyPr tIns="0"/>
          <a:lstStyle>
            <a:lvl1pPr>
              <a:defRPr sz="2800"/>
            </a:lvl1pPr>
            <a:lvl2pPr>
              <a:defRPr sz="2600"/>
            </a:lvl2pPr>
            <a:lvl3pPr>
              <a:defRPr sz="2400"/>
            </a:lvl3pPr>
            <a:lvl4pPr>
              <a:defRPr sz="20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0"/>
          </p:nvPr>
        </p:nvSpPr>
        <p:spPr/>
        <p:txBody>
          <a:bodyPr/>
          <a:lstStyle>
            <a:lvl1pPr>
              <a:defRPr/>
            </a:lvl1pPr>
          </a:lstStyle>
          <a:p>
            <a:pPr>
              <a:defRPr/>
            </a:pPr>
            <a:fld id="{60D1EA6A-A152-4362-82E5-F40573E11958}" type="slidenum">
              <a:rPr lang="en-CA"/>
              <a:pPr>
                <a:defRPr/>
              </a:pPr>
              <a:t>‹#›</a:t>
            </a:fld>
            <a:endParaRPr lang="en-CA"/>
          </a:p>
        </p:txBody>
      </p:sp>
      <p:pic>
        <p:nvPicPr>
          <p:cNvPr id="8" name="Picture 13" descr="ICRP Logo and Title.gif"/>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7013" y="6418263"/>
            <a:ext cx="3811587"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4483972"/>
      </p:ext>
    </p:extLst>
  </p:cSld>
  <p:clrMapOvr>
    <a:masterClrMapping/>
  </p:clrMapOvr>
  <p:transition xmlns:p14="http://schemas.microsoft.com/office/powerpoint/2010/mai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a:xfrm>
            <a:off x="1219200" y="6400800"/>
            <a:ext cx="3962400" cy="457200"/>
          </a:xfrm>
          <a:prstGeom prst="rect">
            <a:avLst/>
          </a:prstGeom>
        </p:spPr>
        <p:txBody>
          <a:bodyPr vert="horz" wrap="square" lIns="91440" tIns="45720" rIns="91440" bIns="45720" numCol="1" anchor="t" anchorCtr="0" compatLnSpc="1">
            <a:prstTxWarp prst="textNoShape">
              <a:avLst/>
            </a:prstTxWarp>
          </a:bodyPr>
          <a:lstStyle>
            <a:lvl1pPr>
              <a:defRPr sz="600" b="1">
                <a:latin typeface="Swis721 BT" charset="0"/>
                <a:cs typeface="Arial" charset="0"/>
              </a:defRPr>
            </a:lvl1pPr>
          </a:lstStyle>
          <a:p>
            <a:pPr>
              <a:defRPr/>
            </a:pPr>
            <a:endParaRPr lang="en-GB"/>
          </a:p>
          <a:p>
            <a:pPr>
              <a:defRPr/>
            </a:pPr>
            <a:r>
              <a:rPr lang="en-GB"/>
              <a:t>INTERNATIONAL COMMISSION ON RADIOLOGICAL PROTECTION    </a:t>
            </a:r>
          </a:p>
          <a:p>
            <a:pPr>
              <a:defRPr/>
            </a:pPr>
            <a:endParaRPr lang="en-GB"/>
          </a:p>
        </p:txBody>
      </p:sp>
    </p:spTree>
    <p:extLst>
      <p:ext uri="{BB962C8B-B14F-4D97-AF65-F5344CB8AC3E}">
        <p14:creationId xmlns:p14="http://schemas.microsoft.com/office/powerpoint/2010/main" val="4206177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10000">
              <a:schemeClr val="accent1">
                <a:tint val="44500"/>
                <a:satMod val="160000"/>
                <a:lumMod val="20000"/>
                <a:lumOff val="80000"/>
              </a:schemeClr>
            </a:gs>
            <a:gs pos="100000">
              <a:schemeClr val="accent1">
                <a:tint val="23500"/>
                <a:satMod val="160000"/>
                <a:lumMod val="0"/>
                <a:lumOff val="100000"/>
              </a:schemeClr>
            </a:gs>
          </a:gsLst>
          <a:lin ang="540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304800"/>
            <a:ext cx="8229600" cy="1143000"/>
          </a:xfrm>
          <a:prstGeom prst="rect">
            <a:avLst/>
          </a:prstGeom>
        </p:spPr>
        <p:txBody>
          <a:bodyPr vert="horz" lIns="0" rIns="0" bIns="0" anchor="ctr" anchorCtr="0">
            <a:normAutofit/>
            <a:scene3d>
              <a:camera prst="orthographicFront"/>
              <a:lightRig rig="threePt" dir="t"/>
            </a:scene3d>
            <a:sp3d extrusionH="57150">
              <a:bevelT w="38100" h="38100"/>
              <a:extrusionClr>
                <a:schemeClr val="tx1"/>
              </a:extrusionClr>
            </a:sp3d>
          </a:bodyPr>
          <a:lstStyle/>
          <a:p>
            <a:r>
              <a:rPr lang="en-US" dirty="0" smtClean="0"/>
              <a:t>Click to edit Master title style</a:t>
            </a:r>
            <a:endParaRPr lang="en-US" dirty="0"/>
          </a:p>
        </p:txBody>
      </p:sp>
      <p:sp>
        <p:nvSpPr>
          <p:cNvPr id="1027" name="Text Placeholder 29"/>
          <p:cNvSpPr>
            <a:spLocks noGrp="1"/>
          </p:cNvSpPr>
          <p:nvPr>
            <p:ph type="body" idx="1"/>
          </p:nvPr>
        </p:nvSpPr>
        <p:spPr bwMode="auto">
          <a:xfrm>
            <a:off x="457200" y="16002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 name="Slide Number Placeholder 17"/>
          <p:cNvSpPr>
            <a:spLocks noGrp="1"/>
          </p:cNvSpPr>
          <p:nvPr>
            <p:ph type="sldNum" sz="quarter" idx="4"/>
          </p:nvPr>
        </p:nvSpPr>
        <p:spPr>
          <a:xfrm>
            <a:off x="7924800" y="6324600"/>
            <a:ext cx="762000" cy="212725"/>
          </a:xfrm>
          <a:prstGeom prst="rect">
            <a:avLst/>
          </a:prstGeom>
        </p:spPr>
        <p:txBody>
          <a:bodyPr vert="horz" lIns="0" tIns="0" rIns="0" bIns="0" anchor="b"/>
          <a:lstStyle>
            <a:lvl1pPr algn="ctr" eaLnBrk="1" fontAlgn="auto" latinLnBrk="0" hangingPunct="1">
              <a:spcBef>
                <a:spcPts val="0"/>
              </a:spcBef>
              <a:spcAft>
                <a:spcPts val="0"/>
              </a:spcAft>
              <a:defRPr kumimoji="0" sz="1200">
                <a:solidFill>
                  <a:schemeClr val="tx2">
                    <a:shade val="90000"/>
                  </a:schemeClr>
                </a:solidFill>
                <a:latin typeface="Arial" pitchFamily="34" charset="0"/>
                <a:cs typeface="Arial" pitchFamily="34" charset="0"/>
              </a:defRPr>
            </a:lvl1pPr>
          </a:lstStyle>
          <a:p>
            <a:pPr>
              <a:defRPr/>
            </a:pPr>
            <a:fld id="{43F5C72D-202D-4325-ABA2-6A0971C5D17F}"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4099" r:id="rId1"/>
    <p:sldLayoutId id="2147484100" r:id="rId2"/>
    <p:sldLayoutId id="2147484101" r:id="rId3"/>
    <p:sldLayoutId id="2147484098" r:id="rId4"/>
    <p:sldLayoutId id="2147484102" r:id="rId5"/>
    <p:sldLayoutId id="2147484103" r:id="rId6"/>
  </p:sldLayoutIdLst>
  <p:transition xmlns:p14="http://schemas.microsoft.com/office/powerpoint/2010/main" spd="med">
    <p:fade/>
  </p:transition>
  <p:timing>
    <p:tnLst>
      <p:par>
        <p:cTn xmlns:p14="http://schemas.microsoft.com/office/powerpoint/2010/main" id="1" dur="indefinite" restart="never" nodeType="tmRoot"/>
      </p:par>
    </p:tnLst>
  </p:timing>
  <p:hf hdr="0" ftr="0" dt="0"/>
  <p:txStyles>
    <p:titleStyle>
      <a:lvl1pPr algn="ctr" rtl="0" eaLnBrk="0" fontAlgn="base" hangingPunct="0">
        <a:spcBef>
          <a:spcPct val="0"/>
        </a:spcBef>
        <a:spcAft>
          <a:spcPct val="0"/>
        </a:spcAft>
        <a:defRPr sz="5000" kern="1200">
          <a:solidFill>
            <a:schemeClr val="tx2"/>
          </a:solidFill>
          <a:latin typeface="Arial" pitchFamily="34" charset="0"/>
          <a:ea typeface="+mj-ea"/>
          <a:cs typeface="Arial" pitchFamily="34" charset="0"/>
        </a:defRPr>
      </a:lvl1pPr>
      <a:lvl2pPr algn="ctr" rtl="0" eaLnBrk="0" fontAlgn="base" hangingPunct="0">
        <a:spcBef>
          <a:spcPct val="0"/>
        </a:spcBef>
        <a:spcAft>
          <a:spcPct val="0"/>
        </a:spcAft>
        <a:defRPr sz="5000">
          <a:solidFill>
            <a:schemeClr val="tx2"/>
          </a:solidFill>
          <a:latin typeface="Arial" charset="0"/>
          <a:cs typeface="Arial" charset="0"/>
        </a:defRPr>
      </a:lvl2pPr>
      <a:lvl3pPr algn="ctr" rtl="0" eaLnBrk="0" fontAlgn="base" hangingPunct="0">
        <a:spcBef>
          <a:spcPct val="0"/>
        </a:spcBef>
        <a:spcAft>
          <a:spcPct val="0"/>
        </a:spcAft>
        <a:defRPr sz="5000">
          <a:solidFill>
            <a:schemeClr val="tx2"/>
          </a:solidFill>
          <a:latin typeface="Arial" charset="0"/>
          <a:cs typeface="Arial" charset="0"/>
        </a:defRPr>
      </a:lvl3pPr>
      <a:lvl4pPr algn="ctr" rtl="0" eaLnBrk="0" fontAlgn="base" hangingPunct="0">
        <a:spcBef>
          <a:spcPct val="0"/>
        </a:spcBef>
        <a:spcAft>
          <a:spcPct val="0"/>
        </a:spcAft>
        <a:defRPr sz="5000">
          <a:solidFill>
            <a:schemeClr val="tx2"/>
          </a:solidFill>
          <a:latin typeface="Arial" charset="0"/>
          <a:cs typeface="Arial" charset="0"/>
        </a:defRPr>
      </a:lvl4pPr>
      <a:lvl5pPr algn="ctr" rtl="0" eaLnBrk="0" fontAlgn="base" hangingPunct="0">
        <a:spcBef>
          <a:spcPct val="0"/>
        </a:spcBef>
        <a:spcAft>
          <a:spcPct val="0"/>
        </a:spcAft>
        <a:defRPr sz="5000">
          <a:solidFill>
            <a:schemeClr val="tx2"/>
          </a:solidFill>
          <a:latin typeface="Arial" charset="0"/>
          <a:cs typeface="Arial" charset="0"/>
        </a:defRPr>
      </a:lvl5pPr>
      <a:lvl6pPr marL="457200" algn="ctr" rtl="0" fontAlgn="base">
        <a:spcBef>
          <a:spcPct val="0"/>
        </a:spcBef>
        <a:spcAft>
          <a:spcPct val="0"/>
        </a:spcAft>
        <a:defRPr sz="5000">
          <a:solidFill>
            <a:schemeClr val="tx2"/>
          </a:solidFill>
          <a:latin typeface="Arial" charset="0"/>
          <a:cs typeface="Arial" charset="0"/>
        </a:defRPr>
      </a:lvl6pPr>
      <a:lvl7pPr marL="914400" algn="ctr" rtl="0" fontAlgn="base">
        <a:spcBef>
          <a:spcPct val="0"/>
        </a:spcBef>
        <a:spcAft>
          <a:spcPct val="0"/>
        </a:spcAft>
        <a:defRPr sz="5000">
          <a:solidFill>
            <a:schemeClr val="tx2"/>
          </a:solidFill>
          <a:latin typeface="Arial" charset="0"/>
          <a:cs typeface="Arial" charset="0"/>
        </a:defRPr>
      </a:lvl7pPr>
      <a:lvl8pPr marL="1371600" algn="ctr" rtl="0" fontAlgn="base">
        <a:spcBef>
          <a:spcPct val="0"/>
        </a:spcBef>
        <a:spcAft>
          <a:spcPct val="0"/>
        </a:spcAft>
        <a:defRPr sz="5000">
          <a:solidFill>
            <a:schemeClr val="tx2"/>
          </a:solidFill>
          <a:latin typeface="Arial" charset="0"/>
          <a:cs typeface="Arial" charset="0"/>
        </a:defRPr>
      </a:lvl8pPr>
      <a:lvl9pPr marL="1828800" algn="ctr" rtl="0" fontAlgn="base">
        <a:spcBef>
          <a:spcPct val="0"/>
        </a:spcBef>
        <a:spcAft>
          <a:spcPct val="0"/>
        </a:spcAft>
        <a:defRPr sz="5000">
          <a:solidFill>
            <a:schemeClr val="tx2"/>
          </a:solidFill>
          <a:latin typeface="Arial" charset="0"/>
          <a:cs typeface="Arial" charset="0"/>
        </a:defRPr>
      </a:lvl9pPr>
    </p:titleStyle>
    <p:bodyStyle>
      <a:lvl1pPr marL="273050" indent="-273050" algn="l" rtl="0" eaLnBrk="0" fontAlgn="base" hangingPunct="0">
        <a:spcBef>
          <a:spcPct val="20000"/>
        </a:spcBef>
        <a:spcAft>
          <a:spcPct val="0"/>
        </a:spcAft>
        <a:buClr>
          <a:srgbClr val="083763"/>
        </a:buClr>
        <a:buSzPct val="95000"/>
        <a:buFont typeface="Wingdings 2" pitchFamily="18" charset="2"/>
        <a:buChar char=""/>
        <a:defRPr sz="2600"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Char char=""/>
        <a:defRPr sz="2400" kern="1200">
          <a:solidFill>
            <a:schemeClr val="tx1"/>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Char char=""/>
        <a:defRPr sz="2100" kern="1200">
          <a:solidFill>
            <a:schemeClr val="tx1"/>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Char char=""/>
        <a:defRPr sz="2000" kern="1200">
          <a:solidFill>
            <a:schemeClr val="tx1"/>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Char char=""/>
        <a:defRPr sz="2000" kern="1200">
          <a:solidFill>
            <a:schemeClr val="tx1"/>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7.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05000"/>
            <a:ext cx="8385048" cy="1371600"/>
          </a:xfrm>
        </p:spPr>
        <p:txBody>
          <a:bodyPr>
            <a:normAutofit fontScale="90000"/>
          </a:bodyPr>
          <a:lstStyle/>
          <a:p>
            <a:pPr eaLnBrk="1" fontAlgn="auto" hangingPunct="1">
              <a:spcAft>
                <a:spcPts val="0"/>
              </a:spcAft>
              <a:defRPr/>
            </a:pPr>
            <a:r>
              <a:rPr lang="en-CA" sz="2800" dirty="0" smtClean="0"/>
              <a:t>Some Considerations about the Ethical and Social Dimensions of the Radiological Protection System </a:t>
            </a:r>
            <a:br>
              <a:rPr lang="en-CA" sz="2800" dirty="0" smtClean="0"/>
            </a:br>
            <a:endParaRPr lang="en-CA" sz="2400" dirty="0">
              <a:solidFill>
                <a:schemeClr val="accent1">
                  <a:lumMod val="75000"/>
                </a:schemeClr>
              </a:solidFill>
            </a:endParaRPr>
          </a:p>
        </p:txBody>
      </p:sp>
      <p:sp>
        <p:nvSpPr>
          <p:cNvPr id="6147" name="Subtitle 2"/>
          <p:cNvSpPr>
            <a:spLocks noGrp="1"/>
          </p:cNvSpPr>
          <p:nvPr>
            <p:ph type="subTitle" idx="1"/>
          </p:nvPr>
        </p:nvSpPr>
        <p:spPr>
          <a:xfrm>
            <a:off x="533400" y="3352800"/>
            <a:ext cx="7854950" cy="1266825"/>
          </a:xfrm>
        </p:spPr>
        <p:txBody>
          <a:bodyPr/>
          <a:lstStyle/>
          <a:p>
            <a:pPr marR="0" eaLnBrk="1" hangingPunct="1"/>
            <a:r>
              <a:rPr lang="en-CA" altLang="en-US" sz="2000" b="1" dirty="0" smtClean="0">
                <a:solidFill>
                  <a:schemeClr val="bg1"/>
                </a:solidFill>
                <a:latin typeface="Arial" charset="0"/>
                <a:cs typeface="Arial" charset="0"/>
              </a:rPr>
              <a:t>Jacques LOCHARD</a:t>
            </a:r>
          </a:p>
          <a:p>
            <a:pPr marR="0" eaLnBrk="1" hangingPunct="1"/>
            <a:r>
              <a:rPr lang="en-CA" altLang="en-US" sz="2000" b="1" dirty="0" smtClean="0">
                <a:solidFill>
                  <a:schemeClr val="bg1"/>
                </a:solidFill>
                <a:latin typeface="Arial" charset="0"/>
                <a:cs typeface="Arial" charset="0"/>
              </a:rPr>
              <a:t>Vice Chair of ICRP</a:t>
            </a:r>
          </a:p>
          <a:p>
            <a:pPr marR="0" eaLnBrk="1" hangingPunct="1"/>
            <a:r>
              <a:rPr lang="en-CA" altLang="en-US" sz="2000" b="1" dirty="0" smtClean="0">
                <a:solidFill>
                  <a:schemeClr val="bg1"/>
                </a:solidFill>
                <a:latin typeface="Arial" charset="0"/>
                <a:cs typeface="Arial" charset="0"/>
              </a:rPr>
              <a:t>Director of CEPN - France</a:t>
            </a:r>
          </a:p>
        </p:txBody>
      </p:sp>
      <p:sp>
        <p:nvSpPr>
          <p:cNvPr id="6148" name="Text Placeholder 3"/>
          <p:cNvSpPr>
            <a:spLocks noGrp="1"/>
          </p:cNvSpPr>
          <p:nvPr>
            <p:ph type="body" sz="quarter" idx="10"/>
          </p:nvPr>
        </p:nvSpPr>
        <p:spPr>
          <a:xfrm>
            <a:off x="0" y="4648200"/>
            <a:ext cx="8382000" cy="1524000"/>
          </a:xfrm>
        </p:spPr>
        <p:txBody>
          <a:bodyPr>
            <a:normAutofit/>
          </a:bodyPr>
          <a:lstStyle/>
          <a:p>
            <a:pPr eaLnBrk="1" hangingPunct="1"/>
            <a:r>
              <a:rPr lang="en-US" sz="2100" dirty="0">
                <a:solidFill>
                  <a:schemeClr val="bg1"/>
                </a:solidFill>
              </a:rPr>
              <a:t>Master and Doctorate Program "Nuclear Science and Technology"</a:t>
            </a:r>
            <a:endParaRPr lang="en-US" sz="2100" dirty="0" smtClean="0">
              <a:solidFill>
                <a:schemeClr val="bg1"/>
              </a:solidFill>
            </a:endParaRPr>
          </a:p>
          <a:p>
            <a:pPr eaLnBrk="1" hangingPunct="1"/>
            <a:r>
              <a:rPr lang="fr-FR" sz="2100" dirty="0" err="1">
                <a:solidFill>
                  <a:schemeClr val="bg1"/>
                </a:solidFill>
                <a:latin typeface="Arial" charset="0"/>
                <a:cs typeface="Arial" charset="0"/>
              </a:rPr>
              <a:t>Technical</a:t>
            </a:r>
            <a:r>
              <a:rPr lang="fr-FR" sz="2100" dirty="0">
                <a:solidFill>
                  <a:schemeClr val="bg1"/>
                </a:solidFill>
                <a:latin typeface="Arial" charset="0"/>
                <a:cs typeface="Arial" charset="0"/>
              </a:rPr>
              <a:t> </a:t>
            </a:r>
            <a:r>
              <a:rPr lang="fr-FR" sz="2100" dirty="0" err="1">
                <a:solidFill>
                  <a:schemeClr val="bg1"/>
                </a:solidFill>
                <a:latin typeface="Arial" charset="0"/>
                <a:cs typeface="Arial" charset="0"/>
              </a:rPr>
              <a:t>University</a:t>
            </a:r>
            <a:r>
              <a:rPr lang="fr-FR" sz="2100" dirty="0">
                <a:solidFill>
                  <a:schemeClr val="bg1"/>
                </a:solidFill>
                <a:latin typeface="Arial" charset="0"/>
                <a:cs typeface="Arial" charset="0"/>
              </a:rPr>
              <a:t> of Madrid (UPM</a:t>
            </a:r>
            <a:r>
              <a:rPr lang="fr-FR" sz="2100" dirty="0" smtClean="0">
                <a:solidFill>
                  <a:schemeClr val="bg1"/>
                </a:solidFill>
                <a:latin typeface="Arial" charset="0"/>
                <a:cs typeface="Arial" charset="0"/>
              </a:rPr>
              <a:t>) </a:t>
            </a:r>
          </a:p>
          <a:p>
            <a:pPr eaLnBrk="1" hangingPunct="1"/>
            <a:r>
              <a:rPr lang="en-CA" altLang="en-US" sz="2100" dirty="0" smtClean="0">
                <a:solidFill>
                  <a:schemeClr val="bg1"/>
                </a:solidFill>
                <a:latin typeface="Arial" charset="0"/>
                <a:cs typeface="Arial" charset="0"/>
              </a:rPr>
              <a:t>4 February 2015, Madrid, Spain</a:t>
            </a:r>
          </a:p>
          <a:p>
            <a:pPr eaLnBrk="1" hangingPunct="1"/>
            <a:endParaRPr lang="en-CA" altLang="en-US" dirty="0" smtClean="0">
              <a:solidFill>
                <a:schemeClr val="bg1"/>
              </a:solidFill>
              <a:latin typeface="Arial" charset="0"/>
              <a:cs typeface="Arial" charset="0"/>
            </a:endParaRPr>
          </a:p>
        </p:txBody>
      </p:sp>
      <p:sp>
        <p:nvSpPr>
          <p:cNvPr id="3" name="Rectangle 2"/>
          <p:cNvSpPr/>
          <p:nvPr/>
        </p:nvSpPr>
        <p:spPr>
          <a:xfrm>
            <a:off x="76200" y="6313235"/>
            <a:ext cx="8305800" cy="323165"/>
          </a:xfrm>
          <a:prstGeom prst="rect">
            <a:avLst/>
          </a:prstGeom>
        </p:spPr>
        <p:txBody>
          <a:bodyPr wrap="square">
            <a:spAutoFit/>
          </a:bodyPr>
          <a:lstStyle/>
          <a:p>
            <a:pPr algn="r">
              <a:lnSpc>
                <a:spcPct val="80000"/>
              </a:lnSpc>
            </a:pPr>
            <a:r>
              <a:rPr lang="en-GB" i="1" dirty="0">
                <a:solidFill>
                  <a:srgbClr val="000000"/>
                </a:solidFill>
              </a:rPr>
              <a:t>This presentation has neither been approved nor endorsed by ICRP</a:t>
            </a:r>
            <a:endParaRPr lang="en-GB" i="1" dirty="0">
              <a:solidFill>
                <a:srgbClr val="000000"/>
              </a:solidFill>
              <a:latin typeface="Arial" pitchFamily="-107" charset="0"/>
              <a:ea typeface="Arial" pitchFamily="-107" charset="0"/>
              <a:cs typeface="Arial" pitchFamily="-107"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title"/>
          </p:nvPr>
        </p:nvSpPr>
        <p:spPr>
          <a:xfrm>
            <a:off x="0" y="152400"/>
            <a:ext cx="9144000" cy="533400"/>
          </a:xfrm>
        </p:spPr>
        <p:txBody>
          <a:bodyPr>
            <a:normAutofit/>
          </a:bodyPr>
          <a:lstStyle/>
          <a:p>
            <a:pPr marL="342900" lvl="1" indent="-342900" fontAlgn="auto">
              <a:spcAft>
                <a:spcPts val="0"/>
              </a:spcAft>
              <a:buClr>
                <a:srgbClr val="22228B"/>
              </a:buClr>
              <a:buSzPct val="120000"/>
              <a:defRPr/>
            </a:pPr>
            <a:r>
              <a:rPr lang="en-US" sz="2400" b="1" kern="1200" dirty="0" smtClean="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Uncertainties and prudence </a:t>
            </a:r>
            <a:endParaRPr lang="en-US"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19459" name="Rectangle 8"/>
          <p:cNvSpPr>
            <a:spLocks noGrp="1" noChangeArrowheads="1"/>
          </p:cNvSpPr>
          <p:nvPr>
            <p:ph idx="1"/>
          </p:nvPr>
        </p:nvSpPr>
        <p:spPr>
          <a:xfrm>
            <a:off x="304800" y="838200"/>
            <a:ext cx="8686800" cy="5638800"/>
          </a:xfrm>
        </p:spPr>
        <p:txBody>
          <a:bodyPr/>
          <a:lstStyle/>
          <a:p>
            <a:pPr>
              <a:defRPr/>
            </a:pPr>
            <a:r>
              <a:rPr lang="en-GB" sz="2000" b="0" i="1" dirty="0" smtClean="0"/>
              <a:t>« It is </a:t>
            </a:r>
            <a:r>
              <a:rPr lang="en-GB" sz="2000" i="1" dirty="0" smtClean="0">
                <a:solidFill>
                  <a:srgbClr val="800000"/>
                </a:solidFill>
              </a:rPr>
              <a:t>prudent</a:t>
            </a:r>
            <a:r>
              <a:rPr lang="en-GB" sz="2000" b="0" i="1" dirty="0" smtClean="0"/>
              <a:t> to take uncertainties in the current estimates of thresholds for </a:t>
            </a:r>
            <a:r>
              <a:rPr lang="en-GB" sz="2000" i="1" dirty="0" smtClean="0">
                <a:solidFill>
                  <a:srgbClr val="800000"/>
                </a:solidFill>
              </a:rPr>
              <a:t>deterministic effects </a:t>
            </a:r>
            <a:r>
              <a:rPr lang="en-GB" sz="2000" b="0" i="1" dirty="0" smtClean="0"/>
              <a:t>into account… Consequently, annual doses rising towards 100 </a:t>
            </a:r>
            <a:r>
              <a:rPr lang="en-GB" sz="2000" b="0" i="1" dirty="0" err="1" smtClean="0"/>
              <a:t>mSv</a:t>
            </a:r>
            <a:r>
              <a:rPr lang="en-GB" sz="2000" b="0" i="1" dirty="0" smtClean="0"/>
              <a:t> will almost always justify the introduction of protective actions »</a:t>
            </a:r>
            <a:r>
              <a:rPr lang="en-GB" sz="2000" b="0" dirty="0" smtClean="0"/>
              <a:t>. ICRP 103, § 35</a:t>
            </a:r>
          </a:p>
          <a:p>
            <a:pPr marL="0" indent="0">
              <a:buFont typeface="Wingdings 2" charset="0"/>
              <a:buNone/>
              <a:defRPr/>
            </a:pPr>
            <a:endParaRPr lang="en-GB" sz="1000" b="0" dirty="0" smtClean="0">
              <a:solidFill>
                <a:srgbClr val="800000"/>
              </a:solidFill>
              <a:latin typeface="Arial"/>
              <a:cs typeface="Arial"/>
            </a:endParaRPr>
          </a:p>
          <a:p>
            <a:pPr>
              <a:defRPr/>
            </a:pPr>
            <a:r>
              <a:rPr lang="en-GB" sz="2000" b="0" i="1" dirty="0">
                <a:latin typeface="Arial"/>
                <a:cs typeface="Arial"/>
              </a:rPr>
              <a:t>« At radiation doses below around 100 </a:t>
            </a:r>
            <a:r>
              <a:rPr lang="en-GB" sz="2000" b="0" i="1" dirty="0" err="1">
                <a:latin typeface="Arial"/>
                <a:cs typeface="Arial"/>
              </a:rPr>
              <a:t>mSv</a:t>
            </a:r>
            <a:r>
              <a:rPr lang="en-GB" sz="2000" b="0" i="1" dirty="0">
                <a:latin typeface="Arial"/>
                <a:cs typeface="Arial"/>
              </a:rPr>
              <a:t> in a year, the increase in the incidence </a:t>
            </a:r>
            <a:r>
              <a:rPr lang="en-GB" sz="2000" i="1" dirty="0">
                <a:solidFill>
                  <a:srgbClr val="800000"/>
                </a:solidFill>
                <a:latin typeface="Arial"/>
                <a:cs typeface="Arial"/>
              </a:rPr>
              <a:t>of stochastic effects </a:t>
            </a:r>
            <a:r>
              <a:rPr lang="en-GB" sz="2000" b="0" i="1" dirty="0">
                <a:latin typeface="Arial"/>
                <a:cs typeface="Arial"/>
              </a:rPr>
              <a:t>is assumed by the Commission to occur with a small probability and in proportion to the increase in radiation dose… The Commission considers that the LNT model remains a </a:t>
            </a:r>
            <a:r>
              <a:rPr lang="en-GB" sz="2000" i="1" dirty="0">
                <a:solidFill>
                  <a:srgbClr val="800000"/>
                </a:solidFill>
                <a:latin typeface="Arial"/>
                <a:cs typeface="Arial"/>
              </a:rPr>
              <a:t>prudent</a:t>
            </a:r>
            <a:r>
              <a:rPr lang="en-GB" sz="2000" b="0" i="1" dirty="0">
                <a:latin typeface="Arial"/>
                <a:cs typeface="Arial"/>
              </a:rPr>
              <a:t> basis for radiological protection at low doses and low dose rates. » ICRP 103, § 36</a:t>
            </a:r>
          </a:p>
          <a:p>
            <a:pPr marL="0" indent="0">
              <a:buFont typeface="Wingdings 2" charset="0"/>
              <a:buNone/>
              <a:defRPr/>
            </a:pPr>
            <a:endParaRPr lang="en-GB" sz="1000" b="0" dirty="0">
              <a:latin typeface="Arial"/>
              <a:cs typeface="Arial"/>
            </a:endParaRPr>
          </a:p>
          <a:p>
            <a:pPr>
              <a:defRPr/>
            </a:pPr>
            <a:r>
              <a:rPr lang="fr-FR" sz="2000" dirty="0" smtClean="0">
                <a:latin typeface="Arial" charset="0"/>
              </a:rPr>
              <a:t> </a:t>
            </a:r>
            <a:r>
              <a:rPr lang="en-GB" sz="2000" b="0" i="1" dirty="0" smtClean="0">
                <a:latin typeface="Arial"/>
                <a:cs typeface="Arial"/>
              </a:rPr>
              <a:t>«</a:t>
            </a:r>
            <a:r>
              <a:rPr lang="en-GB" sz="2000" b="0" i="1" dirty="0">
                <a:latin typeface="Arial"/>
                <a:cs typeface="Arial"/>
              </a:rPr>
              <a:t>There continues to be no direct evidence that exposure of parents to radiation leads to excess heritable disease in offspring. However, the Commission judges that there is compelling evidence that radiation causes </a:t>
            </a:r>
            <a:r>
              <a:rPr lang="en-GB" sz="2000" i="1" dirty="0">
                <a:solidFill>
                  <a:srgbClr val="800000"/>
                </a:solidFill>
                <a:latin typeface="Arial"/>
                <a:cs typeface="Arial"/>
              </a:rPr>
              <a:t>heritable effects </a:t>
            </a:r>
            <a:r>
              <a:rPr lang="en-GB" sz="2000" b="0" i="1" dirty="0">
                <a:latin typeface="Arial"/>
                <a:cs typeface="Arial"/>
              </a:rPr>
              <a:t>in experimental animals. Therefore, the Commission </a:t>
            </a:r>
            <a:r>
              <a:rPr lang="en-GB" sz="2000" i="1" dirty="0">
                <a:solidFill>
                  <a:srgbClr val="800000"/>
                </a:solidFill>
                <a:latin typeface="Arial"/>
                <a:cs typeface="Arial"/>
              </a:rPr>
              <a:t>prudently</a:t>
            </a:r>
            <a:r>
              <a:rPr lang="en-GB" sz="2000" b="0" i="1" dirty="0">
                <a:latin typeface="Arial"/>
                <a:cs typeface="Arial"/>
              </a:rPr>
              <a:t> continues to include the risk of heritable effects in its system of radiological protection.» ICRP 103, § 74</a:t>
            </a:r>
          </a:p>
          <a:p>
            <a:pPr marL="0" indent="0">
              <a:buNone/>
              <a:defRPr/>
            </a:pPr>
            <a:endParaRPr lang="fr-FR" sz="2000" b="0" i="1" dirty="0">
              <a:latin typeface="Arial"/>
              <a:cs typeface="Arial"/>
            </a:endParaRPr>
          </a:p>
          <a:p>
            <a:pPr>
              <a:defRPr/>
            </a:pPr>
            <a:endParaRPr lang="fr-FR" sz="2000" dirty="0" smtClean="0">
              <a:latin typeface="Arial" charset="0"/>
            </a:endParaRPr>
          </a:p>
          <a:p>
            <a:pPr marL="0" indent="0">
              <a:buNone/>
              <a:defRPr/>
            </a:pPr>
            <a:endParaRPr lang="en-GB" sz="2000" dirty="0" smtClean="0">
              <a:latin typeface="Arial"/>
              <a:cs typeface="Arial"/>
            </a:endParaRPr>
          </a:p>
          <a:p>
            <a:pPr marL="0" indent="0" eaLnBrk="1" hangingPunct="1">
              <a:spcAft>
                <a:spcPts val="1200"/>
              </a:spcAft>
              <a:buFont typeface="Wingdings 2" charset="0"/>
              <a:buNone/>
              <a:defRPr/>
            </a:pPr>
            <a:r>
              <a:rPr lang="fr-FR" sz="2000" dirty="0" smtClean="0">
                <a:cs typeface="ＭＳ Ｐゴシック" pitchFamily="33" charset="-128"/>
              </a:rPr>
              <a:t> </a:t>
            </a:r>
          </a:p>
        </p:txBody>
      </p:sp>
      <p:sp>
        <p:nvSpPr>
          <p:cNvPr id="21507"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BFE536E-8C49-5242-AC30-EA11C8016CF2}" type="slidenum">
              <a:rPr lang="fr-FR" sz="1200"/>
              <a:pPr algn="r" eaLnBrk="1" hangingPunct="1"/>
              <a:t>10</a:t>
            </a:fld>
            <a:endParaRPr lang="fr-FR" sz="1200"/>
          </a:p>
        </p:txBody>
      </p:sp>
    </p:spTree>
    <p:extLst>
      <p:ext uri="{BB962C8B-B14F-4D97-AF65-F5344CB8AC3E}">
        <p14:creationId xmlns:p14="http://schemas.microsoft.com/office/powerpoint/2010/main" val="211807962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12700"/>
            <a:ext cx="8229600" cy="927100"/>
          </a:xfrm>
        </p:spPr>
        <p:txBody>
          <a:bodyPr>
            <a:normAutofit/>
          </a:bodyPr>
          <a:lstStyle/>
          <a:p>
            <a:pPr marL="342900" lvl="1" indent="-342900" fontAlgn="auto">
              <a:spcAft>
                <a:spcPts val="0"/>
              </a:spcAft>
              <a:buClr>
                <a:srgbClr val="22228B"/>
              </a:buClr>
              <a:buSzPct val="120000"/>
              <a:defRPr/>
            </a:pP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About prudence</a:t>
            </a:r>
          </a:p>
        </p:txBody>
      </p:sp>
      <p:sp>
        <p:nvSpPr>
          <p:cNvPr id="31746" name="Rectangle 3"/>
          <p:cNvSpPr>
            <a:spLocks noGrp="1" noChangeArrowheads="1"/>
          </p:cNvSpPr>
          <p:nvPr>
            <p:ph type="body" idx="1"/>
          </p:nvPr>
        </p:nvSpPr>
        <p:spPr>
          <a:xfrm>
            <a:off x="685800" y="914400"/>
            <a:ext cx="7848600" cy="5105400"/>
          </a:xfrm>
        </p:spPr>
        <p:txBody>
          <a:bodyPr/>
          <a:lstStyle/>
          <a:p>
            <a:pPr marL="342900" lvl="1" indent="-342900">
              <a:spcAft>
                <a:spcPts val="1800"/>
              </a:spcAft>
              <a:buClr>
                <a:schemeClr val="tx2"/>
              </a:buClr>
              <a:buSzPct val="125000"/>
              <a:buFont typeface="Arial" charset="0"/>
              <a:buChar char="•"/>
            </a:pPr>
            <a:r>
              <a:rPr lang="en-GB" sz="2000" dirty="0">
                <a:latin typeface="Helvetica" charset="0"/>
                <a:ea typeface="ＭＳ Ｐゴシック" charset="0"/>
                <a:cs typeface="ＭＳ Ｐゴシック" charset="0"/>
              </a:rPr>
              <a:t>Prudence is one of the fundamental </a:t>
            </a:r>
            <a:r>
              <a:rPr lang="en-GB" sz="2000" dirty="0" smtClean="0">
                <a:latin typeface="Helvetica" charset="0"/>
                <a:ea typeface="ＭＳ Ｐゴシック" charset="0"/>
                <a:cs typeface="ＭＳ Ｐゴシック" charset="0"/>
              </a:rPr>
              <a:t>ethical values </a:t>
            </a:r>
            <a:r>
              <a:rPr lang="en-GB" sz="2000" dirty="0">
                <a:latin typeface="Helvetica" charset="0"/>
                <a:ea typeface="ＭＳ Ｐゴシック" charset="0"/>
                <a:cs typeface="ＭＳ Ｐゴシック" charset="0"/>
              </a:rPr>
              <a:t>that </a:t>
            </a:r>
            <a:r>
              <a:rPr lang="en-GB" sz="2000" dirty="0" smtClean="0">
                <a:latin typeface="Helvetica" charset="0"/>
                <a:ea typeface="ＭＳ Ｐゴシック" charset="0"/>
                <a:cs typeface="ＭＳ Ｐゴシック" charset="0"/>
              </a:rPr>
              <a:t>structures </a:t>
            </a:r>
            <a:r>
              <a:rPr lang="en-GB" sz="2000" dirty="0">
                <a:latin typeface="Helvetica" charset="0"/>
                <a:ea typeface="ＭＳ Ｐゴシック" charset="0"/>
                <a:cs typeface="ＭＳ Ｐゴシック" charset="0"/>
              </a:rPr>
              <a:t>the system. It allows to take into account the uncertainties of the radiation </a:t>
            </a:r>
            <a:r>
              <a:rPr lang="en-GB" sz="2000" dirty="0" smtClean="0">
                <a:latin typeface="Helvetica" charset="0"/>
                <a:ea typeface="ＭＳ Ｐゴシック" charset="0"/>
                <a:cs typeface="ＭＳ Ｐゴシック" charset="0"/>
              </a:rPr>
              <a:t>risk, particularly at </a:t>
            </a:r>
            <a:r>
              <a:rPr lang="en-GB" sz="2000" dirty="0">
                <a:latin typeface="Helvetica" charset="0"/>
                <a:ea typeface="ＭＳ Ｐゴシック" charset="0"/>
                <a:cs typeface="ＭＳ Ｐゴシック" charset="0"/>
              </a:rPr>
              <a:t>low doses of </a:t>
            </a:r>
            <a:r>
              <a:rPr lang="en-GB" sz="2000" dirty="0" smtClean="0">
                <a:latin typeface="Helvetica" charset="0"/>
                <a:ea typeface="ＭＳ Ｐゴシック" charset="0"/>
                <a:cs typeface="ＭＳ Ｐゴシック" charset="0"/>
              </a:rPr>
              <a:t>radiation, and </a:t>
            </a:r>
            <a:r>
              <a:rPr lang="en-GB" sz="2000" dirty="0">
                <a:latin typeface="Helvetica" charset="0"/>
                <a:ea typeface="ＭＳ Ｐゴシック" charset="0"/>
                <a:cs typeface="ＭＳ Ｐゴシック" charset="0"/>
              </a:rPr>
              <a:t>to </a:t>
            </a:r>
            <a:r>
              <a:rPr lang="en-GB" sz="2000" b="1" dirty="0">
                <a:solidFill>
                  <a:srgbClr val="800000"/>
                </a:solidFill>
                <a:latin typeface="Helvetica" charset="0"/>
                <a:ea typeface="ＭＳ Ｐゴシック" charset="0"/>
                <a:cs typeface="ＭＳ Ｐゴシック" charset="0"/>
              </a:rPr>
              <a:t>act judiciously and </a:t>
            </a:r>
            <a:r>
              <a:rPr lang="en-GB" sz="2000" b="1" dirty="0" smtClean="0">
                <a:solidFill>
                  <a:srgbClr val="800000"/>
                </a:solidFill>
                <a:latin typeface="Helvetica" charset="0"/>
                <a:ea typeface="ＭＳ Ｐゴシック" charset="0"/>
                <a:cs typeface="ＭＳ Ｐゴシック" charset="0"/>
              </a:rPr>
              <a:t>reasonably</a:t>
            </a:r>
            <a:endParaRPr lang="en-GB" sz="2000" dirty="0">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r>
              <a:rPr lang="en-GB" sz="2000" b="1" dirty="0" smtClean="0">
                <a:solidFill>
                  <a:srgbClr val="800000"/>
                </a:solidFill>
                <a:latin typeface="Helvetica" charset="0"/>
                <a:ea typeface="ＭＳ Ｐゴシック" charset="0"/>
                <a:cs typeface="ＭＳ Ｐゴシック" charset="0"/>
              </a:rPr>
              <a:t>Prudence </a:t>
            </a:r>
            <a:r>
              <a:rPr lang="en-GB" sz="2000" dirty="0" smtClean="0">
                <a:solidFill>
                  <a:srgbClr val="000000"/>
                </a:solidFill>
                <a:latin typeface="Helvetica" charset="0"/>
                <a:ea typeface="ＭＳ Ｐゴシック" charset="0"/>
                <a:cs typeface="ＭＳ Ｐゴシック" charset="0"/>
              </a:rPr>
              <a:t>concerns </a:t>
            </a:r>
            <a:r>
              <a:rPr lang="en-GB" sz="2000" dirty="0">
                <a:solidFill>
                  <a:srgbClr val="000000"/>
                </a:solidFill>
                <a:latin typeface="Helvetica" charset="0"/>
                <a:ea typeface="ＭＳ Ｐゴシック" charset="0"/>
                <a:cs typeface="ＭＳ Ｐゴシック" charset="0"/>
              </a:rPr>
              <a:t>the </a:t>
            </a:r>
            <a:r>
              <a:rPr lang="en-GB" sz="2000" dirty="0" smtClean="0">
                <a:solidFill>
                  <a:srgbClr val="000000"/>
                </a:solidFill>
                <a:latin typeface="Helvetica" charset="0"/>
                <a:ea typeface="ＭＳ Ｐゴシック" charset="0"/>
                <a:cs typeface="ＭＳ Ｐゴシック" charset="0"/>
              </a:rPr>
              <a:t>contingent, </a:t>
            </a:r>
            <a:r>
              <a:rPr lang="en-GB" sz="2000" dirty="0">
                <a:solidFill>
                  <a:srgbClr val="000000"/>
                </a:solidFill>
                <a:latin typeface="Helvetica" charset="0"/>
                <a:ea typeface="ＭＳ Ｐゴシック" charset="0"/>
                <a:cs typeface="ＭＳ Ｐゴシック" charset="0"/>
              </a:rPr>
              <a:t>that is what can happen or not happen, which is </a:t>
            </a:r>
            <a:r>
              <a:rPr lang="en-GB" sz="2000" dirty="0" smtClean="0">
                <a:solidFill>
                  <a:srgbClr val="000000"/>
                </a:solidFill>
                <a:latin typeface="Helvetica" charset="0"/>
                <a:ea typeface="ＭＳ Ｐゴシック" charset="0"/>
                <a:cs typeface="ＭＳ Ｐゴシック" charset="0"/>
              </a:rPr>
              <a:t>occasional</a:t>
            </a:r>
            <a:r>
              <a:rPr lang="en-GB" sz="2000" dirty="0">
                <a:solidFill>
                  <a:srgbClr val="000000"/>
                </a:solidFill>
                <a:latin typeface="Helvetica" charset="0"/>
                <a:ea typeface="ＭＳ Ｐゴシック" charset="0"/>
                <a:cs typeface="ＭＳ Ｐゴシック" charset="0"/>
              </a:rPr>
              <a:t>, </a:t>
            </a:r>
            <a:r>
              <a:rPr lang="en-GB" sz="2000" dirty="0" smtClean="0">
                <a:solidFill>
                  <a:srgbClr val="000000"/>
                </a:solidFill>
                <a:latin typeface="Helvetica" charset="0"/>
                <a:ea typeface="ＭＳ Ｐゴシック" charset="0"/>
                <a:cs typeface="ＭＳ Ｐゴシック" charset="0"/>
              </a:rPr>
              <a:t>incidental</a:t>
            </a:r>
            <a:r>
              <a:rPr lang="en-GB" sz="2000" dirty="0">
                <a:solidFill>
                  <a:srgbClr val="000000"/>
                </a:solidFill>
                <a:latin typeface="Helvetica" charset="0"/>
                <a:ea typeface="ＭＳ Ｐゴシック" charset="0"/>
                <a:cs typeface="ＭＳ Ｐゴシック" charset="0"/>
              </a:rPr>
              <a:t> </a:t>
            </a:r>
            <a:r>
              <a:rPr lang="en-GB" sz="2000" dirty="0" smtClean="0">
                <a:solidFill>
                  <a:srgbClr val="000000"/>
                </a:solidFill>
                <a:latin typeface="Helvetica" charset="0"/>
                <a:ea typeface="ＭＳ Ｐゴシック" charset="0"/>
                <a:cs typeface="ＭＳ Ｐゴシック" charset="0"/>
              </a:rPr>
              <a:t>or uncertain. Prudence </a:t>
            </a:r>
            <a:r>
              <a:rPr lang="en-GB" sz="2000" dirty="0">
                <a:solidFill>
                  <a:srgbClr val="000000"/>
                </a:solidFill>
                <a:latin typeface="Helvetica" charset="0"/>
                <a:ea typeface="ＭＳ Ｐゴシック" charset="0"/>
                <a:cs typeface="ＭＳ Ｐゴシック" charset="0"/>
              </a:rPr>
              <a:t>guides the actions of humans towards what is useful and good for them. Prudence varies according to individuals and </a:t>
            </a:r>
            <a:r>
              <a:rPr lang="en-GB" sz="2000" dirty="0" smtClean="0">
                <a:solidFill>
                  <a:srgbClr val="000000"/>
                </a:solidFill>
                <a:latin typeface="Helvetica" charset="0"/>
                <a:ea typeface="ＭＳ Ｐゴシック" charset="0"/>
                <a:cs typeface="ＭＳ Ｐゴシック" charset="0"/>
              </a:rPr>
              <a:t>circumstances</a:t>
            </a:r>
          </a:p>
          <a:p>
            <a:pPr marL="342900" lvl="1" indent="-342900">
              <a:spcAft>
                <a:spcPts val="1800"/>
              </a:spcAft>
              <a:buClr>
                <a:schemeClr val="tx2"/>
              </a:buClr>
              <a:buSzPct val="125000"/>
              <a:buFont typeface="Arial" charset="0"/>
              <a:buChar char="•"/>
            </a:pPr>
            <a:r>
              <a:rPr lang="en-GB" sz="2000" dirty="0" smtClean="0">
                <a:latin typeface="Helvetica" charset="0"/>
                <a:ea typeface="ＭＳ Ｐゴシック" charset="0"/>
                <a:cs typeface="ＭＳ Ｐゴシック" charset="0"/>
              </a:rPr>
              <a:t>Prudence </a:t>
            </a:r>
            <a:r>
              <a:rPr lang="en-GB" sz="2000" dirty="0">
                <a:latin typeface="Helvetica" charset="0"/>
                <a:ea typeface="ＭＳ Ｐゴシック" charset="0"/>
                <a:cs typeface="ＭＳ Ｐゴシック" charset="0"/>
              </a:rPr>
              <a:t>implies a </a:t>
            </a:r>
            <a:r>
              <a:rPr lang="en-GB" sz="2000" b="1" dirty="0">
                <a:solidFill>
                  <a:srgbClr val="800000"/>
                </a:solidFill>
                <a:latin typeface="Helvetica" charset="0"/>
                <a:ea typeface="ＭＳ Ｐゴシック" charset="0"/>
                <a:cs typeface="ＭＳ Ｐゴシック" charset="0"/>
              </a:rPr>
              <a:t>duty of vigilance </a:t>
            </a:r>
            <a:r>
              <a:rPr lang="en-GB" sz="2000" dirty="0">
                <a:latin typeface="Helvetica" charset="0"/>
                <a:ea typeface="ＭＳ Ｐゴシック" charset="0"/>
                <a:cs typeface="ＭＳ Ｐゴシック" charset="0"/>
              </a:rPr>
              <a:t>regarding the effects of radiation: the requirement of radiation and health monitoring of exposed populations and the duty to relentlessly pursue </a:t>
            </a:r>
            <a:r>
              <a:rPr lang="en-GB" sz="2000" b="1" dirty="0">
                <a:solidFill>
                  <a:srgbClr val="800000"/>
                </a:solidFill>
                <a:latin typeface="Helvetica" charset="0"/>
                <a:ea typeface="ＭＳ Ｐゴシック" charset="0"/>
                <a:cs typeface="ＭＳ Ｐゴシック" charset="0"/>
              </a:rPr>
              <a:t>research in the fields of epidemiology and </a:t>
            </a:r>
            <a:r>
              <a:rPr lang="en-GB" sz="2000" b="1" dirty="0" smtClean="0">
                <a:solidFill>
                  <a:srgbClr val="800000"/>
                </a:solidFill>
                <a:latin typeface="Helvetica" charset="0"/>
                <a:ea typeface="ＭＳ Ｐゴシック" charset="0"/>
                <a:cs typeface="ＭＳ Ｐゴシック" charset="0"/>
              </a:rPr>
              <a:t>radiobiology </a:t>
            </a:r>
            <a:r>
              <a:rPr lang="en-GB" sz="2000" dirty="0" smtClean="0">
                <a:solidFill>
                  <a:srgbClr val="000000"/>
                </a:solidFill>
                <a:latin typeface="Helvetica" charset="0"/>
                <a:ea typeface="ＭＳ Ｐゴシック" charset="0"/>
                <a:cs typeface="ＭＳ Ｐゴシック" charset="0"/>
              </a:rPr>
              <a:t>to try to reduce uncertainty</a:t>
            </a:r>
            <a:endParaRPr lang="en-GB" sz="2000" dirty="0">
              <a:solidFill>
                <a:srgbClr val="000000"/>
              </a:solidFill>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endParaRPr lang="en-GB" sz="2000" dirty="0">
              <a:solidFill>
                <a:srgbClr val="000000"/>
              </a:solidFill>
              <a:latin typeface="Arial" charset="0"/>
              <a:ea typeface="ＭＳ Ｐゴシック" charset="0"/>
              <a:cs typeface="ＭＳ Ｐゴシック" charset="0"/>
            </a:endParaRPr>
          </a:p>
        </p:txBody>
      </p:sp>
      <p:sp>
        <p:nvSpPr>
          <p:cNvPr id="31747"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A6FAB43-634B-E64E-921C-D5EE222E505B}" type="slidenum">
              <a:rPr lang="fr-FR" sz="1200"/>
              <a:pPr algn="r" eaLnBrk="1" hangingPunct="1"/>
              <a:t>11</a:t>
            </a:fld>
            <a:endParaRPr lang="fr-FR" sz="1200"/>
          </a:p>
        </p:txBody>
      </p:sp>
    </p:spTree>
    <p:extLst>
      <p:ext uri="{BB962C8B-B14F-4D97-AF65-F5344CB8AC3E}">
        <p14:creationId xmlns:p14="http://schemas.microsoft.com/office/powerpoint/2010/main" val="91891254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304800"/>
            <a:ext cx="9144000" cy="838200"/>
          </a:xfrm>
        </p:spPr>
        <p:txBody>
          <a:bodyPr>
            <a:normAutofit/>
          </a:bodyPr>
          <a:lstStyle/>
          <a:p>
            <a:pPr marL="342900" lvl="1" indent="-342900" fontAlgn="auto">
              <a:spcAft>
                <a:spcPts val="0"/>
              </a:spcAft>
              <a:buClr>
                <a:srgbClr val="22228B"/>
              </a:buClr>
              <a:buSzPct val="120000"/>
              <a:defRPr/>
            </a:pP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implications of </a:t>
            </a:r>
            <a:r>
              <a:rPr lang="en-GB" sz="2400" b="1" kern="1200" dirty="0" smtClean="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prudence for stochastic effects </a:t>
            </a:r>
            <a:endPar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23554" name="Rectangle 3"/>
          <p:cNvSpPr>
            <a:spLocks noGrp="1" noChangeArrowheads="1"/>
          </p:cNvSpPr>
          <p:nvPr>
            <p:ph type="body" idx="1"/>
          </p:nvPr>
        </p:nvSpPr>
        <p:spPr>
          <a:xfrm>
            <a:off x="381000" y="1295400"/>
            <a:ext cx="8458200" cy="5181600"/>
          </a:xfrm>
        </p:spPr>
        <p:txBody>
          <a:bodyPr/>
          <a:lstStyle/>
          <a:p>
            <a:pPr marL="342900" lvl="1" indent="-342900">
              <a:spcAft>
                <a:spcPts val="600"/>
              </a:spcAft>
              <a:buClr>
                <a:schemeClr val="tx2"/>
              </a:buClr>
              <a:buSzPct val="125000"/>
              <a:buFont typeface="Arial" charset="0"/>
              <a:buChar char="•"/>
              <a:defRPr/>
            </a:pPr>
            <a:r>
              <a:rPr lang="en-GB" sz="2000" dirty="0" smtClean="0">
                <a:solidFill>
                  <a:srgbClr val="000000"/>
                </a:solidFill>
                <a:latin typeface="Arial" charset="0"/>
                <a:ea typeface="ＭＳ Ｐゴシック" charset="0"/>
                <a:cs typeface="ＭＳ Ｐゴシック" charset="0"/>
              </a:rPr>
              <a:t>Risk taking is justified only if there is a benefit in return</a:t>
            </a:r>
          </a:p>
          <a:p>
            <a:pPr marL="342900" lvl="1" indent="-342900" algn="ctr">
              <a:spcAft>
                <a:spcPts val="1200"/>
              </a:spcAft>
              <a:buClr>
                <a:schemeClr val="tx2"/>
              </a:buClr>
              <a:buSzPct val="125000"/>
              <a:buFont typeface="Wingdings" charset="0"/>
              <a:buNone/>
              <a:defRPr/>
            </a:pPr>
            <a:r>
              <a:rPr lang="en-GB" sz="2000" dirty="0" smtClean="0">
                <a:solidFill>
                  <a:srgbClr val="000000"/>
                </a:solidFill>
                <a:latin typeface="Arial" charset="0"/>
                <a:ea typeface="ＭＳ Ｐゴシック" charset="0"/>
                <a:cs typeface="ＭＳ Ｐゴシック" charset="0"/>
              </a:rPr>
              <a:t>	</a:t>
            </a:r>
            <a:r>
              <a:rPr lang="en-GB" sz="2000" dirty="0" smtClean="0">
                <a:solidFill>
                  <a:srgbClr val="800000"/>
                </a:solidFill>
                <a:latin typeface="Wingdings"/>
                <a:ea typeface="Wingdings"/>
                <a:cs typeface="Wingdings"/>
                <a:sym typeface="Wingdings"/>
              </a:rPr>
              <a:t> </a:t>
            </a:r>
            <a:r>
              <a:rPr lang="en-GB" sz="2000" b="1" dirty="0" smtClean="0">
                <a:solidFill>
                  <a:srgbClr val="800000"/>
                </a:solidFill>
                <a:latin typeface="Arial" charset="0"/>
                <a:ea typeface="ＭＳ Ｐゴシック" charset="0"/>
                <a:cs typeface="ＭＳ Ｐゴシック" charset="0"/>
              </a:rPr>
              <a:t>Justification of decisions</a:t>
            </a:r>
          </a:p>
          <a:p>
            <a:pPr marL="342900" lvl="1" indent="-342900">
              <a:spcAft>
                <a:spcPts val="1200"/>
              </a:spcAft>
              <a:buClr>
                <a:schemeClr val="tx2"/>
              </a:buClr>
              <a:buSzPct val="125000"/>
              <a:buFont typeface="Arial" charset="0"/>
              <a:buChar char="•"/>
              <a:defRPr/>
            </a:pPr>
            <a:r>
              <a:rPr lang="en-GB" sz="2000" dirty="0" smtClean="0">
                <a:solidFill>
                  <a:srgbClr val="000000"/>
                </a:solidFill>
                <a:latin typeface="Arial" charset="0"/>
                <a:ea typeface="ＭＳ Ｐゴシック" charset="0"/>
                <a:cs typeface="ＭＳ Ｐゴシック" charset="0"/>
              </a:rPr>
              <a:t>Once </a:t>
            </a:r>
            <a:r>
              <a:rPr lang="en-GB" sz="2000" dirty="0">
                <a:solidFill>
                  <a:srgbClr val="000000"/>
                </a:solidFill>
                <a:latin typeface="Arial" charset="0"/>
                <a:ea typeface="ＭＳ Ｐゴシック" charset="0"/>
                <a:cs typeface="ＭＳ Ｐゴシック" charset="0"/>
              </a:rPr>
              <a:t>an activity is justified:</a:t>
            </a:r>
          </a:p>
          <a:p>
            <a:pPr marL="742950" lvl="2" indent="-342900">
              <a:buSzPct val="125000"/>
              <a:defRPr/>
            </a:pPr>
            <a:r>
              <a:rPr lang="en-GB" sz="2000" dirty="0">
                <a:solidFill>
                  <a:srgbClr val="000000"/>
                </a:solidFill>
                <a:latin typeface="Arial" charset="0"/>
                <a:ea typeface="ＭＳ Ｐゴシック" charset="0"/>
                <a:cs typeface="ＭＳ Ｐゴシック" charset="0"/>
              </a:rPr>
              <a:t>How far to reduce the risk?</a:t>
            </a:r>
          </a:p>
          <a:p>
            <a:pPr marL="742950" lvl="2" indent="-342900">
              <a:buSzPct val="125000"/>
              <a:defRPr/>
            </a:pPr>
            <a:r>
              <a:rPr lang="en-GB" sz="2000" dirty="0">
                <a:solidFill>
                  <a:srgbClr val="000000"/>
                </a:solidFill>
                <a:latin typeface="Arial" charset="0"/>
                <a:ea typeface="ＭＳ Ｐゴシック" charset="0"/>
                <a:cs typeface="ＭＳ Ｐゴシック" charset="0"/>
              </a:rPr>
              <a:t>How not to jeopardize </a:t>
            </a:r>
            <a:r>
              <a:rPr lang="en-GB" sz="2000" dirty="0" smtClean="0">
                <a:solidFill>
                  <a:srgbClr val="000000"/>
                </a:solidFill>
                <a:latin typeface="Arial" charset="0"/>
                <a:ea typeface="ＭＳ Ｐゴシック" charset="0"/>
                <a:cs typeface="ＭＳ Ｐゴシック" charset="0"/>
              </a:rPr>
              <a:t>the activities?</a:t>
            </a:r>
            <a:endParaRPr lang="en-GB" sz="2000" dirty="0">
              <a:solidFill>
                <a:srgbClr val="000000"/>
              </a:solidFill>
              <a:latin typeface="Arial" charset="0"/>
              <a:ea typeface="ＭＳ Ｐゴシック" charset="0"/>
              <a:cs typeface="ＭＳ Ｐゴシック" charset="0"/>
            </a:endParaRPr>
          </a:p>
          <a:p>
            <a:pPr marL="742950" lvl="2" indent="-342900">
              <a:buSzPct val="125000"/>
              <a:defRPr/>
            </a:pPr>
            <a:r>
              <a:rPr lang="en-GB" sz="2000" dirty="0">
                <a:solidFill>
                  <a:srgbClr val="000000"/>
                </a:solidFill>
                <a:latin typeface="Arial" charset="0"/>
                <a:ea typeface="ＭＳ Ｐゴシック" charset="0"/>
                <a:cs typeface="ＭＳ Ｐゴシック" charset="0"/>
              </a:rPr>
              <a:t>What </a:t>
            </a:r>
            <a:r>
              <a:rPr lang="en-GB" sz="2000" dirty="0" smtClean="0">
                <a:solidFill>
                  <a:srgbClr val="000000"/>
                </a:solidFill>
                <a:latin typeface="Arial" charset="0"/>
                <a:ea typeface="ＭＳ Ｐゴシック" charset="0"/>
                <a:cs typeface="ＭＳ Ｐゴシック" charset="0"/>
              </a:rPr>
              <a:t>rationale/criteria </a:t>
            </a:r>
            <a:r>
              <a:rPr lang="en-GB" sz="2000" dirty="0">
                <a:solidFill>
                  <a:srgbClr val="000000"/>
                </a:solidFill>
                <a:latin typeface="Arial" charset="0"/>
                <a:ea typeface="ＭＳ Ｐゴシック" charset="0"/>
                <a:cs typeface="ＭＳ Ｐゴシック" charset="0"/>
              </a:rPr>
              <a:t>to use to base decisions on the right level of  protection?</a:t>
            </a:r>
          </a:p>
          <a:p>
            <a:pPr marL="742950" lvl="2" indent="-342900">
              <a:buSzPct val="125000"/>
              <a:buFontTx/>
              <a:buNone/>
              <a:defRPr/>
            </a:pPr>
            <a:endParaRPr lang="en-GB" sz="800" dirty="0">
              <a:solidFill>
                <a:srgbClr val="000000"/>
              </a:solidFill>
              <a:latin typeface="Arial" charset="0"/>
              <a:ea typeface="ＭＳ Ｐゴシック" charset="0"/>
              <a:cs typeface="ＭＳ Ｐゴシック" charset="0"/>
            </a:endParaRPr>
          </a:p>
          <a:p>
            <a:pPr marL="400050" lvl="2" indent="0" algn="ctr">
              <a:spcAft>
                <a:spcPts val="600"/>
              </a:spcAft>
              <a:buSzPct val="125000"/>
              <a:buFont typeface="Wingdings 2" charset="0"/>
              <a:buNone/>
              <a:defRPr/>
            </a:pPr>
            <a:r>
              <a:rPr lang="en-GB" sz="2000" b="1" dirty="0" smtClean="0">
                <a:solidFill>
                  <a:srgbClr val="800000"/>
                </a:solidFill>
                <a:latin typeface="Arial" charset="0"/>
                <a:ea typeface="ＭＳ Ｐゴシック" charset="0"/>
                <a:cs typeface="ＭＳ Ｐゴシック" charset="0"/>
              </a:rPr>
              <a:t> </a:t>
            </a:r>
            <a:r>
              <a:rPr lang="en-GB" sz="2000" dirty="0" smtClean="0">
                <a:solidFill>
                  <a:srgbClr val="800000"/>
                </a:solidFill>
                <a:latin typeface="Wingdings"/>
                <a:ea typeface="Wingdings"/>
                <a:cs typeface="Wingdings"/>
                <a:sym typeface="Wingdings"/>
              </a:rPr>
              <a:t> </a:t>
            </a:r>
            <a:r>
              <a:rPr lang="en-GB" sz="2000" b="1" dirty="0" smtClean="0">
                <a:solidFill>
                  <a:srgbClr val="800000"/>
                </a:solidFill>
                <a:latin typeface="Arial" charset="0"/>
                <a:ea typeface="ＭＳ Ｐゴシック" charset="0"/>
                <a:cs typeface="ＭＳ Ｐゴシック" charset="0"/>
              </a:rPr>
              <a:t> </a:t>
            </a:r>
            <a:r>
              <a:rPr lang="en-GB" sz="2000" b="1" dirty="0">
                <a:solidFill>
                  <a:srgbClr val="800000"/>
                </a:solidFill>
                <a:latin typeface="Arial" charset="0"/>
                <a:ea typeface="ＭＳ Ｐゴシック" charset="0"/>
                <a:cs typeface="ＭＳ Ｐゴシック" charset="0"/>
              </a:rPr>
              <a:t>T</a:t>
            </a:r>
            <a:r>
              <a:rPr lang="en-GB" sz="2000" b="1" dirty="0" smtClean="0">
                <a:solidFill>
                  <a:srgbClr val="800000"/>
                </a:solidFill>
                <a:latin typeface="Arial" charset="0"/>
                <a:ea typeface="ＭＳ Ｐゴシック" charset="0"/>
                <a:cs typeface="ＭＳ Ｐゴシック" charset="0"/>
              </a:rPr>
              <a:t>he quest for reasonableness </a:t>
            </a:r>
            <a:endParaRPr lang="en-GB" sz="2000" b="1" dirty="0">
              <a:solidFill>
                <a:srgbClr val="800000"/>
              </a:solidFill>
              <a:latin typeface="Arial" charset="0"/>
              <a:ea typeface="ＭＳ Ｐゴシック" charset="0"/>
              <a:cs typeface="ＭＳ Ｐゴシック" charset="0"/>
            </a:endParaRPr>
          </a:p>
          <a:p>
            <a:pPr marL="400050" lvl="2" indent="0" algn="ctr">
              <a:spcAft>
                <a:spcPts val="600"/>
              </a:spcAft>
              <a:buSzPct val="125000"/>
              <a:buFont typeface="Wingdings 2" charset="0"/>
              <a:buNone/>
              <a:defRPr/>
            </a:pPr>
            <a:endParaRPr lang="en-GB" sz="800" b="1" dirty="0">
              <a:solidFill>
                <a:srgbClr val="800000"/>
              </a:solidFill>
              <a:latin typeface="Arial" charset="0"/>
              <a:ea typeface="ＭＳ Ｐゴシック" charset="0"/>
              <a:cs typeface="ＭＳ Ｐゴシック" charset="0"/>
            </a:endParaRPr>
          </a:p>
          <a:p>
            <a:pPr marL="342900" lvl="1" indent="-342900">
              <a:spcAft>
                <a:spcPts val="600"/>
              </a:spcAft>
              <a:buClr>
                <a:schemeClr val="tx2"/>
              </a:buClr>
              <a:buSzPct val="125000"/>
              <a:buFont typeface="Arial" charset="0"/>
              <a:buChar char="•"/>
              <a:defRPr/>
            </a:pPr>
            <a:r>
              <a:rPr lang="en-GB" sz="2000" dirty="0" smtClean="0">
                <a:solidFill>
                  <a:srgbClr val="000000"/>
                </a:solidFill>
                <a:latin typeface="Arial" charset="0"/>
                <a:ea typeface="ＭＳ Ｐゴシック" charset="0"/>
                <a:cs typeface="ＭＳ Ｐゴシック" charset="0"/>
              </a:rPr>
              <a:t>Maintaining exposures below a threshold is not a guarantee of no risk </a:t>
            </a:r>
          </a:p>
          <a:p>
            <a:pPr marL="342900" lvl="1" indent="-342900" algn="ctr">
              <a:buClr>
                <a:schemeClr val="tx2"/>
              </a:buClr>
              <a:buSzPct val="125000"/>
              <a:buFont typeface="Wingdings" charset="0"/>
              <a:buNone/>
              <a:defRPr/>
            </a:pPr>
            <a:r>
              <a:rPr lang="en-GB" sz="2000" dirty="0" smtClean="0">
                <a:solidFill>
                  <a:srgbClr val="000000"/>
                </a:solidFill>
                <a:latin typeface="Arial" charset="0"/>
                <a:ea typeface="ＭＳ Ｐゴシック" charset="0"/>
                <a:cs typeface="ＭＳ Ｐゴシック" charset="0"/>
              </a:rPr>
              <a:t>	</a:t>
            </a:r>
            <a:r>
              <a:rPr lang="en-GB" sz="2000" dirty="0" smtClean="0">
                <a:solidFill>
                  <a:srgbClr val="800000"/>
                </a:solidFill>
                <a:latin typeface="Wingdings"/>
                <a:ea typeface="Wingdings"/>
                <a:cs typeface="Wingdings"/>
                <a:sym typeface="Wingdings"/>
              </a:rPr>
              <a:t></a:t>
            </a:r>
            <a:r>
              <a:rPr lang="en-GB" sz="2000" b="1" dirty="0" smtClean="0">
                <a:solidFill>
                  <a:srgbClr val="800000"/>
                </a:solidFill>
                <a:latin typeface="Arial" charset="0"/>
                <a:ea typeface="ＭＳ Ｐゴシック" charset="0"/>
                <a:cs typeface="ＭＳ Ｐゴシック" charset="0"/>
                <a:sym typeface="Wingdings"/>
              </a:rPr>
              <a:t> Restricting </a:t>
            </a:r>
            <a:r>
              <a:rPr lang="en-GB" sz="2000" b="1" dirty="0" smtClean="0">
                <a:solidFill>
                  <a:srgbClr val="800000"/>
                </a:solidFill>
                <a:latin typeface="Arial" charset="0"/>
                <a:ea typeface="ＭＳ Ｐゴシック" charset="0"/>
                <a:cs typeface="ＭＳ Ｐゴシック" charset="0"/>
              </a:rPr>
              <a:t>individual exposure is an issue of </a:t>
            </a:r>
          </a:p>
          <a:p>
            <a:pPr marL="342900" lvl="1" indent="-342900" algn="ctr">
              <a:spcAft>
                <a:spcPts val="1200"/>
              </a:spcAft>
              <a:buClr>
                <a:schemeClr val="tx2"/>
              </a:buClr>
              <a:buSzPct val="125000"/>
              <a:buFont typeface="Wingdings" charset="0"/>
              <a:buNone/>
              <a:defRPr/>
            </a:pPr>
            <a:r>
              <a:rPr lang="en-GB" sz="2000" b="1" dirty="0" smtClean="0">
                <a:solidFill>
                  <a:srgbClr val="800000"/>
                </a:solidFill>
                <a:latin typeface="Arial" charset="0"/>
                <a:ea typeface="ＭＳ Ｐゴシック" charset="0"/>
                <a:cs typeface="ＭＳ Ｐゴシック" charset="0"/>
              </a:rPr>
              <a:t>tolerability of risk</a:t>
            </a:r>
            <a:endParaRPr lang="en-GB" sz="2000" b="1" dirty="0">
              <a:solidFill>
                <a:srgbClr val="003366"/>
              </a:solidFill>
              <a:latin typeface="Arial" charset="0"/>
              <a:ea typeface="ＭＳ Ｐゴシック" charset="0"/>
              <a:cs typeface="ＭＳ Ｐゴシック" charset="0"/>
            </a:endParaRPr>
          </a:p>
          <a:p>
            <a:pPr>
              <a:buFont typeface="Wingdings" charset="0"/>
              <a:buNone/>
              <a:defRPr/>
            </a:pPr>
            <a:endParaRPr lang="fr-FR" sz="2000" b="1" dirty="0">
              <a:solidFill>
                <a:srgbClr val="640101"/>
              </a:solidFill>
              <a:latin typeface="Helvetica" charset="0"/>
            </a:endParaRPr>
          </a:p>
          <a:p>
            <a:pPr>
              <a:buFont typeface="Wingdings" charset="0"/>
              <a:buNone/>
              <a:defRPr/>
            </a:pPr>
            <a:endParaRPr lang="en-GB" sz="2000" b="1" dirty="0">
              <a:solidFill>
                <a:srgbClr val="640101"/>
              </a:solidFill>
              <a:latin typeface="Helvetica" charset="0"/>
            </a:endParaRPr>
          </a:p>
        </p:txBody>
      </p:sp>
      <p:sp>
        <p:nvSpPr>
          <p:cNvPr id="29699" name="Flèche vers la droite 5"/>
          <p:cNvSpPr>
            <a:spLocks noChangeArrowheads="1"/>
          </p:cNvSpPr>
          <p:nvPr/>
        </p:nvSpPr>
        <p:spPr bwMode="auto">
          <a:xfrm>
            <a:off x="1981200" y="3124200"/>
            <a:ext cx="977900" cy="484188"/>
          </a:xfrm>
          <a:prstGeom prst="rightArrow">
            <a:avLst>
              <a:gd name="adj1" fmla="val 50000"/>
              <a:gd name="adj2" fmla="val 50024"/>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sp>
        <p:nvSpPr>
          <p:cNvPr id="29700"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4C366CE-0EB2-394B-8D0E-3B6C4C8B3E6A}" type="slidenum">
              <a:rPr lang="fr-FR" sz="1200">
                <a:latin typeface="Constantia" charset="0"/>
              </a:rPr>
              <a:pPr algn="r" eaLnBrk="1" hangingPunct="1"/>
              <a:t>12</a:t>
            </a:fld>
            <a:endParaRPr lang="fr-FR" sz="1200">
              <a:latin typeface="Constantia" charset="0"/>
            </a:endParaRPr>
          </a:p>
        </p:txBody>
      </p:sp>
    </p:spTree>
    <p:extLst>
      <p:ext uri="{BB962C8B-B14F-4D97-AF65-F5344CB8AC3E}">
        <p14:creationId xmlns:p14="http://schemas.microsoft.com/office/powerpoint/2010/main" val="1105583034"/>
      </p:ext>
    </p:extLst>
  </p:cSld>
  <p:clrMapOvr>
    <a:masterClrMapping/>
  </p:clrMapOvr>
  <p:transition xmlns:p14="http://schemas.microsoft.com/office/powerpoint/2010/mai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152400"/>
            <a:ext cx="9144000" cy="838200"/>
          </a:xfrm>
        </p:spPr>
        <p:txBody>
          <a:bodyPr wrap="none">
            <a:normAutofit fontScale="90000"/>
          </a:bodyPr>
          <a:lstStyle/>
          <a:p>
            <a:pPr>
              <a:defRPr/>
            </a:pPr>
            <a:r>
              <a:rPr lang="en-GB" sz="2700" dirty="0" smtClean="0">
                <a:effectLst>
                  <a:outerShdw blurRad="38100" dist="25400" dir="5400000" algn="tl" rotWithShape="0">
                    <a:srgbClr val="000000">
                      <a:alpha val="43000"/>
                    </a:srgbClr>
                  </a:outerShdw>
                </a:effectLst>
              </a:rPr>
              <a:t>The basic components of the ICRP </a:t>
            </a:r>
            <a:br>
              <a:rPr lang="en-GB" sz="2700" dirty="0" smtClean="0">
                <a:effectLst>
                  <a:outerShdw blurRad="38100" dist="25400" dir="5400000" algn="tl" rotWithShape="0">
                    <a:srgbClr val="000000">
                      <a:alpha val="43000"/>
                    </a:srgbClr>
                  </a:outerShdw>
                </a:effectLst>
              </a:rPr>
            </a:br>
            <a:r>
              <a:rPr lang="en-GB" sz="2700" dirty="0" smtClean="0">
                <a:effectLst>
                  <a:outerShdw blurRad="38100" dist="25400" dir="5400000" algn="tl" rotWithShape="0">
                    <a:srgbClr val="000000">
                      <a:alpha val="43000"/>
                    </a:srgbClr>
                  </a:outerShdw>
                </a:effectLst>
              </a:rPr>
              <a:t>system </a:t>
            </a:r>
            <a:r>
              <a:rPr lang="en-GB" sz="2700" dirty="0">
                <a:effectLst>
                  <a:outerShdw blurRad="38100" dist="25400" dir="5400000" algn="tl" rotWithShape="0">
                    <a:srgbClr val="000000">
                      <a:alpha val="43000"/>
                    </a:srgbClr>
                  </a:outerShdw>
                </a:effectLst>
              </a:rPr>
              <a:t>of radiological </a:t>
            </a:r>
            <a:r>
              <a:rPr lang="en-GB" sz="2700" dirty="0" smtClean="0">
                <a:effectLst>
                  <a:outerShdw blurRad="38100" dist="25400" dir="5400000" algn="tl" rotWithShape="0">
                    <a:srgbClr val="000000">
                      <a:alpha val="43000"/>
                    </a:srgbClr>
                  </a:outerShdw>
                </a:effectLst>
              </a:rPr>
              <a:t>protection for </a:t>
            </a:r>
            <a:r>
              <a:rPr lang="en-GB" sz="2700" dirty="0">
                <a:effectLst>
                  <a:outerShdw blurRad="38100" dist="25400" dir="5400000" algn="tl" rotWithShape="0">
                    <a:srgbClr val="000000">
                      <a:alpha val="43000"/>
                    </a:srgbClr>
                  </a:outerShdw>
                </a:effectLst>
              </a:rPr>
              <a:t>humans</a:t>
            </a:r>
          </a:p>
        </p:txBody>
      </p:sp>
      <p:cxnSp>
        <p:nvCxnSpPr>
          <p:cNvPr id="22530" name="Connecteur droit 6"/>
          <p:cNvCxnSpPr>
            <a:cxnSpLocks noChangeShapeType="1"/>
          </p:cNvCxnSpPr>
          <p:nvPr/>
        </p:nvCxnSpPr>
        <p:spPr bwMode="auto">
          <a:xfrm rot="16200000" flipH="1">
            <a:off x="647700" y="2933700"/>
            <a:ext cx="1143000" cy="15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22531" name="Rectangle 7"/>
          <p:cNvSpPr>
            <a:spLocks noChangeArrowheads="1"/>
          </p:cNvSpPr>
          <p:nvPr/>
        </p:nvSpPr>
        <p:spPr bwMode="auto">
          <a:xfrm>
            <a:off x="1447800" y="2438400"/>
            <a:ext cx="1676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sp>
        <p:nvSpPr>
          <p:cNvPr id="22532" name="Rectangle 11"/>
          <p:cNvSpPr>
            <a:spLocks noChangeArrowheads="1"/>
          </p:cNvSpPr>
          <p:nvPr/>
        </p:nvSpPr>
        <p:spPr bwMode="auto">
          <a:xfrm>
            <a:off x="1676400" y="4495800"/>
            <a:ext cx="1143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cxnSp>
        <p:nvCxnSpPr>
          <p:cNvPr id="22533" name="Connecteur droit avec flèche 28"/>
          <p:cNvCxnSpPr>
            <a:cxnSpLocks noChangeShapeType="1"/>
          </p:cNvCxnSpPr>
          <p:nvPr/>
        </p:nvCxnSpPr>
        <p:spPr bwMode="auto">
          <a:xfrm>
            <a:off x="3200400" y="2209800"/>
            <a:ext cx="561975"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4" name="Connecteur droit avec flèche 52"/>
          <p:cNvCxnSpPr>
            <a:cxnSpLocks noChangeShapeType="1"/>
          </p:cNvCxnSpPr>
          <p:nvPr/>
        </p:nvCxnSpPr>
        <p:spPr bwMode="auto">
          <a:xfrm flipV="1">
            <a:off x="6705600" y="5105400"/>
            <a:ext cx="457200" cy="762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5" name="Connecteur droit avec flèche 58"/>
          <p:cNvCxnSpPr>
            <a:cxnSpLocks noChangeShapeType="1"/>
          </p:cNvCxnSpPr>
          <p:nvPr/>
        </p:nvCxnSpPr>
        <p:spPr bwMode="auto">
          <a:xfrm>
            <a:off x="6754813" y="2362200"/>
            <a:ext cx="407987"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6" name="Connecteur droit avec flèche 61"/>
          <p:cNvCxnSpPr>
            <a:cxnSpLocks noChangeShapeType="1"/>
          </p:cNvCxnSpPr>
          <p:nvPr/>
        </p:nvCxnSpPr>
        <p:spPr bwMode="auto">
          <a:xfrm>
            <a:off x="6754813" y="2362200"/>
            <a:ext cx="407987"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22537" name="Connecteur droit 48"/>
          <p:cNvCxnSpPr>
            <a:cxnSpLocks noChangeShapeType="1"/>
          </p:cNvCxnSpPr>
          <p:nvPr/>
        </p:nvCxnSpPr>
        <p:spPr bwMode="auto">
          <a:xfrm>
            <a:off x="6477000" y="3657600"/>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22538"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014B5AF-C912-7745-BEFC-54A40497895E}" type="slidenum">
              <a:rPr lang="fr-FR" sz="1200"/>
              <a:pPr algn="r" eaLnBrk="1" hangingPunct="1"/>
              <a:t>13</a:t>
            </a:fld>
            <a:endParaRPr lang="fr-FR" sz="1200"/>
          </a:p>
        </p:txBody>
      </p:sp>
      <p:cxnSp>
        <p:nvCxnSpPr>
          <p:cNvPr id="18" name="Connecteur droit avec flèche 17"/>
          <p:cNvCxnSpPr>
            <a:stCxn id="45092" idx="3"/>
            <a:endCxn id="45092" idx="3"/>
          </p:cNvCxnSpPr>
          <p:nvPr/>
        </p:nvCxnSpPr>
        <p:spPr>
          <a:xfrm>
            <a:off x="3791129" y="2670983"/>
            <a:ext cx="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nvGrpSpPr>
          <p:cNvPr id="22540" name="Grouper 71"/>
          <p:cNvGrpSpPr>
            <a:grpSpLocks/>
          </p:cNvGrpSpPr>
          <p:nvPr/>
        </p:nvGrpSpPr>
        <p:grpSpPr bwMode="auto">
          <a:xfrm>
            <a:off x="1371600" y="1295400"/>
            <a:ext cx="6477000" cy="5029201"/>
            <a:chOff x="1431664" y="983674"/>
            <a:chExt cx="6950336" cy="5417127"/>
          </a:xfrm>
        </p:grpSpPr>
        <p:sp>
          <p:nvSpPr>
            <p:cNvPr id="71" name="Rectangle 70"/>
            <p:cNvSpPr/>
            <p:nvPr/>
          </p:nvSpPr>
          <p:spPr>
            <a:xfrm>
              <a:off x="1431664" y="983674"/>
              <a:ext cx="6950336" cy="5417127"/>
            </a:xfrm>
            <a:prstGeom prst="rect">
              <a:avLst/>
            </a:prstGeom>
            <a:solidFill>
              <a:schemeClr val="bg1">
                <a:lumMod val="85000"/>
              </a:schemeClr>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grpSp>
          <p:nvGrpSpPr>
            <p:cNvPr id="22542" name="Grouper 65"/>
            <p:cNvGrpSpPr>
              <a:grpSpLocks/>
            </p:cNvGrpSpPr>
            <p:nvPr/>
          </p:nvGrpSpPr>
          <p:grpSpPr bwMode="auto">
            <a:xfrm>
              <a:off x="1740568" y="1219200"/>
              <a:ext cx="6275672" cy="4953000"/>
              <a:chOff x="1207168" y="990600"/>
              <a:chExt cx="6275672" cy="5478318"/>
            </a:xfrm>
          </p:grpSpPr>
          <p:sp>
            <p:nvSpPr>
              <p:cNvPr id="30" name="Ellipse 29"/>
              <p:cNvSpPr/>
              <p:nvPr/>
            </p:nvSpPr>
            <p:spPr>
              <a:xfrm>
                <a:off x="3276466" y="2667458"/>
                <a:ext cx="2133867" cy="2133383"/>
              </a:xfrm>
              <a:prstGeom prst="ellipse">
                <a:avLst/>
              </a:prstGeom>
              <a:solidFill>
                <a:srgbClr val="CCFFCC"/>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22544" name="ZoneTexte 10"/>
              <p:cNvSpPr txBox="1">
                <a:spLocks noChangeArrowheads="1"/>
              </p:cNvSpPr>
              <p:nvPr/>
            </p:nvSpPr>
            <p:spPr bwMode="auto">
              <a:xfrm>
                <a:off x="3199599" y="3266209"/>
                <a:ext cx="2213811" cy="99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2000" b="1" dirty="0">
                    <a:cs typeface="Arial" charset="0"/>
                  </a:rPr>
                  <a:t>Principles</a:t>
                </a:r>
              </a:p>
              <a:p>
                <a:pPr algn="ctr" eaLnBrk="1" hangingPunct="1"/>
                <a:r>
                  <a:rPr lang="en-GB" sz="2000" b="1" dirty="0">
                    <a:cs typeface="Arial" charset="0"/>
                  </a:rPr>
                  <a:t> of protection</a:t>
                </a:r>
              </a:p>
              <a:p>
                <a:pPr algn="ctr" eaLnBrk="1" hangingPunct="1"/>
                <a:endParaRPr lang="en-GB" sz="800" b="1" dirty="0">
                  <a:cs typeface="Arial" charset="0"/>
                </a:endParaRPr>
              </a:p>
            </p:txBody>
          </p:sp>
          <p:grpSp>
            <p:nvGrpSpPr>
              <p:cNvPr id="64" name="Grouper 63"/>
              <p:cNvGrpSpPr/>
              <p:nvPr/>
            </p:nvGrpSpPr>
            <p:grpSpPr>
              <a:xfrm>
                <a:off x="1207168" y="990600"/>
                <a:ext cx="6275672" cy="5478318"/>
                <a:chOff x="1207168" y="990600"/>
                <a:chExt cx="6275672" cy="5478318"/>
              </a:xfrm>
              <a:noFill/>
            </p:grpSpPr>
            <p:grpSp>
              <p:nvGrpSpPr>
                <p:cNvPr id="25628" name="Grouper 25627"/>
                <p:cNvGrpSpPr/>
                <p:nvPr/>
              </p:nvGrpSpPr>
              <p:grpSpPr>
                <a:xfrm>
                  <a:off x="5181600" y="990600"/>
                  <a:ext cx="2144027" cy="2133600"/>
                  <a:chOff x="5181600" y="990600"/>
                  <a:chExt cx="2144027" cy="2133600"/>
                </a:xfrm>
                <a:grpFill/>
              </p:grpSpPr>
              <p:sp>
                <p:nvSpPr>
                  <p:cNvPr id="9" name="Ellipse 8"/>
                  <p:cNvSpPr/>
                  <p:nvPr/>
                </p:nvSpPr>
                <p:spPr>
                  <a:xfrm>
                    <a:off x="5181600" y="990600"/>
                    <a:ext cx="2140974" cy="2133600"/>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45073" name="ZoneTexte 10"/>
                  <p:cNvSpPr txBox="1">
                    <a:spLocks noChangeArrowheads="1"/>
                  </p:cNvSpPr>
                  <p:nvPr/>
                </p:nvSpPr>
                <p:spPr bwMode="auto">
                  <a:xfrm>
                    <a:off x="5192027" y="1580573"/>
                    <a:ext cx="2133600" cy="953362"/>
                  </a:xfrm>
                  <a:prstGeom prst="rect">
                    <a:avLst/>
                  </a:prstGeom>
                  <a:grp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1800" b="1" dirty="0" smtClean="0">
                        <a:solidFill>
                          <a:srgbClr val="000000"/>
                        </a:solidFill>
                        <a:latin typeface="Arial"/>
                        <a:cs typeface="Arial"/>
                      </a:rPr>
                      <a:t>Categories </a:t>
                    </a:r>
                  </a:p>
                  <a:p>
                    <a:pPr algn="ctr" eaLnBrk="1" hangingPunct="1">
                      <a:defRPr/>
                    </a:pPr>
                    <a:r>
                      <a:rPr lang="en-GB" sz="1800" b="1" dirty="0" smtClean="0">
                        <a:solidFill>
                          <a:srgbClr val="000000"/>
                        </a:solidFill>
                        <a:latin typeface="Arial"/>
                        <a:cs typeface="Arial"/>
                      </a:rPr>
                      <a:t>of exposure</a:t>
                    </a:r>
                  </a:p>
                  <a:p>
                    <a:pPr algn="ctr" eaLnBrk="1" hangingPunct="1">
                      <a:defRPr/>
                    </a:pPr>
                    <a:endParaRPr lang="en-GB" sz="1000" b="1" dirty="0">
                      <a:solidFill>
                        <a:srgbClr val="000000"/>
                      </a:solidFill>
                      <a:latin typeface="Arial"/>
                      <a:cs typeface="Arial"/>
                    </a:endParaRPr>
                  </a:p>
                </p:txBody>
              </p:sp>
            </p:grpSp>
            <p:grpSp>
              <p:nvGrpSpPr>
                <p:cNvPr id="25627" name="Grouper 25626"/>
                <p:cNvGrpSpPr/>
                <p:nvPr/>
              </p:nvGrpSpPr>
              <p:grpSpPr>
                <a:xfrm>
                  <a:off x="1354755" y="990600"/>
                  <a:ext cx="2150445" cy="2166687"/>
                  <a:chOff x="1354755" y="990600"/>
                  <a:chExt cx="2150445" cy="2166687"/>
                </a:xfrm>
                <a:grpFill/>
              </p:grpSpPr>
              <p:sp>
                <p:nvSpPr>
                  <p:cNvPr id="5" name="Ellipse 4"/>
                  <p:cNvSpPr/>
                  <p:nvPr/>
                </p:nvSpPr>
                <p:spPr>
                  <a:xfrm>
                    <a:off x="1371600" y="990600"/>
                    <a:ext cx="2133600" cy="2133600"/>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45092" name="ZoneTexte 10"/>
                  <p:cNvSpPr txBox="1">
                    <a:spLocks noChangeArrowheads="1"/>
                  </p:cNvSpPr>
                  <p:nvPr/>
                </p:nvSpPr>
                <p:spPr bwMode="auto">
                  <a:xfrm>
                    <a:off x="1354755" y="1580573"/>
                    <a:ext cx="2139856" cy="1576714"/>
                  </a:xfrm>
                  <a:prstGeom prst="rect">
                    <a:avLst/>
                  </a:prstGeom>
                  <a:grp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2000" b="1" dirty="0" smtClean="0">
                        <a:solidFill>
                          <a:srgbClr val="000000"/>
                        </a:solidFill>
                        <a:latin typeface="Arial"/>
                        <a:cs typeface="Arial"/>
                      </a:rPr>
                      <a:t>Exposure situations</a:t>
                    </a:r>
                  </a:p>
                  <a:p>
                    <a:pPr algn="ctr" eaLnBrk="1" hangingPunct="1">
                      <a:defRPr/>
                    </a:pPr>
                    <a:endParaRPr lang="en-GB" sz="2000" b="1" dirty="0" smtClean="0">
                      <a:solidFill>
                        <a:srgbClr val="000000"/>
                      </a:solidFill>
                      <a:latin typeface="Arial"/>
                      <a:cs typeface="Arial"/>
                    </a:endParaRPr>
                  </a:p>
                  <a:p>
                    <a:pPr algn="ctr" eaLnBrk="1" hangingPunct="1">
                      <a:defRPr/>
                    </a:pPr>
                    <a:r>
                      <a:rPr lang="en-GB" sz="2000" b="1" dirty="0" smtClean="0">
                        <a:solidFill>
                          <a:srgbClr val="000000"/>
                        </a:solidFill>
                        <a:latin typeface="Helvetica" charset="0"/>
                      </a:rPr>
                      <a:t> </a:t>
                    </a:r>
                  </a:p>
                </p:txBody>
              </p:sp>
            </p:grpSp>
            <p:cxnSp>
              <p:nvCxnSpPr>
                <p:cNvPr id="20" name="Connecteur droit avec flèche 19"/>
                <p:cNvCxnSpPr>
                  <a:endCxn id="9" idx="2"/>
                </p:cNvCxnSpPr>
                <p:nvPr/>
              </p:nvCxnSpPr>
              <p:spPr>
                <a:xfrm>
                  <a:off x="3505200" y="2057400"/>
                  <a:ext cx="1676400" cy="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9" name="Connecteur droit avec flèche 28"/>
                <p:cNvCxnSpPr/>
                <p:nvPr/>
              </p:nvCxnSpPr>
              <p:spPr>
                <a:xfrm>
                  <a:off x="3200400" y="2819400"/>
                  <a:ext cx="304800" cy="3048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98" name="Connecteur droit avec flèche 97"/>
                <p:cNvCxnSpPr>
                  <a:stCxn id="9" idx="4"/>
                  <a:endCxn id="128" idx="0"/>
                </p:cNvCxnSpPr>
                <p:nvPr/>
              </p:nvCxnSpPr>
              <p:spPr>
                <a:xfrm flipH="1">
                  <a:off x="6248400" y="3124200"/>
                  <a:ext cx="3687" cy="12954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36" name="Connecteur droit avec flèche 135"/>
                <p:cNvCxnSpPr/>
                <p:nvPr/>
              </p:nvCxnSpPr>
              <p:spPr>
                <a:xfrm>
                  <a:off x="5181600" y="4419600"/>
                  <a:ext cx="304800" cy="3048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3" name="Connecteur droit avec flèche 25615"/>
                <p:cNvCxnSpPr>
                  <a:stCxn id="9" idx="3"/>
                </p:cNvCxnSpPr>
                <p:nvPr/>
              </p:nvCxnSpPr>
              <p:spPr>
                <a:xfrm flipH="1">
                  <a:off x="5181600" y="2811742"/>
                  <a:ext cx="313538" cy="312458"/>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5618" name="Connecteur droit avec flèche 25617"/>
                <p:cNvCxnSpPr>
                  <a:stCxn id="125" idx="7"/>
                </p:cNvCxnSpPr>
                <p:nvPr/>
              </p:nvCxnSpPr>
              <p:spPr>
                <a:xfrm flipV="1">
                  <a:off x="3190275" y="4419601"/>
                  <a:ext cx="314926" cy="300114"/>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5620" name="Connecteur droit avec flèche 25619"/>
                <p:cNvCxnSpPr>
                  <a:stCxn id="5" idx="4"/>
                  <a:endCxn id="125" idx="0"/>
                </p:cNvCxnSpPr>
                <p:nvPr/>
              </p:nvCxnSpPr>
              <p:spPr>
                <a:xfrm flipH="1">
                  <a:off x="2429978" y="3124200"/>
                  <a:ext cx="8422" cy="129540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25622" name="Connecteur droit avec flèche 25621"/>
                <p:cNvCxnSpPr>
                  <a:stCxn id="125" idx="6"/>
                  <a:endCxn id="128" idx="2"/>
                </p:cNvCxnSpPr>
                <p:nvPr/>
              </p:nvCxnSpPr>
              <p:spPr>
                <a:xfrm>
                  <a:off x="3505200" y="5444259"/>
                  <a:ext cx="1676400" cy="0"/>
                </a:xfrm>
                <a:prstGeom prst="straightConnector1">
                  <a:avLst/>
                </a:prstGeom>
                <a:grpFill/>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grpSp>
              <p:nvGrpSpPr>
                <p:cNvPr id="25630" name="Grouper 25629"/>
                <p:cNvGrpSpPr/>
                <p:nvPr/>
              </p:nvGrpSpPr>
              <p:grpSpPr>
                <a:xfrm>
                  <a:off x="1207168" y="4419600"/>
                  <a:ext cx="2438400" cy="2049318"/>
                  <a:chOff x="1207168" y="4419600"/>
                  <a:chExt cx="2438400" cy="2049318"/>
                </a:xfrm>
                <a:grpFill/>
              </p:grpSpPr>
              <p:sp>
                <p:nvSpPr>
                  <p:cNvPr id="125" name="Ellipse 124"/>
                  <p:cNvSpPr/>
                  <p:nvPr/>
                </p:nvSpPr>
                <p:spPr>
                  <a:xfrm>
                    <a:off x="1354755" y="4419600"/>
                    <a:ext cx="2150445" cy="2049318"/>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53" name="ZoneTexte 10"/>
                  <p:cNvSpPr txBox="1">
                    <a:spLocks noChangeArrowheads="1"/>
                  </p:cNvSpPr>
                  <p:nvPr/>
                </p:nvSpPr>
                <p:spPr bwMode="auto">
                  <a:xfrm>
                    <a:off x="1207168" y="5204691"/>
                    <a:ext cx="2438400" cy="623352"/>
                  </a:xfrm>
                  <a:prstGeom prst="rect">
                    <a:avLst/>
                  </a:prstGeom>
                  <a:grpFill/>
                  <a:ln w="9525">
                    <a:noFill/>
                    <a:miter lim="800000"/>
                    <a:headEnd/>
                    <a:tailEnd/>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1800" b="1" dirty="0" smtClean="0">
                        <a:solidFill>
                          <a:srgbClr val="000000"/>
                        </a:solidFill>
                        <a:latin typeface="Arial"/>
                        <a:cs typeface="Arial"/>
                      </a:rPr>
                      <a:t>Dose criteria</a:t>
                    </a:r>
                    <a:endParaRPr lang="en-GB" sz="1800" b="1" dirty="0">
                      <a:solidFill>
                        <a:srgbClr val="000000"/>
                      </a:solidFill>
                      <a:latin typeface="Arial"/>
                      <a:cs typeface="Arial"/>
                    </a:endParaRPr>
                  </a:p>
                  <a:p>
                    <a:pPr algn="ctr" eaLnBrk="1" hangingPunct="1">
                      <a:defRPr/>
                    </a:pPr>
                    <a:endParaRPr lang="en-GB" sz="1000" b="1" dirty="0" smtClean="0">
                      <a:solidFill>
                        <a:srgbClr val="000000"/>
                      </a:solidFill>
                      <a:latin typeface="Arial"/>
                      <a:cs typeface="Arial"/>
                    </a:endParaRPr>
                  </a:p>
                </p:txBody>
              </p:sp>
            </p:grpSp>
            <p:grpSp>
              <p:nvGrpSpPr>
                <p:cNvPr id="25629" name="Grouper 25628"/>
                <p:cNvGrpSpPr/>
                <p:nvPr/>
              </p:nvGrpSpPr>
              <p:grpSpPr>
                <a:xfrm>
                  <a:off x="5044440" y="4419600"/>
                  <a:ext cx="2438400" cy="2049318"/>
                  <a:chOff x="5044440" y="4419600"/>
                  <a:chExt cx="2438400" cy="2049318"/>
                </a:xfrm>
                <a:grpFill/>
              </p:grpSpPr>
              <p:sp>
                <p:nvSpPr>
                  <p:cNvPr id="128" name="Ellipse 127"/>
                  <p:cNvSpPr/>
                  <p:nvPr/>
                </p:nvSpPr>
                <p:spPr>
                  <a:xfrm>
                    <a:off x="5181600" y="4419600"/>
                    <a:ext cx="2133600" cy="2049318"/>
                  </a:xfrm>
                  <a:prstGeom prst="ellipse">
                    <a:avLst/>
                  </a:prstGeom>
                  <a:solidFill>
                    <a:srgbClr val="FFF4D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54" name="ZoneTexte 10"/>
                  <p:cNvSpPr txBox="1">
                    <a:spLocks noChangeArrowheads="1"/>
                  </p:cNvSpPr>
                  <p:nvPr/>
                </p:nvSpPr>
                <p:spPr bwMode="auto">
                  <a:xfrm>
                    <a:off x="5044440" y="5204691"/>
                    <a:ext cx="2438400" cy="586685"/>
                  </a:xfrm>
                  <a:prstGeom prst="rect">
                    <a:avLst/>
                  </a:prstGeom>
                  <a:grpFill/>
                  <a:ln w="9525">
                    <a:noFill/>
                    <a:miter lim="800000"/>
                    <a:headEnd/>
                    <a:tailEnd/>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GB" sz="1800" b="1" dirty="0" smtClean="0">
                        <a:solidFill>
                          <a:srgbClr val="000000"/>
                        </a:solidFill>
                        <a:latin typeface="Arial"/>
                        <a:cs typeface="Arial"/>
                      </a:rPr>
                      <a:t>Requisites</a:t>
                    </a:r>
                  </a:p>
                  <a:p>
                    <a:pPr algn="ctr" eaLnBrk="1" hangingPunct="1">
                      <a:defRPr/>
                    </a:pPr>
                    <a:endParaRPr lang="en-GB" sz="800" b="1" dirty="0" smtClean="0">
                      <a:solidFill>
                        <a:srgbClr val="000000"/>
                      </a:solidFill>
                      <a:latin typeface="Arial"/>
                      <a:cs typeface="Arial"/>
                    </a:endParaRPr>
                  </a:p>
                </p:txBody>
              </p:sp>
            </p:grpSp>
          </p:grpSp>
        </p:grpSp>
      </p:grpSp>
    </p:spTree>
    <p:extLst>
      <p:ext uri="{BB962C8B-B14F-4D97-AF65-F5344CB8AC3E}">
        <p14:creationId xmlns:p14="http://schemas.microsoft.com/office/powerpoint/2010/main" val="394726982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title"/>
          </p:nvPr>
        </p:nvSpPr>
        <p:spPr>
          <a:xfrm>
            <a:off x="0" y="152400"/>
            <a:ext cx="9144000" cy="838200"/>
          </a:xfrm>
        </p:spPr>
        <p:txBody>
          <a:bodyPr>
            <a:normAutofit/>
          </a:bodyPr>
          <a:lstStyle/>
          <a:p>
            <a:pPr marL="342900" lvl="1" indent="-342900">
              <a:buClr>
                <a:srgbClr val="22228B"/>
              </a:buClr>
              <a:buSzPct val="120000"/>
              <a:defRPr/>
            </a:pPr>
            <a:r>
              <a:rPr lang="en-US" altLang="zh-CN"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E</a:t>
            </a:r>
            <a:r>
              <a:rPr lang="en-US" altLang="zh-CN" sz="2400" b="1" kern="1200" dirty="0" smtClean="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xposure </a:t>
            </a:r>
            <a:r>
              <a:rPr lang="en-US" altLang="zh-CN"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situations</a:t>
            </a:r>
            <a:endPar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7" name="Rectangle 4"/>
          <p:cNvSpPr>
            <a:spLocks noGrp="1" noChangeArrowheads="1"/>
          </p:cNvSpPr>
          <p:nvPr>
            <p:ph idx="1"/>
          </p:nvPr>
        </p:nvSpPr>
        <p:spPr>
          <a:xfrm>
            <a:off x="685800" y="1066800"/>
            <a:ext cx="8077200" cy="4724400"/>
          </a:xfrm>
        </p:spPr>
        <p:txBody>
          <a:bodyPr/>
          <a:lstStyle/>
          <a:p>
            <a:pPr>
              <a:lnSpc>
                <a:spcPct val="120000"/>
              </a:lnSpc>
              <a:spcAft>
                <a:spcPts val="1200"/>
              </a:spcAft>
              <a:buFont typeface="Wingdings 2" pitchFamily="18" charset="2"/>
              <a:buChar char=""/>
              <a:defRPr/>
            </a:pPr>
            <a:r>
              <a:rPr lang="en-US" sz="2000" b="1" dirty="0" smtClean="0">
                <a:solidFill>
                  <a:srgbClr val="111111"/>
                </a:solidFill>
                <a:latin typeface="Arial" pitchFamily="18" charset="0"/>
                <a:ea typeface="Arial" pitchFamily="18" charset="0"/>
                <a:cs typeface="Arial" pitchFamily="18" charset="0"/>
              </a:rPr>
              <a:t>Existing exposure situations: </a:t>
            </a:r>
            <a:r>
              <a:rPr lang="en-US" sz="2000" b="0" dirty="0" smtClean="0">
                <a:latin typeface="Arial" pitchFamily="18" charset="0"/>
                <a:ea typeface="Arial" pitchFamily="18" charset="0"/>
                <a:cs typeface="Arial" pitchFamily="18" charset="0"/>
              </a:rPr>
              <a:t>exposures resulting from natural and man-made </a:t>
            </a:r>
            <a:r>
              <a:rPr lang="en-US" sz="2000" b="1" dirty="0" smtClean="0">
                <a:solidFill>
                  <a:srgbClr val="800000"/>
                </a:solidFill>
                <a:latin typeface="Arial" pitchFamily="18" charset="0"/>
                <a:ea typeface="Arial" pitchFamily="18" charset="0"/>
                <a:cs typeface="Arial" pitchFamily="18" charset="0"/>
              </a:rPr>
              <a:t>sources that already exist when decisions to control them are taken</a:t>
            </a:r>
            <a:r>
              <a:rPr lang="en-US" sz="2000" dirty="0" smtClean="0">
                <a:solidFill>
                  <a:srgbClr val="000053"/>
                </a:solidFill>
                <a:latin typeface="Arial" pitchFamily="18" charset="0"/>
                <a:ea typeface="Arial" pitchFamily="18" charset="0"/>
                <a:cs typeface="Arial" pitchFamily="18" charset="0"/>
              </a:rPr>
              <a:t>. </a:t>
            </a:r>
            <a:r>
              <a:rPr lang="en-US" sz="2000" b="0" dirty="0" smtClean="0">
                <a:solidFill>
                  <a:srgbClr val="000000"/>
                </a:solidFill>
                <a:latin typeface="Arial" pitchFamily="18" charset="0"/>
                <a:ea typeface="Arial" pitchFamily="18" charset="0"/>
                <a:cs typeface="Arial" pitchFamily="18" charset="0"/>
              </a:rPr>
              <a:t>Characterization of exposures is a prerequisite to their control </a:t>
            </a:r>
            <a:endParaRPr lang="en-US" sz="2000" b="0" dirty="0">
              <a:solidFill>
                <a:srgbClr val="000000"/>
              </a:solidFill>
              <a:latin typeface="Arial" pitchFamily="18" charset="0"/>
              <a:ea typeface="Arial" pitchFamily="18" charset="0"/>
              <a:cs typeface="Arial" pitchFamily="18" charset="0"/>
            </a:endParaRPr>
          </a:p>
          <a:p>
            <a:pPr>
              <a:lnSpc>
                <a:spcPct val="120000"/>
              </a:lnSpc>
              <a:spcAft>
                <a:spcPts val="1200"/>
              </a:spcAft>
              <a:buFont typeface="Wingdings 2" pitchFamily="18" charset="2"/>
              <a:buChar char=""/>
              <a:defRPr/>
            </a:pPr>
            <a:r>
              <a:rPr lang="en-US" sz="2000" b="1" dirty="0" smtClean="0">
                <a:solidFill>
                  <a:srgbClr val="111111"/>
                </a:solidFill>
                <a:latin typeface="Arial" pitchFamily="18" charset="0"/>
                <a:ea typeface="Arial" pitchFamily="18" charset="0"/>
                <a:cs typeface="Arial" pitchFamily="18" charset="0"/>
              </a:rPr>
              <a:t>Planned exposure situations: </a:t>
            </a:r>
            <a:r>
              <a:rPr lang="en-US" sz="2000" b="0" dirty="0" smtClean="0">
                <a:solidFill>
                  <a:srgbClr val="000000"/>
                </a:solidFill>
                <a:latin typeface="Arial" pitchFamily="18" charset="0"/>
                <a:ea typeface="Arial" pitchFamily="18" charset="0"/>
                <a:cs typeface="Arial" pitchFamily="18" charset="0"/>
              </a:rPr>
              <a:t>exposures resulting from the </a:t>
            </a:r>
            <a:r>
              <a:rPr lang="en-US" sz="2000" b="1" dirty="0" smtClean="0">
                <a:solidFill>
                  <a:srgbClr val="800000"/>
                </a:solidFill>
                <a:latin typeface="Arial" pitchFamily="18" charset="0"/>
                <a:ea typeface="Arial" pitchFamily="18" charset="0"/>
                <a:cs typeface="Arial" pitchFamily="18" charset="0"/>
              </a:rPr>
              <a:t>deliberate introduction and operation of sources used for their radioactive and radiation properties. </a:t>
            </a:r>
            <a:r>
              <a:rPr lang="en-US" sz="2000" b="0" dirty="0" smtClean="0">
                <a:solidFill>
                  <a:srgbClr val="000000"/>
                </a:solidFill>
                <a:latin typeface="Arial" pitchFamily="18" charset="0"/>
                <a:ea typeface="Arial" pitchFamily="18" charset="0"/>
                <a:cs typeface="Arial" pitchFamily="18" charset="0"/>
              </a:rPr>
              <a:t>Exposures can be anticipated and fully controlled but may be significantly higher than expected in case of incidents and accidents. </a:t>
            </a:r>
          </a:p>
          <a:p>
            <a:pPr>
              <a:lnSpc>
                <a:spcPct val="120000"/>
              </a:lnSpc>
              <a:spcAft>
                <a:spcPts val="1200"/>
              </a:spcAft>
              <a:defRPr/>
            </a:pPr>
            <a:r>
              <a:rPr lang="en-US" sz="2000" b="1" dirty="0" smtClean="0">
                <a:solidFill>
                  <a:srgbClr val="111111"/>
                </a:solidFill>
                <a:latin typeface="Arial" pitchFamily="18" charset="0"/>
                <a:ea typeface="Arial" pitchFamily="18" charset="0"/>
                <a:cs typeface="Arial" pitchFamily="18" charset="0"/>
              </a:rPr>
              <a:t>Emergency exposure situations: </a:t>
            </a:r>
            <a:r>
              <a:rPr lang="en-US" sz="2000" b="0" dirty="0" smtClean="0">
                <a:solidFill>
                  <a:srgbClr val="000000"/>
                </a:solidFill>
                <a:latin typeface="Arial" pitchFamily="18" charset="0"/>
                <a:ea typeface="Arial" pitchFamily="18" charset="0"/>
                <a:cs typeface="Arial" pitchFamily="18" charset="0"/>
              </a:rPr>
              <a:t>when exposures result from the</a:t>
            </a:r>
            <a:r>
              <a:rPr lang="en-US" sz="2000" dirty="0" smtClean="0">
                <a:solidFill>
                  <a:srgbClr val="000000"/>
                </a:solidFill>
                <a:latin typeface="Arial" pitchFamily="18" charset="0"/>
                <a:ea typeface="Arial" pitchFamily="18" charset="0"/>
                <a:cs typeface="Arial" pitchFamily="18" charset="0"/>
              </a:rPr>
              <a:t> </a:t>
            </a:r>
            <a:r>
              <a:rPr lang="en-US" sz="2000" b="1" dirty="0" smtClean="0">
                <a:solidFill>
                  <a:srgbClr val="800000"/>
                </a:solidFill>
                <a:latin typeface="Arial" pitchFamily="18" charset="0"/>
                <a:ea typeface="Arial" pitchFamily="18" charset="0"/>
                <a:cs typeface="Arial" pitchFamily="18" charset="0"/>
              </a:rPr>
              <a:t>loss of control of a source </a:t>
            </a:r>
            <a:r>
              <a:rPr lang="en-US" sz="2000" b="0" dirty="0">
                <a:solidFill>
                  <a:srgbClr val="000000"/>
                </a:solidFill>
                <a:latin typeface="Arial" charset="0"/>
                <a:ea typeface="ＭＳ Ｐゴシック" charset="0"/>
                <a:cs typeface="Arial" charset="0"/>
              </a:rPr>
              <a:t>or from any </a:t>
            </a:r>
            <a:r>
              <a:rPr lang="en-US" sz="2000" dirty="0">
                <a:solidFill>
                  <a:srgbClr val="800000"/>
                </a:solidFill>
                <a:latin typeface="Arial" charset="0"/>
                <a:ea typeface="ＭＳ Ｐゴシック" charset="0"/>
                <a:cs typeface="Arial" charset="0"/>
              </a:rPr>
              <a:t>unexpected situation</a:t>
            </a:r>
            <a:r>
              <a:rPr lang="en-US" sz="2000" b="0" dirty="0">
                <a:solidFill>
                  <a:srgbClr val="000000"/>
                </a:solidFill>
                <a:latin typeface="Arial" pitchFamily="18" charset="0"/>
                <a:ea typeface="Arial" pitchFamily="18" charset="0"/>
                <a:cs typeface="Arial" pitchFamily="18" charset="0"/>
              </a:rPr>
              <a:t>. </a:t>
            </a:r>
            <a:r>
              <a:rPr lang="en-US" sz="2000" b="0" dirty="0" smtClean="0">
                <a:solidFill>
                  <a:srgbClr val="000000"/>
                </a:solidFill>
                <a:latin typeface="Arial" pitchFamily="18" charset="0"/>
                <a:ea typeface="Arial" pitchFamily="18" charset="0"/>
                <a:cs typeface="Arial" pitchFamily="18" charset="0"/>
              </a:rPr>
              <a:t>These situations require urgent and timely actions in order to mitigate exposures</a:t>
            </a:r>
          </a:p>
          <a:p>
            <a:pPr marL="366713" lvl="1" indent="0">
              <a:lnSpc>
                <a:spcPct val="110000"/>
              </a:lnSpc>
              <a:spcAft>
                <a:spcPts val="1200"/>
              </a:spcAft>
              <a:buFont typeface="Wingdings 2" charset="0"/>
              <a:buNone/>
              <a:defRPr/>
            </a:pPr>
            <a:endParaRPr lang="en-US" sz="2000" i="1" dirty="0">
              <a:solidFill>
                <a:srgbClr val="000053"/>
              </a:solidFill>
              <a:latin typeface="Arial" pitchFamily="-1" charset="0"/>
              <a:ea typeface="Arial" pitchFamily="-1" charset="0"/>
              <a:cs typeface="Arial" pitchFamily="-1" charset="0"/>
            </a:endParaRPr>
          </a:p>
          <a:p>
            <a:pPr marL="366713" lvl="1" indent="0">
              <a:spcAft>
                <a:spcPts val="1200"/>
              </a:spcAft>
              <a:buFont typeface="Wingdings 2" charset="0"/>
              <a:buNone/>
              <a:defRPr/>
            </a:pPr>
            <a:r>
              <a:rPr lang="en-GB" sz="1800" i="1" dirty="0">
                <a:solidFill>
                  <a:srgbClr val="000053"/>
                </a:solidFill>
                <a:latin typeface="Arial" pitchFamily="-1" charset="0"/>
                <a:ea typeface="Arial" pitchFamily="-1" charset="0"/>
                <a:cs typeface="Arial" pitchFamily="-1" charset="0"/>
              </a:rPr>
              <a:t>	</a:t>
            </a:r>
          </a:p>
          <a:p>
            <a:pPr marL="366713" lvl="1" indent="0">
              <a:spcAft>
                <a:spcPts val="1200"/>
              </a:spcAft>
              <a:buFont typeface="Wingdings 2" charset="0"/>
              <a:buNone/>
              <a:defRPr/>
            </a:pPr>
            <a:endParaRPr lang="en-US" sz="1800" i="1" dirty="0">
              <a:solidFill>
                <a:srgbClr val="000053"/>
              </a:solidFill>
              <a:latin typeface="Arial" pitchFamily="-1" charset="0"/>
              <a:ea typeface="Arial" pitchFamily="-1" charset="0"/>
              <a:cs typeface="Arial" pitchFamily="-1" charset="0"/>
            </a:endParaRPr>
          </a:p>
          <a:p>
            <a:pPr marL="366713" lvl="1" indent="0">
              <a:spcAft>
                <a:spcPts val="1200"/>
              </a:spcAft>
              <a:buFont typeface="Wingdings 2" charset="0"/>
              <a:buNone/>
              <a:defRPr/>
            </a:pPr>
            <a:r>
              <a:rPr lang="en-US" sz="1800" i="1" dirty="0">
                <a:solidFill>
                  <a:srgbClr val="000053"/>
                </a:solidFill>
                <a:latin typeface="Arial" pitchFamily="-1" charset="0"/>
                <a:ea typeface="Arial" pitchFamily="-1" charset="0"/>
                <a:cs typeface="Arial" pitchFamily="-1" charset="0"/>
              </a:rPr>
              <a:t>	</a:t>
            </a:r>
            <a:endParaRPr lang="en-GB" sz="1800" i="1" dirty="0">
              <a:solidFill>
                <a:srgbClr val="000053"/>
              </a:solidFill>
              <a:latin typeface="Arial" pitchFamily="-1" charset="0"/>
              <a:ea typeface="Arial" pitchFamily="-1" charset="0"/>
              <a:cs typeface="Arial" pitchFamily="-1" charset="0"/>
            </a:endParaRPr>
          </a:p>
          <a:p>
            <a:pPr marL="366713" lvl="1" indent="0">
              <a:spcAft>
                <a:spcPts val="1200"/>
              </a:spcAft>
              <a:buFont typeface="Wingdings 2" charset="0"/>
              <a:buNone/>
              <a:defRPr/>
            </a:pPr>
            <a:endParaRPr lang="en-US" sz="1800" i="1" dirty="0">
              <a:solidFill>
                <a:srgbClr val="000053"/>
              </a:solidFill>
              <a:latin typeface="Arial" pitchFamily="-1" charset="0"/>
              <a:ea typeface="Arial" pitchFamily="-1" charset="0"/>
              <a:cs typeface="Arial" pitchFamily="-1" charset="0"/>
            </a:endParaRPr>
          </a:p>
          <a:p>
            <a:pPr>
              <a:spcAft>
                <a:spcPts val="3000"/>
              </a:spcAft>
              <a:buFont typeface="Wingdings 2" pitchFamily="18" charset="2"/>
              <a:buChar char=""/>
              <a:defRPr/>
            </a:pP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Char char=""/>
              <a:defRPr/>
            </a:pP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None/>
              <a:defRPr/>
            </a:pPr>
            <a:r>
              <a:rPr lang="en-US" sz="2400" dirty="0" smtClean="0">
                <a:solidFill>
                  <a:srgbClr val="000053"/>
                </a:solidFill>
                <a:latin typeface="Arial" pitchFamily="18" charset="0"/>
                <a:ea typeface="Arial" pitchFamily="18" charset="0"/>
                <a:cs typeface="Arial" pitchFamily="18" charset="0"/>
              </a:rPr>
              <a:t>	</a:t>
            </a:r>
          </a:p>
          <a:p>
            <a:pPr>
              <a:spcAft>
                <a:spcPts val="3000"/>
              </a:spcAft>
              <a:buFont typeface="Wingdings 2" pitchFamily="18" charset="2"/>
              <a:buNone/>
              <a:defRPr/>
            </a:pPr>
            <a:r>
              <a:rPr lang="en-US" sz="2000" dirty="0" smtClean="0">
                <a:solidFill>
                  <a:srgbClr val="000053"/>
                </a:solidFill>
                <a:latin typeface="Arial" pitchFamily="18" charset="0"/>
                <a:ea typeface="Arial" pitchFamily="18" charset="0"/>
                <a:cs typeface="Arial" pitchFamily="18" charset="0"/>
              </a:rPr>
              <a:t> </a:t>
            </a:r>
            <a:endParaRPr lang="en-GB"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None/>
              <a:defRPr/>
            </a:pPr>
            <a:r>
              <a:rPr lang="en-GB" sz="2000" dirty="0" smtClean="0">
                <a:latin typeface="Arial" pitchFamily="18" charset="0"/>
                <a:ea typeface="ＭＳ Ｐゴシック" pitchFamily="18" charset="-128"/>
                <a:cs typeface="ＭＳ Ｐゴシック" pitchFamily="18" charset="-128"/>
              </a:rPr>
              <a:t>	</a:t>
            </a: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None/>
              <a:defRPr/>
            </a:pPr>
            <a:endParaRPr lang="en-US" sz="2000" dirty="0" smtClean="0">
              <a:solidFill>
                <a:srgbClr val="000053"/>
              </a:solidFill>
              <a:latin typeface="Arial" pitchFamily="18" charset="0"/>
              <a:ea typeface="Arial" pitchFamily="18" charset="0"/>
              <a:cs typeface="Arial" pitchFamily="18" charset="0"/>
            </a:endParaRPr>
          </a:p>
          <a:p>
            <a:pPr>
              <a:spcAft>
                <a:spcPts val="3000"/>
              </a:spcAft>
              <a:buFont typeface="Wingdings 2" pitchFamily="18" charset="2"/>
              <a:buChar char=""/>
              <a:defRPr/>
            </a:pPr>
            <a:endParaRPr lang="en-US" sz="2000" b="1" dirty="0" smtClean="0">
              <a:solidFill>
                <a:srgbClr val="800000"/>
              </a:solidFill>
              <a:latin typeface="Arial" pitchFamily="18" charset="0"/>
              <a:ea typeface="Arial" pitchFamily="18" charset="0"/>
              <a:cs typeface="Arial" pitchFamily="18" charset="0"/>
            </a:endParaRPr>
          </a:p>
          <a:p>
            <a:pPr>
              <a:spcAft>
                <a:spcPts val="3000"/>
              </a:spcAft>
              <a:buFont typeface="Wingdings 2" pitchFamily="18" charset="2"/>
              <a:buChar char=""/>
              <a:defRPr/>
            </a:pPr>
            <a:endParaRPr lang="en-US" sz="1600" dirty="0" smtClean="0">
              <a:solidFill>
                <a:srgbClr val="001933"/>
              </a:solidFill>
              <a:latin typeface="Arial" pitchFamily="18" charset="0"/>
              <a:ea typeface="Times New Roman" pitchFamily="18" charset="0"/>
              <a:cs typeface="Times New Roman" pitchFamily="18" charset="0"/>
            </a:endParaRPr>
          </a:p>
          <a:p>
            <a:pPr lvl="1" eaLnBrk="1" hangingPunct="1">
              <a:spcBef>
                <a:spcPct val="0"/>
              </a:spcBef>
              <a:spcAft>
                <a:spcPts val="3000"/>
              </a:spcAft>
              <a:buFont typeface="Wingdings" pitchFamily="18" charset="2"/>
              <a:buChar char="n"/>
              <a:defRPr/>
            </a:pPr>
            <a:endParaRPr lang="fr-FR" sz="1600" dirty="0" smtClean="0">
              <a:solidFill>
                <a:srgbClr val="001933"/>
              </a:solidFill>
              <a:latin typeface="Arial" pitchFamily="18" charset="0"/>
              <a:ea typeface="Times New Roman" pitchFamily="18" charset="0"/>
              <a:cs typeface="Times New Roman" pitchFamily="18" charset="0"/>
            </a:endParaRPr>
          </a:p>
          <a:p>
            <a:pPr eaLnBrk="1" hangingPunct="1">
              <a:spcAft>
                <a:spcPts val="3000"/>
              </a:spcAft>
              <a:buFont typeface="Wingdings" pitchFamily="18" charset="2"/>
              <a:buChar char="n"/>
              <a:defRPr/>
            </a:pPr>
            <a:endParaRPr lang="fr-FR" sz="2000" i="1" dirty="0" smtClean="0">
              <a:latin typeface="Arial" pitchFamily="18" charset="0"/>
              <a:ea typeface="ＭＳ Ｐゴシック" pitchFamily="18" charset="-128"/>
              <a:cs typeface="ＭＳ Ｐゴシック" pitchFamily="18" charset="-128"/>
            </a:endParaRPr>
          </a:p>
          <a:p>
            <a:pPr eaLnBrk="1" hangingPunct="1">
              <a:spcAft>
                <a:spcPts val="3000"/>
              </a:spcAft>
              <a:buFont typeface="Wingdings" pitchFamily="18" charset="2"/>
              <a:buNone/>
              <a:defRPr/>
            </a:pPr>
            <a:endParaRPr lang="fr-FR" sz="2000" i="1" dirty="0" smtClean="0">
              <a:latin typeface="Arial" pitchFamily="18" charset="0"/>
              <a:ea typeface="ＭＳ Ｐゴシック" pitchFamily="18" charset="-128"/>
              <a:cs typeface="ＭＳ Ｐゴシック" pitchFamily="18" charset="-128"/>
            </a:endParaRPr>
          </a:p>
          <a:p>
            <a:pPr lvl="1" eaLnBrk="1" hangingPunct="1">
              <a:spcAft>
                <a:spcPts val="3000"/>
              </a:spcAft>
              <a:buFont typeface="Wingdings" pitchFamily="18" charset="2"/>
              <a:buChar char="n"/>
              <a:defRPr/>
            </a:pPr>
            <a:endParaRPr lang="fr-FR" sz="1800" dirty="0" smtClean="0">
              <a:latin typeface="Arial" pitchFamily="18" charset="0"/>
              <a:ea typeface="Arial" pitchFamily="18" charset="0"/>
              <a:cs typeface="Arial" pitchFamily="18" charset="0"/>
            </a:endParaRPr>
          </a:p>
          <a:p>
            <a:pPr eaLnBrk="1" hangingPunct="1">
              <a:spcAft>
                <a:spcPts val="3000"/>
              </a:spcAft>
              <a:buFont typeface="Wingdings" pitchFamily="18" charset="2"/>
              <a:buNone/>
              <a:defRPr/>
            </a:pPr>
            <a:endParaRPr lang="en-US" sz="800" dirty="0" smtClean="0">
              <a:latin typeface="Arial" pitchFamily="18" charset="0"/>
              <a:ea typeface="ＭＳ Ｐゴシック" pitchFamily="18" charset="-128"/>
              <a:cs typeface="ＭＳ Ｐゴシック" pitchFamily="18" charset="-128"/>
            </a:endParaRPr>
          </a:p>
        </p:txBody>
      </p:sp>
      <p:sp>
        <p:nvSpPr>
          <p:cNvPr id="2867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F90C47C-A4C7-1946-B77B-BD7BAD69EAAD}" type="slidenum">
              <a:rPr lang="fr-FR" sz="1200"/>
              <a:pPr algn="r" eaLnBrk="1" hangingPunct="1"/>
              <a:t>14</a:t>
            </a:fld>
            <a:endParaRPr lang="fr-FR" sz="1200"/>
          </a:p>
        </p:txBody>
      </p:sp>
    </p:spTree>
    <p:extLst>
      <p:ext uri="{BB962C8B-B14F-4D97-AF65-F5344CB8AC3E}">
        <p14:creationId xmlns:p14="http://schemas.microsoft.com/office/powerpoint/2010/main" val="238413269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12700" y="304800"/>
            <a:ext cx="9144000" cy="838200"/>
          </a:xfrm>
        </p:spPr>
        <p:txBody>
          <a:bodyPr>
            <a:noAutofit/>
          </a:bodyPr>
          <a:lstStyle/>
          <a:p>
            <a:pPr marL="342900" indent="-342900">
              <a:defRPr/>
            </a:pPr>
            <a:r>
              <a:rPr lang="en-GB" sz="2400" dirty="0">
                <a:effectLst>
                  <a:outerShdw blurRad="38100" dist="25400" dir="5400000" algn="tl" rotWithShape="0">
                    <a:srgbClr val="000000">
                      <a:alpha val="43000"/>
                    </a:srgbClr>
                  </a:outerShdw>
                </a:effectLst>
              </a:rPr>
              <a:t>Individual dose distributions associated </a:t>
            </a:r>
            <a:br>
              <a:rPr lang="en-GB" sz="2400" dirty="0">
                <a:effectLst>
                  <a:outerShdw blurRad="38100" dist="25400" dir="5400000" algn="tl" rotWithShape="0">
                    <a:srgbClr val="000000">
                      <a:alpha val="43000"/>
                    </a:srgbClr>
                  </a:outerShdw>
                </a:effectLst>
              </a:rPr>
            </a:br>
            <a:r>
              <a:rPr lang="en-GB" sz="2400" dirty="0">
                <a:effectLst>
                  <a:outerShdw blurRad="38100" dist="25400" dir="5400000" algn="tl" rotWithShape="0">
                    <a:srgbClr val="000000">
                      <a:alpha val="43000"/>
                    </a:srgbClr>
                  </a:outerShdw>
                </a:effectLst>
              </a:rPr>
              <a:t>with exposure situations</a:t>
            </a:r>
          </a:p>
        </p:txBody>
      </p:sp>
      <p:sp>
        <p:nvSpPr>
          <p:cNvPr id="39938" name="ZoneTexte 8"/>
          <p:cNvSpPr txBox="1">
            <a:spLocks noChangeArrowheads="1"/>
          </p:cNvSpPr>
          <p:nvPr/>
        </p:nvSpPr>
        <p:spPr bwMode="auto">
          <a:xfrm>
            <a:off x="1371600" y="27432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endParaRPr lang="en-GB" sz="1600">
              <a:latin typeface="Constantia" charset="0"/>
            </a:endParaRPr>
          </a:p>
        </p:txBody>
      </p:sp>
      <p:grpSp>
        <p:nvGrpSpPr>
          <p:cNvPr id="2" name="Grouper 1"/>
          <p:cNvGrpSpPr/>
          <p:nvPr/>
        </p:nvGrpSpPr>
        <p:grpSpPr>
          <a:xfrm>
            <a:off x="738188" y="1371600"/>
            <a:ext cx="7758112" cy="4572000"/>
            <a:chOff x="738188" y="1371600"/>
            <a:chExt cx="7758112" cy="4572000"/>
          </a:xfrm>
        </p:grpSpPr>
        <p:pic>
          <p:nvPicPr>
            <p:cNvPr id="27652"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8188" y="1371600"/>
              <a:ext cx="7758112" cy="4572000"/>
            </a:xfrm>
            <a:prstGeom prst="rect">
              <a:avLst/>
            </a:prstGeom>
            <a:solidFill>
              <a:schemeClr val="bg2">
                <a:lumMod val="90000"/>
              </a:schemeClr>
            </a:solidFill>
            <a:ln w="9525">
              <a:solidFill>
                <a:srgbClr val="000000"/>
              </a:solidFill>
              <a:miter lim="800000"/>
              <a:headEnd/>
              <a:tailEnd/>
            </a:ln>
          </p:spPr>
        </p:pic>
        <p:sp>
          <p:nvSpPr>
            <p:cNvPr id="39940" name="ZoneTexte 2"/>
            <p:cNvSpPr txBox="1">
              <a:spLocks noChangeArrowheads="1"/>
            </p:cNvSpPr>
            <p:nvPr/>
          </p:nvSpPr>
          <p:spPr bwMode="auto">
            <a:xfrm rot="-5400000">
              <a:off x="-419100" y="3390900"/>
              <a:ext cx="3124200" cy="609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dirty="0" err="1"/>
                <a:t>Number</a:t>
              </a:r>
              <a:r>
                <a:rPr lang="fr-FR" sz="1800" b="1" dirty="0"/>
                <a:t> of </a:t>
              </a:r>
              <a:r>
                <a:rPr lang="fr-FR" sz="1800" b="1" dirty="0" err="1"/>
                <a:t>individuals</a:t>
              </a:r>
              <a:endParaRPr lang="fr-FR" sz="1800" b="1" dirty="0"/>
            </a:p>
          </p:txBody>
        </p:sp>
        <p:sp>
          <p:nvSpPr>
            <p:cNvPr id="39941" name="ZoneTexte 4"/>
            <p:cNvSpPr txBox="1">
              <a:spLocks noChangeArrowheads="1"/>
            </p:cNvSpPr>
            <p:nvPr/>
          </p:nvSpPr>
          <p:spPr bwMode="auto">
            <a:xfrm>
              <a:off x="1371600" y="5257800"/>
              <a:ext cx="6705600" cy="609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a:t>Level of exposure </a:t>
              </a:r>
            </a:p>
          </p:txBody>
        </p:sp>
      </p:grpSp>
      <p:sp>
        <p:nvSpPr>
          <p:cNvPr id="3994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FF3230D-FA9A-184B-BEB3-1026DE71D522}" type="slidenum">
              <a:rPr lang="fr-FR" sz="1200"/>
              <a:pPr algn="r" eaLnBrk="1" hangingPunct="1"/>
              <a:t>15</a:t>
            </a:fld>
            <a:endParaRPr lang="fr-FR" sz="1200"/>
          </a:p>
        </p:txBody>
      </p:sp>
    </p:spTree>
    <p:extLst>
      <p:ext uri="{BB962C8B-B14F-4D97-AF65-F5344CB8AC3E}">
        <p14:creationId xmlns:p14="http://schemas.microsoft.com/office/powerpoint/2010/main" val="60654558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0" y="152400"/>
            <a:ext cx="9144000" cy="762000"/>
          </a:xfrm>
        </p:spPr>
        <p:txBody>
          <a:bodyPr>
            <a:normAutofit fontScale="90000"/>
          </a:bodyPr>
          <a:lstStyle/>
          <a:p>
            <a:pPr marL="342900" lvl="1" indent="-342900">
              <a:buClr>
                <a:srgbClr val="22228B"/>
              </a:buClr>
              <a:buSzPct val="120000"/>
              <a:defRPr/>
            </a:pPr>
            <a:r>
              <a:rPr lang="en-GB" sz="2500" b="1" dirty="0" smtClean="0">
                <a:solidFill>
                  <a:srgbClr val="000053"/>
                </a:solidFill>
                <a:latin typeface="Arial" charset="0"/>
                <a:ea typeface="Arial" charset="0"/>
                <a:cs typeface="Arial" charset="0"/>
              </a:rPr>
              <a:t/>
            </a:r>
            <a:br>
              <a:rPr lang="en-GB" sz="2500" b="1" dirty="0" smtClean="0">
                <a:solidFill>
                  <a:srgbClr val="000053"/>
                </a:solidFill>
                <a:latin typeface="Arial" charset="0"/>
                <a:ea typeface="Arial" charset="0"/>
                <a:cs typeface="Arial" charset="0"/>
              </a:rPr>
            </a:br>
            <a:r>
              <a:rPr lang="en-GB" sz="2500" b="1" dirty="0" smtClean="0">
                <a:solidFill>
                  <a:srgbClr val="000053"/>
                </a:solidFill>
                <a:latin typeface="Arial" charset="0"/>
                <a:ea typeface="Arial" charset="0"/>
                <a:cs typeface="Arial" charset="0"/>
              </a:rPr>
              <a:t/>
            </a:r>
            <a:br>
              <a:rPr lang="en-GB" sz="2500" b="1" dirty="0" smtClean="0">
                <a:solidFill>
                  <a:srgbClr val="000053"/>
                </a:solidFill>
                <a:latin typeface="Arial" charset="0"/>
                <a:ea typeface="Arial" charset="0"/>
                <a:cs typeface="Arial" charset="0"/>
              </a:rPr>
            </a:br>
            <a: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categories of exposure </a:t>
            </a:r>
            <a:b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
            </a:r>
            <a:br>
              <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endParaRPr lang="en-GB" sz="27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46082" name="Rectangle 4"/>
          <p:cNvSpPr>
            <a:spLocks noGrp="1" noChangeArrowheads="1"/>
          </p:cNvSpPr>
          <p:nvPr>
            <p:ph type="body" idx="1"/>
          </p:nvPr>
        </p:nvSpPr>
        <p:spPr>
          <a:xfrm>
            <a:off x="533400" y="914400"/>
            <a:ext cx="7924800" cy="5181600"/>
          </a:xfrm>
        </p:spPr>
        <p:txBody>
          <a:bodyPr/>
          <a:lstStyle/>
          <a:p>
            <a:pPr marL="342900" lvl="1" indent="-342900">
              <a:lnSpc>
                <a:spcPct val="120000"/>
              </a:lnSpc>
              <a:spcAft>
                <a:spcPts val="2400"/>
              </a:spcAft>
              <a:buSzPct val="95000"/>
            </a:pPr>
            <a:r>
              <a:rPr lang="en-GB" sz="2000" b="1" dirty="0">
                <a:solidFill>
                  <a:srgbClr val="800000"/>
                </a:solidFill>
                <a:latin typeface="Arial" charset="0"/>
                <a:ea typeface="Arial" charset="0"/>
                <a:cs typeface="Times New Roman" charset="0"/>
              </a:rPr>
              <a:t>Medical exposure: </a:t>
            </a:r>
            <a:r>
              <a:rPr lang="en-GB" sz="2000" dirty="0">
                <a:latin typeface="Arial" charset="0"/>
                <a:ea typeface="Arial" charset="0"/>
                <a:cs typeface="Times New Roman" charset="0"/>
              </a:rPr>
              <a:t>radiation exposures received by patients in the course of diagnostic, interventional, and therapeutic procedures</a:t>
            </a:r>
          </a:p>
          <a:p>
            <a:pPr marL="342900" lvl="1" indent="-342900">
              <a:lnSpc>
                <a:spcPct val="120000"/>
              </a:lnSpc>
              <a:spcAft>
                <a:spcPts val="2400"/>
              </a:spcAft>
              <a:buSzPct val="95000"/>
            </a:pPr>
            <a:r>
              <a:rPr lang="en-GB" sz="2000" b="1" dirty="0">
                <a:solidFill>
                  <a:srgbClr val="800000"/>
                </a:solidFill>
                <a:latin typeface="Arial" charset="0"/>
                <a:ea typeface="Arial" charset="0"/>
                <a:cs typeface="Times New Roman" charset="0"/>
              </a:rPr>
              <a:t>Occupational exposure: </a:t>
            </a:r>
            <a:r>
              <a:rPr lang="en-GB" sz="2000" dirty="0">
                <a:latin typeface="Arial" charset="0"/>
                <a:ea typeface="Arial" charset="0"/>
                <a:cs typeface="Times New Roman" charset="0"/>
              </a:rPr>
              <a:t> radiation exposures incurred at work as a result of exposure situations that can </a:t>
            </a:r>
            <a:r>
              <a:rPr lang="en-GB" sz="2000" b="1" dirty="0">
                <a:solidFill>
                  <a:srgbClr val="800000"/>
                </a:solidFill>
                <a:latin typeface="Arial" charset="0"/>
                <a:ea typeface="Arial" charset="0"/>
                <a:cs typeface="Times New Roman" charset="0"/>
              </a:rPr>
              <a:t>reasonably</a:t>
            </a:r>
            <a:r>
              <a:rPr lang="en-GB" sz="2000" dirty="0">
                <a:latin typeface="Arial" charset="0"/>
                <a:ea typeface="Arial" charset="0"/>
                <a:cs typeface="Times New Roman" charset="0"/>
              </a:rPr>
              <a:t> be regarded as being the responsibility of the operating management</a:t>
            </a:r>
          </a:p>
          <a:p>
            <a:pPr marL="342900" lvl="1" indent="-342900">
              <a:lnSpc>
                <a:spcPct val="120000"/>
              </a:lnSpc>
              <a:spcAft>
                <a:spcPts val="2400"/>
              </a:spcAft>
              <a:buSzPct val="95000"/>
            </a:pPr>
            <a:r>
              <a:rPr lang="en-GB" sz="2000" b="1" dirty="0">
                <a:solidFill>
                  <a:srgbClr val="800000"/>
                </a:solidFill>
                <a:latin typeface="Arial" charset="0"/>
                <a:ea typeface="Arial" charset="0"/>
                <a:cs typeface="Times New Roman" charset="0"/>
              </a:rPr>
              <a:t>Public exposure: </a:t>
            </a:r>
            <a:r>
              <a:rPr lang="en-GB" sz="2000" dirty="0">
                <a:solidFill>
                  <a:srgbClr val="000000"/>
                </a:solidFill>
                <a:latin typeface="Arial" charset="0"/>
                <a:ea typeface="Arial" charset="0"/>
                <a:cs typeface="Times New Roman" charset="0"/>
              </a:rPr>
              <a:t>encompasses</a:t>
            </a:r>
            <a:r>
              <a:rPr lang="en-GB" sz="2000" b="1" dirty="0">
                <a:solidFill>
                  <a:srgbClr val="800000"/>
                </a:solidFill>
                <a:latin typeface="Arial" charset="0"/>
                <a:ea typeface="Arial" charset="0"/>
                <a:cs typeface="Times New Roman" charset="0"/>
              </a:rPr>
              <a:t> </a:t>
            </a:r>
            <a:r>
              <a:rPr lang="en-GB" sz="2000" dirty="0">
                <a:solidFill>
                  <a:srgbClr val="000000"/>
                </a:solidFill>
                <a:latin typeface="Arial" charset="0"/>
                <a:ea typeface="Arial" charset="0"/>
                <a:cs typeface="Times New Roman" charset="0"/>
              </a:rPr>
              <a:t>all radiation exposures of the public other than occupational and medical exposure</a:t>
            </a:r>
            <a:endParaRPr lang="en-GB" sz="2000" b="1" dirty="0">
              <a:solidFill>
                <a:srgbClr val="000000"/>
              </a:solidFill>
              <a:latin typeface="Arial" charset="0"/>
              <a:ea typeface="Arial" charset="0"/>
              <a:cs typeface="Times New Roman" charset="0"/>
            </a:endParaRPr>
          </a:p>
          <a:p>
            <a:pPr marL="342900" lvl="1" indent="-342900" algn="ctr">
              <a:lnSpc>
                <a:spcPct val="120000"/>
              </a:lnSpc>
              <a:spcAft>
                <a:spcPts val="2400"/>
              </a:spcAft>
              <a:buSzPct val="95000"/>
              <a:buFont typeface="Wingdings 2" charset="0"/>
              <a:buNone/>
            </a:pPr>
            <a:r>
              <a:rPr lang="en-GB" sz="2000" i="1" dirty="0">
                <a:solidFill>
                  <a:srgbClr val="000000"/>
                </a:solidFill>
                <a:latin typeface="Arial" charset="0"/>
                <a:ea typeface="Arial" charset="0"/>
                <a:cs typeface="Times New Roman" charset="0"/>
              </a:rPr>
              <a:t>	</a:t>
            </a:r>
            <a:r>
              <a:rPr lang="en-GB" sz="2000" dirty="0" smtClean="0">
                <a:solidFill>
                  <a:srgbClr val="000000"/>
                </a:solidFill>
                <a:latin typeface="Arial" charset="0"/>
                <a:ea typeface="Arial" charset="0"/>
                <a:cs typeface="Times New Roman" charset="0"/>
              </a:rPr>
              <a:t>Although </a:t>
            </a:r>
            <a:r>
              <a:rPr lang="en-GB" sz="2000" dirty="0">
                <a:solidFill>
                  <a:srgbClr val="000000"/>
                </a:solidFill>
                <a:latin typeface="Arial" charset="0"/>
                <a:ea typeface="Arial" charset="0"/>
                <a:cs typeface="Times New Roman" charset="0"/>
              </a:rPr>
              <a:t>individuals may fall into the 3 </a:t>
            </a:r>
            <a:r>
              <a:rPr lang="en-GB" sz="2000" dirty="0" smtClean="0">
                <a:solidFill>
                  <a:srgbClr val="000000"/>
                </a:solidFill>
                <a:latin typeface="Arial" charset="0"/>
                <a:ea typeface="Arial" charset="0"/>
                <a:cs typeface="Times New Roman" charset="0"/>
              </a:rPr>
              <a:t>categories </a:t>
            </a:r>
            <a:r>
              <a:rPr lang="en-GB" sz="2000" dirty="0">
                <a:solidFill>
                  <a:srgbClr val="000000"/>
                </a:solidFill>
                <a:latin typeface="Arial" charset="0"/>
                <a:ea typeface="Arial" charset="0"/>
                <a:cs typeface="Times New Roman" charset="0"/>
              </a:rPr>
              <a:t>respectively as workers, patients or members of the public, </a:t>
            </a:r>
            <a:r>
              <a:rPr lang="en-GB" sz="2000" dirty="0" smtClean="0">
                <a:solidFill>
                  <a:srgbClr val="000000"/>
                </a:solidFill>
                <a:latin typeface="Arial" charset="0"/>
                <a:ea typeface="Arial" charset="0"/>
                <a:cs typeface="Times New Roman" charset="0"/>
              </a:rPr>
              <a:t>ICRP considers the </a:t>
            </a:r>
            <a:r>
              <a:rPr lang="en-GB" sz="2000" dirty="0">
                <a:solidFill>
                  <a:srgbClr val="000000"/>
                </a:solidFill>
                <a:latin typeface="Arial" charset="0"/>
                <a:ea typeface="Arial" charset="0"/>
                <a:cs typeface="Times New Roman" charset="0"/>
              </a:rPr>
              <a:t>management of each category </a:t>
            </a:r>
            <a:r>
              <a:rPr lang="en-GB" sz="2000" b="1" dirty="0" smtClean="0">
                <a:solidFill>
                  <a:srgbClr val="800000"/>
                </a:solidFill>
                <a:latin typeface="Arial" charset="0"/>
                <a:ea typeface="Arial" charset="0"/>
                <a:cs typeface="Times New Roman" charset="0"/>
              </a:rPr>
              <a:t>separately</a:t>
            </a:r>
            <a:r>
              <a:rPr lang="en-GB" sz="2000" dirty="0" smtClean="0">
                <a:latin typeface="Arial" charset="0"/>
                <a:ea typeface="Arial" charset="0"/>
                <a:cs typeface="Times New Roman" charset="0"/>
              </a:rPr>
              <a:t> </a:t>
            </a:r>
            <a:r>
              <a:rPr lang="en-GB" sz="2000" dirty="0">
                <a:latin typeface="Arial" charset="0"/>
                <a:ea typeface="Arial" charset="0"/>
                <a:cs typeface="Times New Roman" charset="0"/>
              </a:rPr>
              <a:t>	</a:t>
            </a:r>
            <a:endParaRPr lang="en-GB" sz="2000" dirty="0">
              <a:latin typeface="Arial" charset="0"/>
              <a:ea typeface="Arial" charset="0"/>
              <a:cs typeface="Arial" charset="0"/>
            </a:endParaRPr>
          </a:p>
          <a:p>
            <a:pPr>
              <a:spcAft>
                <a:spcPts val="2400"/>
              </a:spcAft>
            </a:pPr>
            <a:endParaRPr lang="en-US" sz="2000" dirty="0">
              <a:solidFill>
                <a:srgbClr val="000058"/>
              </a:solidFill>
              <a:latin typeface="Arial" charset="0"/>
              <a:cs typeface="Arial" charset="0"/>
            </a:endParaRPr>
          </a:p>
          <a:p>
            <a:pPr algn="ctr">
              <a:spcAft>
                <a:spcPts val="2400"/>
              </a:spcAft>
              <a:buFont typeface="Wingdings 2" charset="0"/>
              <a:buNone/>
            </a:pPr>
            <a:r>
              <a:rPr lang="en-US" sz="2000" dirty="0">
                <a:solidFill>
                  <a:srgbClr val="000053"/>
                </a:solidFill>
                <a:latin typeface="Arial" charset="0"/>
                <a:cs typeface="Arial" charset="0"/>
              </a:rPr>
              <a:t>	</a:t>
            </a:r>
            <a:endParaRPr lang="en-GB" sz="2000" b="1" dirty="0">
              <a:latin typeface="Arial" charset="0"/>
              <a:cs typeface="Arial" charset="0"/>
            </a:endParaRPr>
          </a:p>
          <a:p>
            <a:pPr>
              <a:spcAft>
                <a:spcPts val="2400"/>
              </a:spcAft>
            </a:pPr>
            <a:endParaRPr lang="en-US" sz="2000" dirty="0">
              <a:solidFill>
                <a:srgbClr val="000053"/>
              </a:solidFill>
              <a:latin typeface="Arial" charset="0"/>
              <a:cs typeface="Arial" charset="0"/>
            </a:endParaRPr>
          </a:p>
          <a:p>
            <a:pPr>
              <a:spcAft>
                <a:spcPts val="3000"/>
              </a:spcAft>
            </a:pPr>
            <a:endParaRPr lang="en-US" sz="2000" dirty="0">
              <a:solidFill>
                <a:srgbClr val="000053"/>
              </a:solidFill>
              <a:latin typeface="Arial" charset="0"/>
              <a:cs typeface="Arial" charset="0"/>
            </a:endParaRPr>
          </a:p>
          <a:p>
            <a:pPr>
              <a:spcAft>
                <a:spcPts val="3000"/>
              </a:spcAft>
            </a:pPr>
            <a:endParaRPr lang="en-US" sz="2000" dirty="0">
              <a:solidFill>
                <a:srgbClr val="000053"/>
              </a:solidFill>
              <a:latin typeface="Arial" charset="0"/>
              <a:cs typeface="Arial" charset="0"/>
            </a:endParaRPr>
          </a:p>
          <a:p>
            <a:pPr>
              <a:spcAft>
                <a:spcPts val="3000"/>
              </a:spcAft>
              <a:buFont typeface="Wingdings 2" charset="0"/>
              <a:buNone/>
            </a:pPr>
            <a:r>
              <a:rPr lang="en-US" sz="2400" dirty="0">
                <a:solidFill>
                  <a:srgbClr val="000053"/>
                </a:solidFill>
                <a:latin typeface="Arial" charset="0"/>
                <a:cs typeface="Arial" charset="0"/>
              </a:rPr>
              <a:t>	</a:t>
            </a:r>
          </a:p>
          <a:p>
            <a:pPr>
              <a:spcAft>
                <a:spcPts val="3000"/>
              </a:spcAft>
              <a:buFont typeface="Wingdings 2" charset="0"/>
              <a:buNone/>
            </a:pPr>
            <a:r>
              <a:rPr lang="en-US" sz="2000" dirty="0">
                <a:solidFill>
                  <a:srgbClr val="000053"/>
                </a:solidFill>
                <a:latin typeface="Arial" charset="0"/>
                <a:cs typeface="Arial" charset="0"/>
              </a:rPr>
              <a:t> </a:t>
            </a:r>
            <a:endParaRPr lang="en-GB" sz="2000" dirty="0">
              <a:solidFill>
                <a:srgbClr val="000053"/>
              </a:solidFill>
              <a:latin typeface="Arial" charset="0"/>
              <a:cs typeface="Arial" charset="0"/>
            </a:endParaRPr>
          </a:p>
          <a:p>
            <a:pPr>
              <a:spcAft>
                <a:spcPts val="3000"/>
              </a:spcAft>
              <a:buFont typeface="Wingdings 2" charset="0"/>
              <a:buNone/>
            </a:pPr>
            <a:r>
              <a:rPr lang="en-GB" sz="2000" dirty="0">
                <a:latin typeface="Arial" charset="0"/>
                <a:cs typeface="ＭＳ Ｐゴシック" charset="0"/>
              </a:rPr>
              <a:t>	</a:t>
            </a:r>
            <a:endParaRPr lang="en-US" sz="2000" dirty="0">
              <a:solidFill>
                <a:srgbClr val="000053"/>
              </a:solidFill>
              <a:latin typeface="Arial" charset="0"/>
              <a:cs typeface="Arial" charset="0"/>
            </a:endParaRPr>
          </a:p>
          <a:p>
            <a:pPr>
              <a:spcAft>
                <a:spcPts val="3000"/>
              </a:spcAft>
              <a:buFont typeface="Wingdings 2" charset="0"/>
              <a:buNone/>
            </a:pPr>
            <a:endParaRPr lang="en-US" sz="2000" dirty="0">
              <a:solidFill>
                <a:srgbClr val="000053"/>
              </a:solidFill>
              <a:latin typeface="Arial" charset="0"/>
              <a:cs typeface="Arial" charset="0"/>
            </a:endParaRPr>
          </a:p>
          <a:p>
            <a:pPr>
              <a:spcAft>
                <a:spcPts val="3000"/>
              </a:spcAft>
            </a:pPr>
            <a:endParaRPr lang="en-US" sz="2000" b="1" dirty="0">
              <a:solidFill>
                <a:srgbClr val="800000"/>
              </a:solidFill>
              <a:latin typeface="Arial" charset="0"/>
              <a:cs typeface="Arial" charset="0"/>
            </a:endParaRPr>
          </a:p>
          <a:p>
            <a:pPr>
              <a:spcAft>
                <a:spcPts val="3000"/>
              </a:spcAft>
            </a:pPr>
            <a:endParaRPr lang="en-US" sz="1600" dirty="0">
              <a:solidFill>
                <a:srgbClr val="001933"/>
              </a:solidFill>
              <a:latin typeface="Arial" charset="0"/>
              <a:cs typeface="Times New Roman" charset="0"/>
            </a:endParaRPr>
          </a:p>
          <a:p>
            <a:pPr marL="342900" lvl="1" indent="-342900" eaLnBrk="1" hangingPunct="1">
              <a:spcBef>
                <a:spcPct val="0"/>
              </a:spcBef>
              <a:spcAft>
                <a:spcPts val="3000"/>
              </a:spcAft>
              <a:buFont typeface="Wingdings" charset="0"/>
              <a:buChar char="n"/>
            </a:pPr>
            <a:endParaRPr lang="fr-FR" sz="1600" dirty="0">
              <a:solidFill>
                <a:srgbClr val="001933"/>
              </a:solidFill>
              <a:latin typeface="Arial" charset="0"/>
              <a:ea typeface="Arial" charset="0"/>
              <a:cs typeface="Times New Roman" charset="0"/>
            </a:endParaRPr>
          </a:p>
          <a:p>
            <a:pPr eaLnBrk="1" hangingPunct="1">
              <a:spcAft>
                <a:spcPts val="3000"/>
              </a:spcAft>
              <a:buFont typeface="Wingdings" charset="0"/>
              <a:buChar char="n"/>
            </a:pPr>
            <a:endParaRPr lang="fr-FR" sz="2000" i="1" dirty="0">
              <a:latin typeface="Arial" charset="0"/>
              <a:cs typeface="ＭＳ Ｐゴシック" charset="0"/>
            </a:endParaRPr>
          </a:p>
          <a:p>
            <a:pPr eaLnBrk="1" hangingPunct="1">
              <a:spcAft>
                <a:spcPts val="3000"/>
              </a:spcAft>
              <a:buFont typeface="Wingdings" charset="0"/>
              <a:buNone/>
            </a:pPr>
            <a:endParaRPr lang="fr-FR" sz="2000" i="1" dirty="0">
              <a:latin typeface="Arial" charset="0"/>
              <a:cs typeface="ＭＳ Ｐゴシック" charset="0"/>
            </a:endParaRPr>
          </a:p>
          <a:p>
            <a:pPr marL="342900" lvl="1" indent="-342900" eaLnBrk="1" hangingPunct="1">
              <a:spcAft>
                <a:spcPts val="3000"/>
              </a:spcAft>
              <a:buFont typeface="Wingdings" charset="0"/>
              <a:buChar char="n"/>
            </a:pPr>
            <a:endParaRPr lang="fr-FR" sz="1800" dirty="0">
              <a:latin typeface="Arial" charset="0"/>
              <a:ea typeface="Arial" charset="0"/>
              <a:cs typeface="Arial" charset="0"/>
            </a:endParaRPr>
          </a:p>
          <a:p>
            <a:pPr eaLnBrk="1" hangingPunct="1">
              <a:spcAft>
                <a:spcPts val="3000"/>
              </a:spcAft>
              <a:buFont typeface="Wingdings" charset="0"/>
              <a:buNone/>
            </a:pPr>
            <a:endParaRPr lang="en-US" sz="800" dirty="0">
              <a:latin typeface="Arial" charset="0"/>
              <a:cs typeface="ＭＳ Ｐゴシック" charset="0"/>
            </a:endParaRPr>
          </a:p>
        </p:txBody>
      </p:sp>
      <p:sp>
        <p:nvSpPr>
          <p:cNvPr id="4608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B831F31F-652E-5345-AD2C-D20F5435BA9D}" type="slidenum">
              <a:rPr lang="fr-FR" sz="1200"/>
              <a:pPr algn="r" eaLnBrk="1" hangingPunct="1"/>
              <a:t>16</a:t>
            </a:fld>
            <a:endParaRPr lang="fr-FR" sz="1200"/>
          </a:p>
        </p:txBody>
      </p:sp>
    </p:spTree>
    <p:extLst>
      <p:ext uri="{BB962C8B-B14F-4D97-AF65-F5344CB8AC3E}">
        <p14:creationId xmlns:p14="http://schemas.microsoft.com/office/powerpoint/2010/main" val="203774835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xfrm>
            <a:off x="-3893" y="228600"/>
            <a:ext cx="9144000" cy="914400"/>
          </a:xfrm>
        </p:spPr>
        <p:txBody>
          <a:bodyPr>
            <a:norm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a:t>
            </a: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principles of radiological protection</a:t>
            </a:r>
            <a:b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br>
            <a:endPar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endParaRPr>
          </a:p>
        </p:txBody>
      </p:sp>
      <p:sp>
        <p:nvSpPr>
          <p:cNvPr id="8196" name="Rectangle 4"/>
          <p:cNvSpPr>
            <a:spLocks noGrp="1" noChangeArrowheads="1"/>
          </p:cNvSpPr>
          <p:nvPr>
            <p:ph type="body" idx="1"/>
          </p:nvPr>
        </p:nvSpPr>
        <p:spPr>
          <a:xfrm>
            <a:off x="304800" y="914400"/>
            <a:ext cx="8458200" cy="5410200"/>
          </a:xfrm>
        </p:spPr>
        <p:txBody>
          <a:bodyPr/>
          <a:lstStyle/>
          <a:p>
            <a:pPr lvl="1" eaLnBrk="1" hangingPunct="1">
              <a:lnSpc>
                <a:spcPct val="110000"/>
              </a:lnSpc>
              <a:spcBef>
                <a:spcPct val="0"/>
              </a:spcBef>
              <a:spcAft>
                <a:spcPts val="1800"/>
              </a:spcAft>
              <a:defRPr/>
            </a:pPr>
            <a:r>
              <a:rPr lang="en-GB" sz="2000" b="1" dirty="0">
                <a:solidFill>
                  <a:srgbClr val="000053"/>
                </a:solidFill>
                <a:latin typeface="Arial" charset="0"/>
                <a:ea typeface="ＭＳ Ｐゴシック" charset="0"/>
                <a:cs typeface="Times New Roman" charset="0"/>
              </a:rPr>
              <a:t>The principle of justiﬁcation: </a:t>
            </a:r>
            <a:r>
              <a:rPr lang="en-GB" sz="2000" dirty="0" smtClean="0">
                <a:solidFill>
                  <a:srgbClr val="000053"/>
                </a:solidFill>
                <a:latin typeface="Arial" charset="0"/>
                <a:ea typeface="ＭＳ Ｐゴシック" charset="0"/>
                <a:cs typeface="Times New Roman" charset="0"/>
              </a:rPr>
              <a:t>Any </a:t>
            </a:r>
            <a:r>
              <a:rPr lang="en-GB" sz="2000" dirty="0">
                <a:solidFill>
                  <a:srgbClr val="000053"/>
                </a:solidFill>
                <a:latin typeface="Arial" charset="0"/>
                <a:ea typeface="ＭＳ Ｐゴシック" charset="0"/>
                <a:cs typeface="Times New Roman" charset="0"/>
              </a:rPr>
              <a:t>decision that alters the radiation exposure situation </a:t>
            </a:r>
            <a:r>
              <a:rPr lang="en-GB" sz="2000" b="1" dirty="0">
                <a:solidFill>
                  <a:srgbClr val="800000"/>
                </a:solidFill>
                <a:latin typeface="Arial" charset="0"/>
                <a:ea typeface="ＭＳ Ｐゴシック" charset="0"/>
                <a:cs typeface="Times New Roman" charset="0"/>
              </a:rPr>
              <a:t>should do more good than </a:t>
            </a:r>
            <a:r>
              <a:rPr lang="en-GB" sz="2000" b="1" dirty="0" smtClean="0">
                <a:solidFill>
                  <a:srgbClr val="800000"/>
                </a:solidFill>
                <a:latin typeface="Arial" charset="0"/>
                <a:ea typeface="ＭＳ Ｐゴシック" charset="0"/>
                <a:cs typeface="Times New Roman" charset="0"/>
              </a:rPr>
              <a:t>harm</a:t>
            </a:r>
          </a:p>
          <a:p>
            <a:pPr marL="668337" lvl="2" indent="0" eaLnBrk="1" hangingPunct="1">
              <a:lnSpc>
                <a:spcPct val="110000"/>
              </a:lnSpc>
              <a:spcBef>
                <a:spcPct val="0"/>
              </a:spcBef>
              <a:spcAft>
                <a:spcPts val="1800"/>
              </a:spcAft>
              <a:buNone/>
              <a:defRPr/>
            </a:pPr>
            <a:r>
              <a:rPr lang="en-GB" sz="2000" dirty="0">
                <a:solidFill>
                  <a:srgbClr val="800000"/>
                </a:solidFill>
                <a:latin typeface="Wingdings"/>
                <a:ea typeface="Wingdings"/>
                <a:cs typeface="Wingdings"/>
                <a:sym typeface="Wingdings"/>
              </a:rPr>
              <a:t> </a:t>
            </a:r>
            <a:r>
              <a:rPr lang="en-GB" sz="2000" dirty="0" smtClean="0">
                <a:latin typeface="Arial" charset="0"/>
                <a:ea typeface="ＭＳ Ｐゴシック" charset="0"/>
                <a:cs typeface="Times New Roman" charset="0"/>
              </a:rPr>
              <a:t>This refers to the ethical value of </a:t>
            </a:r>
            <a:r>
              <a:rPr lang="en-GB" sz="2000" b="1" dirty="0" smtClean="0">
                <a:solidFill>
                  <a:srgbClr val="800000"/>
                </a:solidFill>
                <a:latin typeface="Arial" charset="0"/>
                <a:ea typeface="ＭＳ Ｐゴシック" charset="0"/>
                <a:cs typeface="Times New Roman" charset="0"/>
              </a:rPr>
              <a:t>beneficence/non-maleficence</a:t>
            </a:r>
          </a:p>
          <a:p>
            <a:pPr lvl="1" eaLnBrk="1" hangingPunct="1">
              <a:lnSpc>
                <a:spcPct val="110000"/>
              </a:lnSpc>
              <a:spcBef>
                <a:spcPct val="0"/>
              </a:spcBef>
              <a:spcAft>
                <a:spcPts val="1800"/>
              </a:spcAft>
              <a:defRPr/>
            </a:pPr>
            <a:r>
              <a:rPr lang="en-GB" sz="2000" b="1" dirty="0" smtClean="0">
                <a:solidFill>
                  <a:srgbClr val="001933"/>
                </a:solidFill>
                <a:latin typeface="Arial" charset="0"/>
                <a:ea typeface="ＭＳ Ｐゴシック" charset="0"/>
                <a:cs typeface="Times New Roman" charset="0"/>
              </a:rPr>
              <a:t>The </a:t>
            </a:r>
            <a:r>
              <a:rPr lang="en-GB" sz="2000" b="1" dirty="0">
                <a:solidFill>
                  <a:srgbClr val="001933"/>
                </a:solidFill>
                <a:latin typeface="Arial" charset="0"/>
                <a:ea typeface="ＭＳ Ｐゴシック" charset="0"/>
                <a:cs typeface="Times New Roman" charset="0"/>
              </a:rPr>
              <a:t>principle of optimisation of protection: </a:t>
            </a:r>
            <a:r>
              <a:rPr lang="en-GB" sz="2000" dirty="0" smtClean="0">
                <a:solidFill>
                  <a:srgbClr val="001933"/>
                </a:solidFill>
                <a:latin typeface="Arial" charset="0"/>
                <a:ea typeface="ＭＳ Ｐゴシック" charset="0"/>
                <a:cs typeface="Times New Roman" charset="0"/>
              </a:rPr>
              <a:t>All exposures should be </a:t>
            </a:r>
            <a:r>
              <a:rPr lang="en-GB" sz="2000" b="1" dirty="0">
                <a:solidFill>
                  <a:srgbClr val="800000"/>
                </a:solidFill>
                <a:latin typeface="Arial" charset="0"/>
                <a:ea typeface="ＭＳ Ｐゴシック" charset="0"/>
                <a:cs typeface="Times New Roman" charset="0"/>
              </a:rPr>
              <a:t>kept as low as reasonably </a:t>
            </a:r>
            <a:r>
              <a:rPr lang="en-GB" sz="2000" b="1" dirty="0" smtClean="0">
                <a:solidFill>
                  <a:srgbClr val="800000"/>
                </a:solidFill>
                <a:latin typeface="Arial" charset="0"/>
                <a:ea typeface="ＭＳ Ｐゴシック" charset="0"/>
                <a:cs typeface="Times New Roman" charset="0"/>
              </a:rPr>
              <a:t>achievable	</a:t>
            </a:r>
          </a:p>
          <a:p>
            <a:pPr marL="393700" lvl="1" indent="0" eaLnBrk="1" hangingPunct="1">
              <a:lnSpc>
                <a:spcPct val="110000"/>
              </a:lnSpc>
              <a:spcBef>
                <a:spcPct val="0"/>
              </a:spcBef>
              <a:spcAft>
                <a:spcPts val="1800"/>
              </a:spcAft>
              <a:buNone/>
              <a:defRPr/>
            </a:pPr>
            <a:r>
              <a:rPr lang="en-GB" sz="2000" dirty="0">
                <a:solidFill>
                  <a:srgbClr val="800000"/>
                </a:solidFill>
                <a:latin typeface="Wingdings"/>
                <a:ea typeface="Wingdings"/>
                <a:cs typeface="Wingdings"/>
                <a:sym typeface="Wingdings"/>
              </a:rPr>
              <a:t>  </a:t>
            </a:r>
            <a:r>
              <a:rPr lang="en-GB" sz="2000" dirty="0" smtClean="0">
                <a:solidFill>
                  <a:srgbClr val="001933"/>
                </a:solidFill>
                <a:latin typeface="Arial" charset="0"/>
                <a:ea typeface="ＭＳ Ｐゴシック" charset="0"/>
                <a:cs typeface="Times New Roman" charset="0"/>
                <a:sym typeface="Wingdings"/>
              </a:rPr>
              <a:t>From an ethical point of view, </a:t>
            </a:r>
            <a:r>
              <a:rPr lang="en-GB" sz="2000" dirty="0">
                <a:solidFill>
                  <a:srgbClr val="001933"/>
                </a:solidFill>
                <a:latin typeface="Arial" charset="0"/>
                <a:ea typeface="ＭＳ Ｐゴシック" charset="0"/>
                <a:cs typeface="Times New Roman" charset="0"/>
                <a:sym typeface="Wingdings"/>
              </a:rPr>
              <a:t>this principle refers to the virtue of </a:t>
            </a:r>
            <a:r>
              <a:rPr lang="en-GB" sz="2000" b="1" dirty="0">
                <a:solidFill>
                  <a:srgbClr val="800000"/>
                </a:solidFill>
                <a:latin typeface="Arial" charset="0"/>
                <a:ea typeface="ＭＳ Ｐゴシック" charset="0"/>
                <a:cs typeface="Times New Roman" charset="0"/>
                <a:sym typeface="Wingdings"/>
              </a:rPr>
              <a:t>prudence</a:t>
            </a:r>
          </a:p>
          <a:p>
            <a:pPr lvl="1" eaLnBrk="1" hangingPunct="1">
              <a:lnSpc>
                <a:spcPct val="110000"/>
              </a:lnSpc>
              <a:spcBef>
                <a:spcPct val="0"/>
              </a:spcBef>
              <a:spcAft>
                <a:spcPts val="1800"/>
              </a:spcAft>
              <a:defRPr/>
            </a:pPr>
            <a:r>
              <a:rPr lang="en-GB" sz="2000" b="1" dirty="0">
                <a:solidFill>
                  <a:srgbClr val="001933"/>
                </a:solidFill>
                <a:latin typeface="Arial" charset="0"/>
                <a:ea typeface="ＭＳ Ｐゴシック" charset="0"/>
                <a:cs typeface="Times New Roman" charset="0"/>
              </a:rPr>
              <a:t>The principle of limitation of individual exposure: </a:t>
            </a:r>
            <a:r>
              <a:rPr lang="en-GB" sz="2000" dirty="0">
                <a:solidFill>
                  <a:srgbClr val="001933"/>
                </a:solidFill>
                <a:latin typeface="Arial" charset="0"/>
                <a:ea typeface="ＭＳ Ｐゴシック" charset="0"/>
                <a:cs typeface="Times New Roman" charset="0"/>
              </a:rPr>
              <a:t>All individual exposures</a:t>
            </a:r>
            <a:r>
              <a:rPr lang="en-GB" sz="2000" b="1" dirty="0">
                <a:solidFill>
                  <a:srgbClr val="001933"/>
                </a:solidFill>
                <a:latin typeface="Arial" charset="0"/>
                <a:ea typeface="ＭＳ Ｐゴシック" charset="0"/>
                <a:cs typeface="Times New Roman" charset="0"/>
              </a:rPr>
              <a:t> </a:t>
            </a:r>
            <a:r>
              <a:rPr lang="en-GB" sz="2000" dirty="0">
                <a:solidFill>
                  <a:srgbClr val="001933"/>
                </a:solidFill>
                <a:latin typeface="Arial" charset="0"/>
                <a:ea typeface="ＭＳ Ｐゴシック" charset="0"/>
                <a:cs typeface="Times New Roman" charset="0"/>
              </a:rPr>
              <a:t>should</a:t>
            </a:r>
            <a:r>
              <a:rPr lang="en-GB" sz="2000" b="1" dirty="0">
                <a:solidFill>
                  <a:srgbClr val="001933"/>
                </a:solidFill>
                <a:latin typeface="Arial" charset="0"/>
                <a:ea typeface="ＭＳ Ｐゴシック" charset="0"/>
                <a:cs typeface="Times New Roman" charset="0"/>
              </a:rPr>
              <a:t> </a:t>
            </a:r>
            <a:r>
              <a:rPr lang="en-GB" sz="2000" b="1" dirty="0">
                <a:solidFill>
                  <a:srgbClr val="800000"/>
                </a:solidFill>
                <a:latin typeface="Arial" charset="0"/>
                <a:ea typeface="ＭＳ Ｐゴシック" charset="0"/>
                <a:cs typeface="Times New Roman" charset="0"/>
              </a:rPr>
              <a:t>not exceed the dose criteria </a:t>
            </a:r>
            <a:r>
              <a:rPr lang="en-GB" sz="2000" dirty="0">
                <a:solidFill>
                  <a:srgbClr val="001933"/>
                </a:solidFill>
                <a:latin typeface="Arial" charset="0"/>
                <a:ea typeface="ＭＳ Ｐゴシック" charset="0"/>
                <a:cs typeface="Times New Roman" charset="0"/>
              </a:rPr>
              <a:t>recommended by the Commission </a:t>
            </a:r>
          </a:p>
          <a:p>
            <a:pPr marL="393700" lvl="1" indent="0" eaLnBrk="1" hangingPunct="1">
              <a:lnSpc>
                <a:spcPct val="110000"/>
              </a:lnSpc>
              <a:spcBef>
                <a:spcPct val="0"/>
              </a:spcBef>
              <a:spcAft>
                <a:spcPts val="1800"/>
              </a:spcAft>
              <a:buNone/>
              <a:defRPr/>
            </a:pPr>
            <a:r>
              <a:rPr lang="en-GB" sz="2000" dirty="0" smtClean="0">
                <a:solidFill>
                  <a:srgbClr val="800000"/>
                </a:solidFill>
                <a:latin typeface="Wingdings"/>
                <a:ea typeface="Wingdings"/>
                <a:cs typeface="Wingdings"/>
                <a:sym typeface="Wingdings"/>
              </a:rPr>
              <a:t>  </a:t>
            </a:r>
            <a:r>
              <a:rPr lang="en-GB" sz="2000" dirty="0">
                <a:solidFill>
                  <a:srgbClr val="001933"/>
                </a:solidFill>
                <a:latin typeface="Arial" charset="0"/>
                <a:ea typeface="ＭＳ Ｐゴシック" charset="0"/>
                <a:cs typeface="Times New Roman" charset="0"/>
                <a:sym typeface="Wingdings"/>
              </a:rPr>
              <a:t>This </a:t>
            </a:r>
            <a:r>
              <a:rPr lang="en-GB" sz="2000" dirty="0" smtClean="0">
                <a:solidFill>
                  <a:srgbClr val="001933"/>
                </a:solidFill>
                <a:latin typeface="Arial" charset="0"/>
                <a:ea typeface="ＭＳ Ｐゴシック" charset="0"/>
                <a:cs typeface="Times New Roman" charset="0"/>
                <a:sym typeface="Wingdings"/>
              </a:rPr>
              <a:t>refers to the ethical values of </a:t>
            </a:r>
            <a:r>
              <a:rPr lang="en-GB" sz="2000" b="1" dirty="0" smtClean="0">
                <a:solidFill>
                  <a:srgbClr val="800000"/>
                </a:solidFill>
                <a:latin typeface="Arial" charset="0"/>
                <a:ea typeface="ＭＳ Ｐゴシック" charset="0"/>
                <a:cs typeface="Times New Roman" charset="0"/>
                <a:sym typeface="Wingdings"/>
              </a:rPr>
              <a:t>justice </a:t>
            </a:r>
            <a:r>
              <a:rPr lang="en-GB" sz="2000" dirty="0" smtClean="0">
                <a:latin typeface="Arial" charset="0"/>
                <a:ea typeface="ＭＳ Ｐゴシック" charset="0"/>
                <a:cs typeface="Times New Roman" charset="0"/>
                <a:sym typeface="Wingdings"/>
              </a:rPr>
              <a:t>and</a:t>
            </a:r>
            <a:r>
              <a:rPr lang="en-GB" sz="2000" b="1" dirty="0" smtClean="0">
                <a:solidFill>
                  <a:srgbClr val="800000"/>
                </a:solidFill>
                <a:latin typeface="Arial" charset="0"/>
                <a:ea typeface="ＭＳ Ｐゴシック" charset="0"/>
                <a:cs typeface="Times New Roman" charset="0"/>
                <a:sym typeface="Wingdings"/>
              </a:rPr>
              <a:t> equity </a:t>
            </a:r>
            <a:endParaRPr lang="en-GB" sz="2000" b="1" dirty="0">
              <a:solidFill>
                <a:srgbClr val="800000"/>
              </a:solidFill>
              <a:latin typeface="Arial" charset="0"/>
              <a:ea typeface="ＭＳ Ｐゴシック" charset="0"/>
              <a:cs typeface="Times New Roman" charset="0"/>
            </a:endParaRPr>
          </a:p>
        </p:txBody>
      </p:sp>
      <p:sp>
        <p:nvSpPr>
          <p:cNvPr id="48131"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12EB892-A1BE-E947-BEBD-274FCFA78606}" type="slidenum">
              <a:rPr lang="fr-FR" sz="1200"/>
              <a:pPr algn="r" eaLnBrk="1" hangingPunct="1"/>
              <a:t>17</a:t>
            </a:fld>
            <a:endParaRPr lang="fr-FR" sz="1200"/>
          </a:p>
        </p:txBody>
      </p:sp>
    </p:spTree>
    <p:extLst>
      <p:ext uri="{BB962C8B-B14F-4D97-AF65-F5344CB8AC3E}">
        <p14:creationId xmlns:p14="http://schemas.microsoft.com/office/powerpoint/2010/main" val="385508468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title"/>
          </p:nvPr>
        </p:nvSpPr>
        <p:spPr>
          <a:xfrm>
            <a:off x="0" y="228600"/>
            <a:ext cx="9144001" cy="762000"/>
          </a:xfrm>
        </p:spPr>
        <p:txBody>
          <a:bodyPr>
            <a:no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The quest for reasonableness </a:t>
            </a:r>
            <a:endPar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6" name="Rectangle 8"/>
          <p:cNvSpPr>
            <a:spLocks noGrp="1" noChangeArrowheads="1"/>
          </p:cNvSpPr>
          <p:nvPr>
            <p:ph idx="1"/>
          </p:nvPr>
        </p:nvSpPr>
        <p:spPr>
          <a:xfrm>
            <a:off x="533400" y="1524000"/>
            <a:ext cx="8229600" cy="4267200"/>
          </a:xfrm>
        </p:spPr>
        <p:txBody>
          <a:bodyPr/>
          <a:lstStyle/>
          <a:p>
            <a:pPr marL="0" indent="0">
              <a:lnSpc>
                <a:spcPct val="120000"/>
              </a:lnSpc>
              <a:buFont typeface="Wingdings 2" charset="0"/>
              <a:buNone/>
              <a:defRPr/>
            </a:pPr>
            <a:endParaRPr lang="en-GB" sz="1000" dirty="0" smtClean="0">
              <a:solidFill>
                <a:srgbClr val="000000"/>
              </a:solidFill>
              <a:latin typeface="Arial" charset="0"/>
              <a:cs typeface="Times New Roman" charset="0"/>
            </a:endParaRPr>
          </a:p>
          <a:p>
            <a:pPr>
              <a:lnSpc>
                <a:spcPct val="120000"/>
              </a:lnSpc>
              <a:defRPr/>
            </a:pPr>
            <a:endParaRPr lang="en-GB" sz="2000" b="1" dirty="0">
              <a:solidFill>
                <a:srgbClr val="800000"/>
              </a:solidFill>
            </a:endParaRPr>
          </a:p>
          <a:p>
            <a:pPr>
              <a:lnSpc>
                <a:spcPct val="120000"/>
              </a:lnSpc>
              <a:defRPr/>
            </a:pPr>
            <a:endParaRPr lang="en-GB" sz="2000" dirty="0"/>
          </a:p>
          <a:p>
            <a:pPr>
              <a:defRPr/>
            </a:pPr>
            <a:endParaRPr lang="en-GB" sz="2000" dirty="0" smtClean="0">
              <a:latin typeface="Arial"/>
              <a:cs typeface="Arial"/>
            </a:endParaRPr>
          </a:p>
        </p:txBody>
      </p:sp>
      <p:sp>
        <p:nvSpPr>
          <p:cNvPr id="6451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E03516EC-8A69-A943-B95B-63D44B59F79A}" type="slidenum">
              <a:rPr lang="fr-FR" sz="1200"/>
              <a:pPr algn="r" eaLnBrk="1" hangingPunct="1"/>
              <a:t>18</a:t>
            </a:fld>
            <a:endParaRPr lang="fr-FR" sz="1200"/>
          </a:p>
        </p:txBody>
      </p:sp>
      <p:sp>
        <p:nvSpPr>
          <p:cNvPr id="5" name="Rectangle 3"/>
          <p:cNvSpPr txBox="1">
            <a:spLocks noChangeArrowheads="1"/>
          </p:cNvSpPr>
          <p:nvPr/>
        </p:nvSpPr>
        <p:spPr bwMode="auto">
          <a:xfrm>
            <a:off x="381000" y="1066800"/>
            <a:ext cx="83820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83763"/>
              </a:buClr>
              <a:buSzPct val="95000"/>
              <a:buFont typeface="Wingdings 2" pitchFamily="18" charset="2"/>
              <a:buChar char=""/>
              <a:defRPr sz="2200" b="1"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Char char=""/>
              <a:defRPr sz="2100" kern="1200">
                <a:solidFill>
                  <a:schemeClr val="tx1"/>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Char char=""/>
              <a:defRPr sz="2100" kern="1200">
                <a:solidFill>
                  <a:schemeClr val="tx1"/>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Char char=""/>
              <a:defRPr sz="2000" kern="1200">
                <a:solidFill>
                  <a:schemeClr val="tx1"/>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Char char=""/>
              <a:defRPr sz="2000" kern="1200">
                <a:solidFill>
                  <a:schemeClr val="tx1"/>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273050" lvl="1" indent="-273050">
              <a:lnSpc>
                <a:spcPct val="110000"/>
              </a:lnSpc>
              <a:buSzPct val="95000"/>
            </a:pPr>
            <a:r>
              <a:rPr lang="en-GB" sz="2000" dirty="0">
                <a:latin typeface="Arial" charset="0"/>
                <a:ea typeface="ＭＳ Ｐゴシック" charset="0"/>
                <a:cs typeface="ＭＳ Ｐゴシック" charset="0"/>
              </a:rPr>
              <a:t>Recognizing that there may be no threshold for stochastic effects and taking into account the irreversibility of these effects, the Commission adopts a </a:t>
            </a:r>
            <a:r>
              <a:rPr lang="en-GB" sz="2000" b="1" dirty="0">
                <a:solidFill>
                  <a:srgbClr val="800000"/>
                </a:solidFill>
                <a:latin typeface="Arial" charset="0"/>
                <a:ea typeface="ＭＳ Ｐゴシック" charset="0"/>
                <a:cs typeface="ＭＳ Ｐゴシック" charset="0"/>
              </a:rPr>
              <a:t>prudent attitude </a:t>
            </a:r>
            <a:r>
              <a:rPr lang="en-GB" sz="2000" dirty="0">
                <a:latin typeface="Arial" charset="0"/>
                <a:ea typeface="ＭＳ Ｐゴシック" charset="0"/>
                <a:cs typeface="ＭＳ Ｐゴシック" charset="0"/>
              </a:rPr>
              <a:t>and recommends </a:t>
            </a:r>
            <a:r>
              <a:rPr lang="en-GB" sz="2000" b="1" dirty="0" smtClean="0">
                <a:solidFill>
                  <a:srgbClr val="800000"/>
                </a:solidFill>
                <a:latin typeface="Arial" charset="0"/>
                <a:ea typeface="ＭＳ Ｐゴシック" charset="0"/>
                <a:cs typeface="ＭＳ Ｐゴシック" charset="0"/>
              </a:rPr>
              <a:t>to </a:t>
            </a:r>
            <a:r>
              <a:rPr lang="en-GB" sz="2000" b="1" dirty="0">
                <a:solidFill>
                  <a:srgbClr val="800000"/>
                </a:solidFill>
                <a:latin typeface="Arial" charset="0"/>
                <a:ea typeface="ＭＳ Ｐゴシック" charset="0"/>
                <a:cs typeface="ＭＳ Ｐゴシック" charset="0"/>
              </a:rPr>
              <a:t>reduce exposures to the lowest possible level</a:t>
            </a:r>
            <a:r>
              <a:rPr lang="en-GB" sz="2000" dirty="0">
                <a:latin typeface="Arial" charset="0"/>
                <a:ea typeface="ＭＳ Ｐゴシック" charset="0"/>
                <a:cs typeface="ＭＳ Ｐゴシック" charset="0"/>
              </a:rPr>
              <a:t> (ICRP-1950)</a:t>
            </a:r>
          </a:p>
          <a:p>
            <a:pPr marL="273050" lvl="1" indent="-273050">
              <a:lnSpc>
                <a:spcPct val="110000"/>
              </a:lnSpc>
              <a:buSzPct val="95000"/>
            </a:pPr>
            <a:r>
              <a:rPr lang="en-GB" sz="2000" dirty="0">
                <a:latin typeface="Arial" charset="0"/>
                <a:ea typeface="ＭＳ Ｐゴシック" charset="0"/>
                <a:cs typeface="ＭＳ Ｐゴシック" charset="0"/>
              </a:rPr>
              <a:t>The reduction of risk must be compared with the effort to achieve it. Recommendation </a:t>
            </a:r>
            <a:r>
              <a:rPr lang="en-GB" sz="2000" b="1" dirty="0">
                <a:solidFill>
                  <a:srgbClr val="800000"/>
                </a:solidFill>
                <a:latin typeface="Arial" charset="0"/>
                <a:ea typeface="ＭＳ Ｐゴシック" charset="0"/>
                <a:cs typeface="ＭＳ Ｐゴシック" charset="0"/>
              </a:rPr>
              <a:t>to keep exposures as low as readily achievable, economic and social considerations being taken into account </a:t>
            </a:r>
            <a:r>
              <a:rPr lang="en-GB" sz="2000" dirty="0">
                <a:latin typeface="Arial" charset="0"/>
                <a:ea typeface="ＭＳ Ｐゴシック" charset="0"/>
                <a:cs typeface="ＭＳ Ｐゴシック" charset="0"/>
              </a:rPr>
              <a:t>(ICRP 9 -1965</a:t>
            </a:r>
            <a:r>
              <a:rPr lang="en-GB" sz="2000" dirty="0" smtClean="0">
                <a:latin typeface="Arial" charset="0"/>
                <a:ea typeface="ＭＳ Ｐゴシック" charset="0"/>
                <a:cs typeface="ＭＳ Ｐゴシック" charset="0"/>
              </a:rPr>
              <a:t>)</a:t>
            </a:r>
            <a:endParaRPr lang="en-GB" sz="2000" dirty="0">
              <a:latin typeface="Arial" charset="0"/>
              <a:ea typeface="ＭＳ Ｐゴシック" charset="0"/>
              <a:cs typeface="ＭＳ Ｐゴシック" charset="0"/>
            </a:endParaRPr>
          </a:p>
          <a:p>
            <a:pPr marL="273050" lvl="1" indent="-273050">
              <a:lnSpc>
                <a:spcPct val="110000"/>
              </a:lnSpc>
              <a:buSzPct val="95000"/>
            </a:pPr>
            <a:r>
              <a:rPr lang="en-GB" sz="2000" dirty="0">
                <a:latin typeface="Arial" charset="0"/>
                <a:ea typeface="ＭＳ Ｐゴシック" charset="0"/>
                <a:cs typeface="ＭＳ Ｐゴシック" charset="0"/>
              </a:rPr>
              <a:t>The adverb ‘readily’ is replaced by ‘</a:t>
            </a:r>
            <a:r>
              <a:rPr lang="en-GB" sz="2000" b="1" dirty="0">
                <a:solidFill>
                  <a:srgbClr val="800000"/>
                </a:solidFill>
                <a:latin typeface="Arial" charset="0"/>
                <a:ea typeface="ＭＳ Ｐゴシック" charset="0"/>
                <a:cs typeface="ＭＳ Ｐゴシック" charset="0"/>
              </a:rPr>
              <a:t>reasonably</a:t>
            </a:r>
            <a:r>
              <a:rPr lang="en-GB" sz="2000" dirty="0">
                <a:latin typeface="Arial" charset="0"/>
                <a:ea typeface="ＭＳ Ｐゴシック" charset="0"/>
                <a:cs typeface="ＭＳ Ｐゴシック" charset="0"/>
              </a:rPr>
              <a:t>’ (ICRP 22 -1973). </a:t>
            </a:r>
            <a:r>
              <a:rPr lang="en-GB" sz="2000" dirty="0" smtClean="0">
                <a:latin typeface="Arial" charset="0"/>
                <a:ea typeface="ＭＳ Ｐゴシック" charset="0"/>
                <a:cs typeface="ＭＳ Ｐゴシック" charset="0"/>
              </a:rPr>
              <a:t>Attempt to found the reasonable on economic theory with the introduction </a:t>
            </a:r>
            <a:r>
              <a:rPr lang="en-GB" sz="2000" dirty="0">
                <a:latin typeface="Arial" charset="0"/>
                <a:ea typeface="ＭＳ Ｐゴシック" charset="0"/>
                <a:cs typeface="ＭＳ Ｐゴシック" charset="0"/>
              </a:rPr>
              <a:t>of the </a:t>
            </a:r>
            <a:r>
              <a:rPr lang="en-GB" sz="2000" b="1" dirty="0">
                <a:solidFill>
                  <a:srgbClr val="800000"/>
                </a:solidFill>
                <a:latin typeface="Arial" charset="0"/>
                <a:ea typeface="ＭＳ Ｐゴシック" charset="0"/>
                <a:cs typeface="ＭＳ Ｐゴシック" charset="0"/>
              </a:rPr>
              <a:t>cost-benefit </a:t>
            </a:r>
            <a:r>
              <a:rPr lang="en-GB" sz="2000" b="1" dirty="0" smtClean="0">
                <a:solidFill>
                  <a:srgbClr val="800000"/>
                </a:solidFill>
                <a:latin typeface="Arial" charset="0"/>
                <a:ea typeface="ＭＳ Ｐゴシック" charset="0"/>
                <a:cs typeface="ＭＳ Ｐゴシック" charset="0"/>
              </a:rPr>
              <a:t>model </a:t>
            </a:r>
            <a:r>
              <a:rPr lang="en-GB" sz="2000" dirty="0" smtClean="0">
                <a:latin typeface="Arial" charset="0"/>
                <a:ea typeface="ＭＳ Ｐゴシック" charset="0"/>
                <a:cs typeface="ＭＳ Ｐゴシック" charset="0"/>
              </a:rPr>
              <a:t>as an attempt </a:t>
            </a:r>
            <a:endParaRPr lang="en-GB" sz="2000" dirty="0">
              <a:latin typeface="Arial" charset="0"/>
              <a:ea typeface="ＭＳ Ｐゴシック" charset="0"/>
              <a:cs typeface="ＭＳ Ｐゴシック" charset="0"/>
            </a:endParaRPr>
          </a:p>
          <a:p>
            <a:pPr marL="273050" lvl="1" indent="-273050">
              <a:lnSpc>
                <a:spcPct val="110000"/>
              </a:lnSpc>
              <a:buSzPct val="95000"/>
            </a:pPr>
            <a:r>
              <a:rPr lang="en-GB" sz="2000" dirty="0">
                <a:latin typeface="Arial" charset="0"/>
                <a:ea typeface="ＭＳ Ｐゴシック" charset="0"/>
                <a:cs typeface="ＭＳ Ｐゴシック" charset="0"/>
              </a:rPr>
              <a:t>Adoption of a more </a:t>
            </a:r>
            <a:r>
              <a:rPr lang="en-GB" sz="2000" b="1" dirty="0">
                <a:solidFill>
                  <a:srgbClr val="800000"/>
                </a:solidFill>
                <a:latin typeface="Arial" charset="0"/>
                <a:ea typeface="ＭＳ Ｐゴシック" charset="0"/>
                <a:cs typeface="ＭＳ Ｐゴシック" charset="0"/>
              </a:rPr>
              <a:t>pragmatic </a:t>
            </a:r>
            <a:r>
              <a:rPr lang="en-GB" sz="2000" b="1" dirty="0" smtClean="0">
                <a:solidFill>
                  <a:srgbClr val="800000"/>
                </a:solidFill>
                <a:latin typeface="Arial" charset="0"/>
                <a:ea typeface="ＭＳ Ｐゴシック" charset="0"/>
                <a:cs typeface="ＭＳ Ｐゴシック" charset="0"/>
              </a:rPr>
              <a:t>approach </a:t>
            </a:r>
            <a:r>
              <a:rPr lang="en-GB" sz="2000" dirty="0" smtClean="0">
                <a:latin typeface="Arial" charset="0"/>
                <a:ea typeface="ＭＳ Ｐゴシック" charset="0"/>
                <a:cs typeface="ＭＳ Ｐゴシック" charset="0"/>
              </a:rPr>
              <a:t>with the optimisation process </a:t>
            </a:r>
            <a:r>
              <a:rPr lang="en-GB" sz="2000" dirty="0">
                <a:latin typeface="Arial" charset="0"/>
                <a:ea typeface="ＭＳ Ｐゴシック" charset="0"/>
                <a:cs typeface="ＭＳ Ｐゴシック" charset="0"/>
              </a:rPr>
              <a:t>(ICRP 55 -1988) taking into account</a:t>
            </a:r>
            <a:r>
              <a:rPr lang="en-GB" sz="2000" b="1" dirty="0">
                <a:solidFill>
                  <a:srgbClr val="800000"/>
                </a:solidFill>
                <a:latin typeface="Arial" charset="0"/>
                <a:ea typeface="ＭＳ Ｐゴシック" charset="0"/>
                <a:cs typeface="ＭＳ Ｐゴシック" charset="0"/>
              </a:rPr>
              <a:t> equity </a:t>
            </a:r>
            <a:r>
              <a:rPr lang="en-GB" sz="2000" dirty="0">
                <a:latin typeface="Arial" charset="0"/>
                <a:ea typeface="ＭＳ Ｐゴシック" charset="0"/>
                <a:cs typeface="ＭＳ Ｐゴシック" charset="0"/>
              </a:rPr>
              <a:t>(ICRP 60 – 1990) and </a:t>
            </a:r>
            <a:r>
              <a:rPr lang="en-GB" sz="2000" dirty="0" smtClean="0">
                <a:latin typeface="Arial" charset="0"/>
                <a:ea typeface="ＭＳ Ｐゴシック" charset="0"/>
                <a:cs typeface="ＭＳ Ｐゴシック" charset="0"/>
              </a:rPr>
              <a:t>the </a:t>
            </a:r>
            <a:r>
              <a:rPr lang="en-GB" sz="2000" b="1" dirty="0" smtClean="0">
                <a:solidFill>
                  <a:srgbClr val="800000"/>
                </a:solidFill>
                <a:latin typeface="Arial" charset="0"/>
                <a:ea typeface="ＭＳ Ｐゴシック" charset="0"/>
                <a:cs typeface="ＭＳ Ｐゴシック" charset="0"/>
              </a:rPr>
              <a:t>involvement of stakeholders </a:t>
            </a:r>
            <a:r>
              <a:rPr lang="en-GB" sz="2000" dirty="0">
                <a:latin typeface="Arial" charset="0"/>
                <a:ea typeface="ＭＳ Ｐゴシック" charset="0"/>
                <a:cs typeface="ＭＳ Ｐゴシック" charset="0"/>
              </a:rPr>
              <a:t>(ICRP 103 - 2007)</a:t>
            </a:r>
          </a:p>
          <a:p>
            <a:endParaRPr lang="en-GB" sz="2000" dirty="0">
              <a:solidFill>
                <a:srgbClr val="800000"/>
              </a:solidFill>
              <a:latin typeface="Arial" charset="0"/>
              <a:ea typeface="ＭＳ Ｐゴシック" charset="0"/>
              <a:cs typeface="ＭＳ Ｐゴシック" charset="0"/>
            </a:endParaRPr>
          </a:p>
          <a:p>
            <a:pPr>
              <a:lnSpc>
                <a:spcPct val="40000"/>
              </a:lnSpc>
            </a:pPr>
            <a:endParaRPr lang="en-GB" dirty="0">
              <a:latin typeface="Arial" charset="0"/>
              <a:ea typeface="ＭＳ Ｐゴシック" charset="0"/>
              <a:cs typeface="ＭＳ Ｐゴシック" charset="0"/>
            </a:endParaRPr>
          </a:p>
          <a:p>
            <a:pPr marL="0" lvl="1" indent="0" algn="ctr">
              <a:spcAft>
                <a:spcPts val="1800"/>
              </a:spcAft>
              <a:buClr>
                <a:schemeClr val="tx2"/>
              </a:buClr>
              <a:buSzPct val="125000"/>
              <a:buFont typeface="Wingdings 2" pitchFamily="18" charset="2"/>
              <a:buNone/>
            </a:pPr>
            <a:r>
              <a:rPr lang="en-GB" sz="2000" dirty="0" smtClean="0">
                <a:solidFill>
                  <a:srgbClr val="000000"/>
                </a:solidFill>
                <a:latin typeface="Helvetica" charset="0"/>
                <a:ea typeface="ＭＳ Ｐゴシック" charset="0"/>
                <a:cs typeface="ＭＳ Ｐゴシック" charset="0"/>
              </a:rPr>
              <a:t>	</a:t>
            </a:r>
            <a:endParaRPr lang="en-GB" sz="1800" dirty="0" smtClean="0">
              <a:solidFill>
                <a:srgbClr val="000000"/>
              </a:solidFill>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endParaRPr lang="en-GB" sz="2000" dirty="0">
              <a:solidFill>
                <a:srgbClr val="000000"/>
              </a:solidFill>
              <a:latin typeface="Arial" charset="0"/>
              <a:ea typeface="ＭＳ Ｐゴシック" charset="0"/>
              <a:cs typeface="ＭＳ Ｐゴシック" charset="0"/>
            </a:endParaRPr>
          </a:p>
        </p:txBody>
      </p:sp>
    </p:spTree>
    <p:extLst>
      <p:ext uri="{BB962C8B-B14F-4D97-AF65-F5344CB8AC3E}">
        <p14:creationId xmlns:p14="http://schemas.microsoft.com/office/powerpoint/2010/main" val="168787146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body" idx="1"/>
          </p:nvPr>
        </p:nvSpPr>
        <p:spPr>
          <a:xfrm>
            <a:off x="609600" y="1066800"/>
            <a:ext cx="7924800" cy="5257800"/>
          </a:xfrm>
        </p:spPr>
        <p:txBody>
          <a:bodyPr/>
          <a:lstStyle/>
          <a:p>
            <a:pPr marL="400050" lvl="1" indent="-342900">
              <a:lnSpc>
                <a:spcPct val="120000"/>
              </a:lnSpc>
              <a:spcAft>
                <a:spcPts val="600"/>
              </a:spcAft>
              <a:buClr>
                <a:srgbClr val="22228B"/>
              </a:buClr>
              <a:buSzPct val="130000"/>
              <a:buFont typeface="Arial" charset="0"/>
              <a:buChar char="•"/>
              <a:defRPr/>
            </a:pPr>
            <a:r>
              <a:rPr lang="en-GB" sz="2000" b="1" dirty="0" smtClean="0">
                <a:latin typeface="Arial" charset="0"/>
                <a:ea typeface="ＭＳ Ｐゴシック" charset="0"/>
                <a:cs typeface="ＭＳ Ｐゴシック" charset="0"/>
              </a:rPr>
              <a:t>For preventing deterministic effects</a:t>
            </a: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Dose limits </a:t>
            </a:r>
            <a:r>
              <a:rPr lang="en-GB" sz="2000" dirty="0" smtClean="0">
                <a:latin typeface="Arial" charset="0"/>
                <a:ea typeface="ＭＳ Ｐゴシック" charset="0"/>
                <a:cs typeface="ＭＳ Ｐゴシック" charset="0"/>
              </a:rPr>
              <a:t>to organs </a:t>
            </a:r>
          </a:p>
          <a:p>
            <a:pPr marL="400050" lvl="1" indent="-342900">
              <a:lnSpc>
                <a:spcPct val="120000"/>
              </a:lnSpc>
              <a:spcAft>
                <a:spcPts val="600"/>
              </a:spcAft>
              <a:buClr>
                <a:srgbClr val="22228B"/>
              </a:buClr>
              <a:buSzPct val="130000"/>
              <a:buFont typeface="Arial" charset="0"/>
              <a:buChar char="•"/>
              <a:defRPr/>
            </a:pPr>
            <a:r>
              <a:rPr lang="en-GB" sz="2000" b="1" dirty="0" smtClean="0">
                <a:latin typeface="Arial" charset="0"/>
                <a:ea typeface="ＭＳ Ｐゴシック" charset="0"/>
                <a:cs typeface="ＭＳ Ｐゴシック" charset="0"/>
              </a:rPr>
              <a:t>For mitigating the risk of  stochastic effects to </a:t>
            </a:r>
            <a:r>
              <a:rPr lang="en-GB" sz="2000" b="1" dirty="0" smtClean="0">
                <a:solidFill>
                  <a:srgbClr val="800000"/>
                </a:solidFill>
                <a:latin typeface="Arial" charset="0"/>
                <a:ea typeface="ＭＳ Ｐゴシック" charset="0"/>
                <a:cs typeface="ＭＳ Ｐゴシック" charset="0"/>
              </a:rPr>
              <a:t>tolerable </a:t>
            </a:r>
            <a:r>
              <a:rPr lang="en-GB" sz="2000" b="1" dirty="0" smtClean="0">
                <a:latin typeface="Arial" charset="0"/>
                <a:ea typeface="ＭＳ Ｐゴシック" charset="0"/>
                <a:cs typeface="ＭＳ Ｐゴシック" charset="0"/>
              </a:rPr>
              <a:t>levels</a:t>
            </a:r>
          </a:p>
          <a:p>
            <a:pPr lvl="1">
              <a:spcAft>
                <a:spcPts val="1200"/>
              </a:spcAft>
            </a:pPr>
            <a:r>
              <a:rPr lang="en-GB" sz="1900" dirty="0">
                <a:solidFill>
                  <a:srgbClr val="000000"/>
                </a:solidFill>
                <a:latin typeface="Arial" charset="0"/>
                <a:ea typeface="ＭＳ Ｐゴシック" charset="0"/>
                <a:cs typeface="Arial" charset="0"/>
              </a:rPr>
              <a:t>Source </a:t>
            </a:r>
            <a:r>
              <a:rPr lang="en-GB" sz="1900" dirty="0" smtClean="0">
                <a:solidFill>
                  <a:srgbClr val="000000"/>
                </a:solidFill>
                <a:latin typeface="Arial" charset="0"/>
                <a:ea typeface="ＭＳ Ｐゴシック" charset="0"/>
                <a:cs typeface="Arial" charset="0"/>
              </a:rPr>
              <a:t>related restrictions associated with the optimisation principle:</a:t>
            </a:r>
            <a:endParaRPr lang="en-GB" sz="1900" dirty="0">
              <a:solidFill>
                <a:srgbClr val="000000"/>
              </a:solidFill>
              <a:latin typeface="Arial" charset="0"/>
              <a:ea typeface="ＭＳ Ｐゴシック" charset="0"/>
              <a:cs typeface="Arial" charset="0"/>
            </a:endParaRPr>
          </a:p>
          <a:p>
            <a:pPr lvl="2">
              <a:spcAft>
                <a:spcPts val="1200"/>
              </a:spcAft>
            </a:pPr>
            <a:r>
              <a:rPr lang="en-GB" sz="2000" b="1" dirty="0">
                <a:solidFill>
                  <a:srgbClr val="800000"/>
                </a:solidFill>
                <a:latin typeface="Arial" charset="0"/>
                <a:ea typeface="ＭＳ Ｐゴシック" charset="0"/>
                <a:cs typeface="Arial" charset="0"/>
              </a:rPr>
              <a:t>Reference levels </a:t>
            </a:r>
            <a:r>
              <a:rPr lang="en-GB" sz="2000" dirty="0">
                <a:solidFill>
                  <a:srgbClr val="000000"/>
                </a:solidFill>
                <a:latin typeface="Arial" charset="0"/>
                <a:ea typeface="ＭＳ Ｐゴシック" charset="0"/>
                <a:cs typeface="Arial" charset="0"/>
              </a:rPr>
              <a:t>for existing and emergency exposure situations </a:t>
            </a:r>
          </a:p>
          <a:p>
            <a:pPr lvl="2">
              <a:spcAft>
                <a:spcPts val="1200"/>
              </a:spcAft>
            </a:pPr>
            <a:r>
              <a:rPr lang="en-GB" sz="2000" b="1" dirty="0">
                <a:solidFill>
                  <a:srgbClr val="800000"/>
                </a:solidFill>
                <a:latin typeface="Arial" charset="0"/>
                <a:ea typeface="ＭＳ Ｐゴシック" charset="0"/>
                <a:cs typeface="Arial" charset="0"/>
              </a:rPr>
              <a:t>Dose constraints </a:t>
            </a:r>
            <a:r>
              <a:rPr lang="en-GB" sz="2000" dirty="0">
                <a:solidFill>
                  <a:srgbClr val="000000"/>
                </a:solidFill>
                <a:latin typeface="Arial" charset="0"/>
                <a:ea typeface="ＭＳ Ｐゴシック" charset="0"/>
                <a:cs typeface="Arial" charset="0"/>
              </a:rPr>
              <a:t>for planned exposure situations</a:t>
            </a:r>
          </a:p>
          <a:p>
            <a:pPr lvl="1">
              <a:spcAft>
                <a:spcPts val="1200"/>
              </a:spcAft>
            </a:pPr>
            <a:r>
              <a:rPr lang="en-GB" sz="1900" dirty="0">
                <a:solidFill>
                  <a:srgbClr val="000000"/>
                </a:solidFill>
                <a:latin typeface="Arial" charset="0"/>
                <a:ea typeface="ＭＳ Ｐゴシック" charset="0"/>
                <a:cs typeface="Arial" charset="0"/>
              </a:rPr>
              <a:t>Individual </a:t>
            </a:r>
            <a:r>
              <a:rPr lang="en-GB" sz="1900" dirty="0" smtClean="0">
                <a:solidFill>
                  <a:srgbClr val="000000"/>
                </a:solidFill>
                <a:latin typeface="Arial" charset="0"/>
                <a:ea typeface="ＭＳ Ｐゴシック" charset="0"/>
                <a:cs typeface="Arial" charset="0"/>
              </a:rPr>
              <a:t>related restrictions:</a:t>
            </a:r>
            <a:endParaRPr lang="en-GB" sz="1900" dirty="0">
              <a:solidFill>
                <a:srgbClr val="000000"/>
              </a:solidFill>
              <a:latin typeface="Arial" charset="0"/>
              <a:ea typeface="ＭＳ Ｐゴシック" charset="0"/>
              <a:cs typeface="Arial" charset="0"/>
            </a:endParaRPr>
          </a:p>
          <a:p>
            <a:pPr lvl="2">
              <a:spcAft>
                <a:spcPts val="1200"/>
              </a:spcAft>
            </a:pPr>
            <a:r>
              <a:rPr lang="en-GB" sz="2000" dirty="0">
                <a:solidFill>
                  <a:srgbClr val="000000"/>
                </a:solidFill>
                <a:latin typeface="Arial" charset="0"/>
                <a:ea typeface="ＭＳ Ｐゴシック" charset="0"/>
                <a:cs typeface="ＭＳ Ｐゴシック" charset="0"/>
              </a:rPr>
              <a:t> </a:t>
            </a:r>
            <a:r>
              <a:rPr lang="en-GB" sz="2000" b="1" dirty="0">
                <a:solidFill>
                  <a:srgbClr val="800000"/>
                </a:solidFill>
                <a:latin typeface="Arial" charset="0"/>
                <a:ea typeface="ＭＳ Ｐゴシック" charset="0"/>
                <a:cs typeface="Arial" charset="0"/>
              </a:rPr>
              <a:t>Dose limits </a:t>
            </a:r>
            <a:r>
              <a:rPr lang="en-GB" sz="2000" dirty="0" smtClean="0">
                <a:solidFill>
                  <a:srgbClr val="000000"/>
                </a:solidFill>
                <a:latin typeface="Arial" charset="0"/>
                <a:ea typeface="ＭＳ Ｐゴシック" charset="0"/>
                <a:cs typeface="Arial" charset="0"/>
              </a:rPr>
              <a:t>applying </a:t>
            </a:r>
            <a:r>
              <a:rPr lang="en-GB" sz="2000" dirty="0">
                <a:solidFill>
                  <a:srgbClr val="000000"/>
                </a:solidFill>
                <a:latin typeface="Arial" charset="0"/>
                <a:ea typeface="ＭＳ Ｐゴシック" charset="0"/>
                <a:cs typeface="Arial" charset="0"/>
              </a:rPr>
              <a:t>only to planned </a:t>
            </a:r>
            <a:r>
              <a:rPr lang="en-GB" sz="2000" dirty="0" smtClean="0">
                <a:solidFill>
                  <a:srgbClr val="000000"/>
                </a:solidFill>
                <a:latin typeface="Arial" charset="0"/>
                <a:ea typeface="ＭＳ Ｐゴシック" charset="0"/>
                <a:cs typeface="Arial" charset="0"/>
              </a:rPr>
              <a:t>situations other than medical exposure </a:t>
            </a:r>
            <a:endParaRPr lang="en-GB" sz="2000" dirty="0">
              <a:solidFill>
                <a:srgbClr val="000000"/>
              </a:solidFill>
              <a:latin typeface="Arial" charset="0"/>
              <a:ea typeface="ＭＳ Ｐゴシック" charset="0"/>
              <a:cs typeface="Arial" charset="0"/>
            </a:endParaRPr>
          </a:p>
          <a:p>
            <a:pPr marL="400050" lvl="1" indent="-342900">
              <a:lnSpc>
                <a:spcPct val="120000"/>
              </a:lnSpc>
              <a:spcAft>
                <a:spcPts val="600"/>
              </a:spcAft>
              <a:buClr>
                <a:srgbClr val="22228B"/>
              </a:buClr>
              <a:buSzPct val="130000"/>
              <a:buFont typeface="Arial" charset="0"/>
              <a:buChar char="•"/>
              <a:defRPr/>
            </a:pPr>
            <a:endParaRPr lang="en-GB" sz="2000" dirty="0" smtClean="0">
              <a:latin typeface="Arial" charset="0"/>
              <a:ea typeface="ＭＳ Ｐゴシック" charset="0"/>
              <a:cs typeface="ＭＳ Ｐゴシック" charset="0"/>
            </a:endParaRPr>
          </a:p>
          <a:p>
            <a:pPr marL="674687" lvl="2" indent="-342900">
              <a:lnSpc>
                <a:spcPct val="120000"/>
              </a:lnSpc>
              <a:spcAft>
                <a:spcPts val="600"/>
              </a:spcAft>
              <a:buClr>
                <a:srgbClr val="22228B"/>
              </a:buClr>
              <a:buSzPct val="130000"/>
              <a:buFont typeface="Arial" charset="0"/>
              <a:buChar char="•"/>
              <a:defRPr/>
            </a:pPr>
            <a:endParaRPr lang="en-GB" sz="1700" dirty="0" smtClean="0">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en-GB" sz="2000" b="1" dirty="0">
              <a:solidFill>
                <a:srgbClr val="800000"/>
              </a:solidFill>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en-GB" sz="2000" b="1" dirty="0" smtClean="0">
              <a:solidFill>
                <a:srgbClr val="800000"/>
              </a:solidFill>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fr-FR" sz="1700" b="1" dirty="0" smtClean="0">
              <a:solidFill>
                <a:srgbClr val="800000"/>
              </a:solidFill>
              <a:latin typeface="Arial" charset="0"/>
              <a:ea typeface="ＭＳ Ｐゴシック" charset="0"/>
              <a:cs typeface="ＭＳ Ｐゴシック" charset="0"/>
            </a:endParaRPr>
          </a:p>
          <a:p>
            <a:pPr marL="400050" lvl="1" indent="-342900">
              <a:spcAft>
                <a:spcPts val="600"/>
              </a:spcAft>
              <a:buClr>
                <a:srgbClr val="22228B"/>
              </a:buClr>
              <a:buSzPct val="130000"/>
              <a:buFont typeface="Arial" charset="0"/>
              <a:buChar char="•"/>
              <a:defRPr/>
            </a:pPr>
            <a:endParaRPr lang="en-GB" sz="2000" dirty="0">
              <a:solidFill>
                <a:srgbClr val="000000"/>
              </a:solidFill>
              <a:latin typeface="Arial" charset="0"/>
              <a:ea typeface="ＭＳ Ｐゴシック" charset="0"/>
              <a:cs typeface="ＭＳ Ｐゴシック" charset="0"/>
            </a:endParaRPr>
          </a:p>
          <a:p>
            <a:pPr marL="400050" lvl="1" indent="-342900">
              <a:spcAft>
                <a:spcPts val="600"/>
              </a:spcAft>
              <a:buClr>
                <a:srgbClr val="22228B"/>
              </a:buClr>
              <a:buSzPct val="130000"/>
              <a:buFont typeface="Arial" charset="0"/>
              <a:buChar char="•"/>
              <a:defRPr/>
            </a:pPr>
            <a:endParaRPr lang="fr-FR" sz="2000" dirty="0" smtClean="0">
              <a:solidFill>
                <a:srgbClr val="000000"/>
              </a:solidFill>
              <a:latin typeface="Arial" charset="0"/>
              <a:ea typeface="ＭＳ Ｐゴシック" charset="0"/>
              <a:cs typeface="ＭＳ Ｐゴシック" charset="0"/>
            </a:endParaRPr>
          </a:p>
          <a:p>
            <a:pPr marL="57150" lvl="1" indent="0">
              <a:spcAft>
                <a:spcPts val="600"/>
              </a:spcAft>
              <a:buClr>
                <a:srgbClr val="22228B"/>
              </a:buClr>
              <a:buSzPct val="130000"/>
              <a:buFont typeface="Wingdings 2" charset="0"/>
              <a:buNone/>
              <a:defRPr/>
            </a:pPr>
            <a:endParaRPr lang="en-US" sz="2000" dirty="0">
              <a:solidFill>
                <a:srgbClr val="000000"/>
              </a:solidFill>
              <a:latin typeface="Arial" charset="0"/>
              <a:ea typeface="ＭＳ Ｐゴシック" charset="0"/>
              <a:cs typeface="ＭＳ Ｐゴシック" charset="0"/>
            </a:endParaRPr>
          </a:p>
        </p:txBody>
      </p:sp>
      <p:sp>
        <p:nvSpPr>
          <p:cNvPr id="26628" name="Titre 4"/>
          <p:cNvSpPr>
            <a:spLocks noGrp="1"/>
          </p:cNvSpPr>
          <p:nvPr>
            <p:ph type="title"/>
          </p:nvPr>
        </p:nvSpPr>
        <p:spPr>
          <a:xfrm>
            <a:off x="0" y="228600"/>
            <a:ext cx="9144000" cy="749300"/>
          </a:xfrm>
        </p:spPr>
        <p:txBody>
          <a:bodyPr>
            <a:normAutofit/>
          </a:bodyPr>
          <a:lstStyle/>
          <a:p>
            <a:pPr marL="342900" indent="-342900">
              <a:defRPr/>
            </a:pPr>
            <a:r>
              <a:rPr lang="en-GB" sz="2400" dirty="0" smtClean="0">
                <a:effectLst>
                  <a:outerShdw blurRad="38100" dist="25400" dir="5400000" algn="tl" rotWithShape="0">
                    <a:srgbClr val="000000">
                      <a:alpha val="43000"/>
                    </a:srgbClr>
                  </a:outerShdw>
                </a:effectLst>
              </a:rPr>
              <a:t>Dose criteria </a:t>
            </a:r>
            <a:endParaRPr lang="en-GB" sz="2400" dirty="0">
              <a:effectLst>
                <a:outerShdw blurRad="38100" dist="25400" dir="5400000" algn="tl" rotWithShape="0">
                  <a:srgbClr val="000000">
                    <a:alpha val="43000"/>
                  </a:srgbClr>
                </a:outerShdw>
              </a:effectLst>
            </a:endParaRPr>
          </a:p>
        </p:txBody>
      </p:sp>
      <p:sp>
        <p:nvSpPr>
          <p:cNvPr id="55299"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B23CEA49-3D77-EE46-A815-D8F2ABA9B270}" type="slidenum">
              <a:rPr lang="fr-FR" sz="1200"/>
              <a:pPr algn="r" eaLnBrk="1" hangingPunct="1"/>
              <a:t>19</a:t>
            </a:fld>
            <a:endParaRPr lang="fr-FR" sz="1200"/>
          </a:p>
        </p:txBody>
      </p:sp>
    </p:spTree>
    <p:extLst>
      <p:ext uri="{BB962C8B-B14F-4D97-AF65-F5344CB8AC3E}">
        <p14:creationId xmlns:p14="http://schemas.microsoft.com/office/powerpoint/2010/main" val="2511128208"/>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228600"/>
            <a:ext cx="9144000" cy="1066800"/>
          </a:xfrm>
        </p:spPr>
        <p:txBody>
          <a:bodyPr>
            <a:normAutofit fontScale="90000"/>
          </a:bodyPr>
          <a:lstStyle/>
          <a:p>
            <a:pPr>
              <a:defRPr/>
            </a:pPr>
            <a:r>
              <a:rPr lang="en-GB" sz="2800" b="1" dirty="0" smtClean="0">
                <a:ea typeface="ＭＳ Ｐゴシック" charset="-128"/>
                <a:cs typeface="ＭＳ Ｐゴシック" charset="-128"/>
              </a:rPr>
              <a:t/>
            </a:r>
            <a:br>
              <a:rPr lang="en-GB" sz="2800" b="1" dirty="0" smtClean="0">
                <a:ea typeface="ＭＳ Ｐゴシック" charset="-128"/>
                <a:cs typeface="ＭＳ Ｐゴシック" charset="-128"/>
              </a:rPr>
            </a:br>
            <a:r>
              <a:rPr lang="en-GB" sz="2700" dirty="0">
                <a:solidFill>
                  <a:srgbClr val="000053"/>
                </a:solidFill>
                <a:latin typeface="Arial" charset="0"/>
                <a:ea typeface="+mn-ea"/>
                <a:cs typeface="Arial" charset="0"/>
              </a:rPr>
              <a:t/>
            </a:r>
            <a:br>
              <a:rPr lang="en-GB" sz="2700" dirty="0">
                <a:solidFill>
                  <a:srgbClr val="000053"/>
                </a:solidFill>
                <a:latin typeface="Arial" charset="0"/>
                <a:ea typeface="+mn-ea"/>
                <a:cs typeface="Arial" charset="0"/>
              </a:rPr>
            </a:br>
            <a:r>
              <a:rPr lang="en-GB" sz="2700" dirty="0">
                <a:effectLst>
                  <a:outerShdw blurRad="38100" dist="25400" dir="5400000" algn="tl" rotWithShape="0">
                    <a:srgbClr val="000000">
                      <a:alpha val="43000"/>
                    </a:srgbClr>
                  </a:outerShdw>
                </a:effectLst>
              </a:rPr>
              <a:t>Ethics in r</a:t>
            </a:r>
            <a:r>
              <a:rPr lang="en-GB" sz="2700" dirty="0" smtClean="0">
                <a:effectLst>
                  <a:outerShdw blurRad="38100" dist="25400" dir="5400000" algn="tl" rotWithShape="0">
                    <a:srgbClr val="000000">
                      <a:alpha val="43000"/>
                    </a:srgbClr>
                  </a:outerShdw>
                </a:effectLst>
              </a:rPr>
              <a:t>adiological </a:t>
            </a:r>
            <a:r>
              <a:rPr lang="en-GB" sz="2700" dirty="0">
                <a:effectLst>
                  <a:outerShdw blurRad="38100" dist="25400" dir="5400000" algn="tl" rotWithShape="0">
                    <a:srgbClr val="000000">
                      <a:alpha val="43000"/>
                    </a:srgbClr>
                  </a:outerShdw>
                </a:effectLst>
              </a:rPr>
              <a:t>protection </a:t>
            </a:r>
            <a:r>
              <a:rPr lang="en-GB" sz="2700" dirty="0" smtClean="0">
                <a:effectLst>
                  <a:outerShdw blurRad="38100" dist="25400" dir="5400000" algn="tl" rotWithShape="0">
                    <a:srgbClr val="000000">
                      <a:alpha val="43000"/>
                    </a:srgbClr>
                  </a:outerShdw>
                </a:effectLst>
              </a:rPr>
              <a:t/>
            </a:r>
            <a:br>
              <a:rPr lang="en-GB" sz="2700" dirty="0" smtClean="0">
                <a:effectLst>
                  <a:outerShdw blurRad="38100" dist="25400" dir="5400000" algn="tl" rotWithShape="0">
                    <a:srgbClr val="000000">
                      <a:alpha val="43000"/>
                    </a:srgbClr>
                  </a:outerShdw>
                </a:effectLst>
              </a:rPr>
            </a:br>
            <a:r>
              <a:rPr lang="en-GB" sz="2700" dirty="0" smtClean="0">
                <a:effectLst>
                  <a:outerShdw blurRad="38100" dist="25400" dir="5400000" algn="tl" rotWithShape="0">
                    <a:srgbClr val="000000">
                      <a:alpha val="43000"/>
                    </a:srgbClr>
                  </a:outerShdw>
                </a:effectLst>
              </a:rPr>
              <a:t>- </a:t>
            </a:r>
            <a:r>
              <a:rPr lang="en-GB" sz="2700" dirty="0">
                <a:effectLst>
                  <a:outerShdw blurRad="38100" dist="25400" dir="5400000" algn="tl" rotWithShape="0">
                    <a:srgbClr val="000000">
                      <a:alpha val="43000"/>
                    </a:srgbClr>
                  </a:outerShdw>
                </a:effectLst>
              </a:rPr>
              <a:t>A long tradition - </a:t>
            </a:r>
            <a:r>
              <a:rPr lang="fr-FR" sz="2700" dirty="0">
                <a:effectLst>
                  <a:outerShdw blurRad="38100" dist="25400" dir="5400000" algn="tl" rotWithShape="0">
                    <a:srgbClr val="000000">
                      <a:alpha val="43000"/>
                    </a:srgbClr>
                  </a:outerShdw>
                </a:effectLst>
              </a:rPr>
              <a:t/>
            </a:r>
            <a:br>
              <a:rPr lang="fr-FR" sz="2700" dirty="0">
                <a:effectLst>
                  <a:outerShdw blurRad="38100" dist="25400" dir="5400000" algn="tl" rotWithShape="0">
                    <a:srgbClr val="000000">
                      <a:alpha val="43000"/>
                    </a:srgbClr>
                  </a:outerShdw>
                </a:effectLst>
              </a:rPr>
            </a:br>
            <a:r>
              <a:rPr lang="en-GB" sz="2700" dirty="0">
                <a:effectLst>
                  <a:outerShdw blurRad="38100" dist="25400" dir="5400000" algn="tl" rotWithShape="0">
                    <a:srgbClr val="000000">
                      <a:alpha val="43000"/>
                    </a:srgbClr>
                  </a:outerShdw>
                </a:effectLst>
              </a:rPr>
              <a:t/>
            </a:r>
            <a:br>
              <a:rPr lang="en-GB" sz="2700" dirty="0">
                <a:effectLst>
                  <a:outerShdw blurRad="38100" dist="25400" dir="5400000" algn="tl" rotWithShape="0">
                    <a:srgbClr val="000000">
                      <a:alpha val="43000"/>
                    </a:srgbClr>
                  </a:outerShdw>
                </a:effectLst>
              </a:rPr>
            </a:br>
            <a:endParaRPr lang="en-GB" sz="2700" dirty="0">
              <a:effectLst>
                <a:outerShdw blurRad="38100" dist="25400" dir="5400000" algn="tl" rotWithShape="0">
                  <a:srgbClr val="000000">
                    <a:alpha val="43000"/>
                  </a:srgbClr>
                </a:outerShdw>
              </a:effectLst>
            </a:endParaRPr>
          </a:p>
        </p:txBody>
      </p:sp>
      <p:sp>
        <p:nvSpPr>
          <p:cNvPr id="17410" name="Rectangle 3"/>
          <p:cNvSpPr>
            <a:spLocks noGrp="1" noChangeArrowheads="1"/>
          </p:cNvSpPr>
          <p:nvPr>
            <p:ph type="body" idx="1"/>
          </p:nvPr>
        </p:nvSpPr>
        <p:spPr>
          <a:xfrm>
            <a:off x="4572000" y="1600200"/>
            <a:ext cx="3733800" cy="4088554"/>
          </a:xfrm>
        </p:spPr>
        <p:txBody>
          <a:bodyPr/>
          <a:lstStyle/>
          <a:p>
            <a:pPr eaLnBrk="1" hangingPunct="1">
              <a:buNone/>
            </a:pPr>
            <a:r>
              <a:rPr lang="en-GB" sz="2000" b="0" dirty="0" smtClean="0">
                <a:latin typeface="Arial" charset="0"/>
                <a:cs typeface="Arial" charset="0"/>
              </a:rPr>
              <a:t>“Radiation </a:t>
            </a:r>
            <a:r>
              <a:rPr lang="en-GB" sz="2000" b="0" dirty="0">
                <a:latin typeface="Arial" charset="0"/>
                <a:cs typeface="Arial" charset="0"/>
              </a:rPr>
              <a:t>protection </a:t>
            </a:r>
            <a:r>
              <a:rPr lang="en-GB" sz="2000" b="0" dirty="0" smtClean="0">
                <a:latin typeface="Arial" charset="0"/>
                <a:cs typeface="Arial" charset="0"/>
              </a:rPr>
              <a:t>is not</a:t>
            </a:r>
          </a:p>
          <a:p>
            <a:pPr eaLnBrk="1" hangingPunct="1">
              <a:buNone/>
            </a:pPr>
            <a:r>
              <a:rPr lang="en-GB" sz="2000" b="0" dirty="0">
                <a:latin typeface="Arial" charset="0"/>
                <a:cs typeface="Arial" charset="0"/>
              </a:rPr>
              <a:t>o</a:t>
            </a:r>
            <a:r>
              <a:rPr lang="en-GB" sz="2000" b="0" dirty="0" smtClean="0">
                <a:latin typeface="Arial" charset="0"/>
                <a:cs typeface="Arial" charset="0"/>
              </a:rPr>
              <a:t>nly a </a:t>
            </a:r>
            <a:r>
              <a:rPr lang="en-GB" sz="2000" b="0" dirty="0">
                <a:latin typeface="Arial" charset="0"/>
                <a:cs typeface="Arial" charset="0"/>
              </a:rPr>
              <a:t>matter for </a:t>
            </a:r>
            <a:r>
              <a:rPr lang="en-GB" sz="2000" dirty="0">
                <a:solidFill>
                  <a:srgbClr val="800000"/>
                </a:solidFill>
                <a:latin typeface="Arial" charset="0"/>
                <a:cs typeface="Arial" charset="0"/>
              </a:rPr>
              <a:t>science</a:t>
            </a:r>
            <a:r>
              <a:rPr lang="en-GB" sz="2000" b="0" dirty="0">
                <a:latin typeface="Arial" charset="0"/>
                <a:cs typeface="Arial" charset="0"/>
              </a:rPr>
              <a:t>. </a:t>
            </a:r>
            <a:r>
              <a:rPr lang="en-GB" sz="2000" b="0" dirty="0" smtClean="0">
                <a:latin typeface="Arial" charset="0"/>
                <a:cs typeface="Arial" charset="0"/>
              </a:rPr>
              <a:t>It</a:t>
            </a:r>
          </a:p>
          <a:p>
            <a:pPr eaLnBrk="1" hangingPunct="1">
              <a:buNone/>
            </a:pPr>
            <a:r>
              <a:rPr lang="en-GB" sz="2000" b="0" dirty="0" smtClean="0">
                <a:latin typeface="Arial" charset="0"/>
                <a:cs typeface="Arial" charset="0"/>
              </a:rPr>
              <a:t>is a problem </a:t>
            </a:r>
            <a:r>
              <a:rPr lang="en-GB" sz="2000" b="0" dirty="0">
                <a:latin typeface="Arial" charset="0"/>
                <a:cs typeface="Arial" charset="0"/>
              </a:rPr>
              <a:t>of </a:t>
            </a:r>
            <a:r>
              <a:rPr lang="en-GB" sz="2000" dirty="0">
                <a:solidFill>
                  <a:srgbClr val="800000"/>
                </a:solidFill>
                <a:latin typeface="Arial" charset="0"/>
                <a:cs typeface="Arial" charset="0"/>
              </a:rPr>
              <a:t>philosophy</a:t>
            </a:r>
            <a:r>
              <a:rPr lang="en-GB" sz="2000" dirty="0" smtClean="0">
                <a:latin typeface="Arial" charset="0"/>
                <a:cs typeface="Arial" charset="0"/>
              </a:rPr>
              <a:t>,</a:t>
            </a:r>
          </a:p>
          <a:p>
            <a:pPr eaLnBrk="1" hangingPunct="1">
              <a:buNone/>
            </a:pPr>
            <a:r>
              <a:rPr lang="en-GB" sz="2000" b="0" dirty="0" smtClean="0">
                <a:latin typeface="Arial" charset="0"/>
                <a:cs typeface="Arial" charset="0"/>
              </a:rPr>
              <a:t>and</a:t>
            </a:r>
            <a:r>
              <a:rPr lang="en-GB" sz="2000" dirty="0" smtClean="0">
                <a:latin typeface="Arial" charset="0"/>
                <a:cs typeface="Arial" charset="0"/>
              </a:rPr>
              <a:t> </a:t>
            </a:r>
            <a:r>
              <a:rPr lang="en-GB" sz="2000" dirty="0" smtClean="0">
                <a:solidFill>
                  <a:srgbClr val="800000"/>
                </a:solidFill>
                <a:latin typeface="Arial" charset="0"/>
                <a:cs typeface="Arial" charset="0"/>
              </a:rPr>
              <a:t>morality</a:t>
            </a:r>
            <a:r>
              <a:rPr lang="en-GB" sz="2000" b="0" dirty="0">
                <a:latin typeface="Arial" charset="0"/>
                <a:cs typeface="Arial" charset="0"/>
              </a:rPr>
              <a:t>, and the </a:t>
            </a:r>
            <a:r>
              <a:rPr lang="en-GB" sz="2000" b="0" dirty="0" smtClean="0">
                <a:latin typeface="Arial" charset="0"/>
                <a:cs typeface="Arial" charset="0"/>
              </a:rPr>
              <a:t>utmost</a:t>
            </a:r>
          </a:p>
          <a:p>
            <a:pPr eaLnBrk="1" hangingPunct="1">
              <a:buNone/>
            </a:pPr>
            <a:r>
              <a:rPr lang="en-GB" sz="2000" dirty="0" smtClean="0">
                <a:solidFill>
                  <a:srgbClr val="800000"/>
                </a:solidFill>
                <a:latin typeface="Arial" charset="0"/>
                <a:cs typeface="Arial" charset="0"/>
              </a:rPr>
              <a:t>wisdom</a:t>
            </a:r>
            <a:r>
              <a:rPr lang="en-GB" sz="2000" dirty="0">
                <a:solidFill>
                  <a:srgbClr val="800000"/>
                </a:solidFill>
                <a:latin typeface="Arial" charset="0"/>
                <a:cs typeface="Arial" charset="0"/>
              </a:rPr>
              <a:t>.</a:t>
            </a:r>
            <a:r>
              <a:rPr lang="en-GB" sz="2000" b="0" dirty="0">
                <a:latin typeface="Arial" charset="0"/>
                <a:cs typeface="Arial" charset="0"/>
              </a:rPr>
              <a:t>”</a:t>
            </a:r>
          </a:p>
          <a:p>
            <a:pPr eaLnBrk="1" hangingPunct="1">
              <a:buFont typeface="Wingdings" charset="0"/>
              <a:buNone/>
            </a:pPr>
            <a:endParaRPr lang="en-GB" sz="1000" dirty="0">
              <a:latin typeface="Arial" charset="0"/>
              <a:cs typeface="Arial" charset="0"/>
            </a:endParaRPr>
          </a:p>
          <a:p>
            <a:pPr eaLnBrk="1" hangingPunct="1">
              <a:buFont typeface="Wingdings" charset="0"/>
              <a:buNone/>
            </a:pPr>
            <a:endParaRPr lang="en-GB" sz="1000" dirty="0">
              <a:latin typeface="Arial" charset="0"/>
              <a:cs typeface="Arial" charset="0"/>
            </a:endParaRPr>
          </a:p>
          <a:p>
            <a:pPr eaLnBrk="1" hangingPunct="1">
              <a:lnSpc>
                <a:spcPct val="90000"/>
              </a:lnSpc>
              <a:buFont typeface="Wingdings" charset="0"/>
              <a:buNone/>
            </a:pPr>
            <a:r>
              <a:rPr lang="en-GB" sz="2000" b="0" dirty="0">
                <a:latin typeface="Arial" charset="0"/>
                <a:cs typeface="Arial" charset="0"/>
              </a:rPr>
              <a:t>The Philosophy Underlying</a:t>
            </a:r>
          </a:p>
          <a:p>
            <a:pPr eaLnBrk="1" hangingPunct="1">
              <a:lnSpc>
                <a:spcPct val="90000"/>
              </a:lnSpc>
              <a:buFont typeface="Wingdings" charset="0"/>
              <a:buNone/>
            </a:pPr>
            <a:r>
              <a:rPr lang="en-GB" sz="2000" b="0" dirty="0">
                <a:latin typeface="Arial" charset="0"/>
                <a:cs typeface="Arial" charset="0"/>
              </a:rPr>
              <a:t>Radiation Protection</a:t>
            </a:r>
          </a:p>
          <a:p>
            <a:pPr eaLnBrk="1" hangingPunct="1">
              <a:lnSpc>
                <a:spcPct val="90000"/>
              </a:lnSpc>
              <a:buFont typeface="Wingdings" charset="0"/>
              <a:buNone/>
            </a:pPr>
            <a:r>
              <a:rPr lang="en-GB" sz="2000" b="0" dirty="0">
                <a:latin typeface="Arial" charset="0"/>
                <a:cs typeface="Arial" charset="0"/>
              </a:rPr>
              <a:t>Am. J. </a:t>
            </a:r>
            <a:r>
              <a:rPr lang="en-GB" sz="2000" b="0" dirty="0" err="1">
                <a:latin typeface="Arial" charset="0"/>
                <a:cs typeface="Arial" charset="0"/>
              </a:rPr>
              <a:t>Roent</a:t>
            </a:r>
            <a:r>
              <a:rPr lang="en-GB" sz="2000" b="0" dirty="0">
                <a:latin typeface="Arial" charset="0"/>
                <a:cs typeface="Arial" charset="0"/>
              </a:rPr>
              <a:t>. Vol. 77, N° 5,</a:t>
            </a:r>
          </a:p>
          <a:p>
            <a:pPr eaLnBrk="1" hangingPunct="1">
              <a:lnSpc>
                <a:spcPct val="90000"/>
              </a:lnSpc>
              <a:buFont typeface="Wingdings" charset="0"/>
              <a:buNone/>
            </a:pPr>
            <a:r>
              <a:rPr lang="en-GB" sz="2000" b="0" dirty="0">
                <a:latin typeface="Arial" charset="0"/>
                <a:cs typeface="Arial" charset="0"/>
              </a:rPr>
              <a:t>914-919, 1957</a:t>
            </a:r>
          </a:p>
          <a:p>
            <a:pPr eaLnBrk="1" hangingPunct="1">
              <a:lnSpc>
                <a:spcPct val="90000"/>
              </a:lnSpc>
              <a:buFont typeface="Wingdings" charset="0"/>
              <a:buNone/>
            </a:pPr>
            <a:r>
              <a:rPr lang="en-GB" sz="2000" b="0" dirty="0">
                <a:latin typeface="Arial" charset="0"/>
                <a:cs typeface="Arial" charset="0"/>
              </a:rPr>
              <a:t>From address on 7 Nov. 1956</a:t>
            </a:r>
          </a:p>
        </p:txBody>
      </p:sp>
      <p:pic>
        <p:nvPicPr>
          <p:cNvPr id="17411" name="Picture 4" descr="TAY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73955"/>
            <a:ext cx="3276600" cy="3825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F72CEA54-A0E3-094E-8312-B6F3071A02F7}" type="slidenum">
              <a:rPr lang="fr-FR" sz="1200"/>
              <a:pPr algn="r" eaLnBrk="1" hangingPunct="1"/>
              <a:t>2</a:t>
            </a:fld>
            <a:endParaRPr lang="fr-FR" sz="1200"/>
          </a:p>
        </p:txBody>
      </p:sp>
      <p:sp>
        <p:nvSpPr>
          <p:cNvPr id="17413" name="ZoneTexte 1"/>
          <p:cNvSpPr txBox="1">
            <a:spLocks noChangeArrowheads="1"/>
          </p:cNvSpPr>
          <p:nvPr/>
        </p:nvSpPr>
        <p:spPr bwMode="auto">
          <a:xfrm>
            <a:off x="2159000" y="58674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endParaRPr lang="fr-FR" sz="1600"/>
          </a:p>
        </p:txBody>
      </p:sp>
      <p:sp>
        <p:nvSpPr>
          <p:cNvPr id="17414" name="Rectangle 2"/>
          <p:cNvSpPr>
            <a:spLocks noChangeArrowheads="1"/>
          </p:cNvSpPr>
          <p:nvPr/>
        </p:nvSpPr>
        <p:spPr bwMode="auto">
          <a:xfrm>
            <a:off x="685800" y="5460154"/>
            <a:ext cx="37338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buFont typeface="Wingdings" charset="0"/>
              <a:buNone/>
            </a:pPr>
            <a:r>
              <a:rPr lang="en-GB" b="1" dirty="0" err="1">
                <a:solidFill>
                  <a:srgbClr val="083763"/>
                </a:solidFill>
              </a:rPr>
              <a:t>Lauriston</a:t>
            </a:r>
            <a:r>
              <a:rPr lang="en-GB" b="1" dirty="0">
                <a:solidFill>
                  <a:srgbClr val="083763"/>
                </a:solidFill>
              </a:rPr>
              <a:t> S. Taylor (1902 </a:t>
            </a:r>
            <a:r>
              <a:rPr lang="fr-FR" b="1" dirty="0">
                <a:solidFill>
                  <a:srgbClr val="083763"/>
                </a:solidFill>
              </a:rPr>
              <a:t>–</a:t>
            </a:r>
            <a:r>
              <a:rPr lang="en-GB" b="1" dirty="0">
                <a:solidFill>
                  <a:srgbClr val="083763"/>
                </a:solidFill>
              </a:rPr>
              <a:t> 2004)</a:t>
            </a:r>
          </a:p>
          <a:p>
            <a:pPr algn="ctr">
              <a:buFont typeface="Wingdings" charset="0"/>
              <a:buNone/>
            </a:pPr>
            <a:r>
              <a:rPr lang="en-GB" sz="1600" b="1" dirty="0">
                <a:solidFill>
                  <a:srgbClr val="083763"/>
                </a:solidFill>
              </a:rPr>
              <a:t>Chair of ICRP from 1937 to 1962</a:t>
            </a:r>
            <a:r>
              <a:rPr lang="en-GB" sz="1600" b="1" dirty="0">
                <a:solidFill>
                  <a:srgbClr val="000053"/>
                </a:solidFill>
              </a:rPr>
              <a:t/>
            </a:r>
            <a:br>
              <a:rPr lang="en-GB" sz="1600" b="1" dirty="0">
                <a:solidFill>
                  <a:srgbClr val="000053"/>
                </a:solidFill>
              </a:rPr>
            </a:br>
            <a:endParaRPr lang="en-GB" sz="700" dirty="0"/>
          </a:p>
        </p:txBody>
      </p:sp>
    </p:spTree>
    <p:extLst>
      <p:ext uri="{BB962C8B-B14F-4D97-AF65-F5344CB8AC3E}">
        <p14:creationId xmlns:p14="http://schemas.microsoft.com/office/powerpoint/2010/main" val="225736144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381000"/>
            <a:ext cx="9144000" cy="685800"/>
          </a:xfrm>
        </p:spPr>
        <p:txBody>
          <a:bodyPr>
            <a:norm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Individual dose </a:t>
            </a: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restrictions</a:t>
            </a:r>
          </a:p>
        </p:txBody>
      </p:sp>
      <p:sp>
        <p:nvSpPr>
          <p:cNvPr id="54274" name="Rectangle 3"/>
          <p:cNvSpPr>
            <a:spLocks noGrp="1" noChangeArrowheads="1"/>
          </p:cNvSpPr>
          <p:nvPr>
            <p:ph type="body" idx="1"/>
          </p:nvPr>
        </p:nvSpPr>
        <p:spPr>
          <a:xfrm>
            <a:off x="457200" y="990600"/>
            <a:ext cx="8229600" cy="4800600"/>
          </a:xfrm>
        </p:spPr>
        <p:txBody>
          <a:bodyPr/>
          <a:lstStyle/>
          <a:p>
            <a:pPr marL="0" indent="0">
              <a:buFont typeface="Wingdings 2" charset="0"/>
              <a:buNone/>
              <a:defRPr/>
            </a:pPr>
            <a:r>
              <a:rPr lang="en-GB" sz="1000" dirty="0" smtClean="0"/>
              <a:t> </a:t>
            </a:r>
            <a:endParaRPr lang="fr-FR" sz="1000" dirty="0" smtClean="0"/>
          </a:p>
          <a:p>
            <a:pPr>
              <a:lnSpc>
                <a:spcPct val="110000"/>
              </a:lnSpc>
              <a:defRPr/>
            </a:pPr>
            <a:r>
              <a:rPr lang="en-GB" sz="2000" b="0" dirty="0" smtClean="0"/>
              <a:t>For the selection of an appropriate value for the dose restrictions one should consider the </a:t>
            </a:r>
            <a:r>
              <a:rPr lang="en-GB" sz="2000" dirty="0" smtClean="0">
                <a:solidFill>
                  <a:srgbClr val="800000"/>
                </a:solidFill>
              </a:rPr>
              <a:t>relevant exposure situation </a:t>
            </a:r>
            <a:r>
              <a:rPr lang="en-GB" sz="2000" b="0" dirty="0" smtClean="0"/>
              <a:t>in terms of the nature of the exposure, the </a:t>
            </a:r>
            <a:r>
              <a:rPr lang="en-GB" sz="2000" b="1" dirty="0" smtClean="0">
                <a:solidFill>
                  <a:srgbClr val="800000"/>
                </a:solidFill>
              </a:rPr>
              <a:t>benefits from the exposure situation to individuals and society</a:t>
            </a:r>
            <a:r>
              <a:rPr lang="en-GB" sz="2000" b="0" dirty="0" smtClean="0"/>
              <a:t>,…, and the </a:t>
            </a:r>
            <a:r>
              <a:rPr lang="en-GB" sz="2000" b="1" dirty="0" smtClean="0">
                <a:solidFill>
                  <a:srgbClr val="800000"/>
                </a:solidFill>
              </a:rPr>
              <a:t>practicability</a:t>
            </a:r>
            <a:r>
              <a:rPr lang="en-GB" sz="2000" dirty="0" smtClean="0"/>
              <a:t> </a:t>
            </a:r>
            <a:r>
              <a:rPr lang="en-GB" sz="2000" b="0" dirty="0" smtClean="0"/>
              <a:t>of reducing or preventing the exposures (ICRP 103, § 242)</a:t>
            </a:r>
          </a:p>
          <a:p>
            <a:pPr marL="0" indent="0">
              <a:lnSpc>
                <a:spcPct val="110000"/>
              </a:lnSpc>
              <a:buFont typeface="Wingdings 2" charset="0"/>
              <a:buNone/>
              <a:defRPr/>
            </a:pPr>
            <a:endParaRPr lang="en-GB" sz="1000" dirty="0" smtClean="0"/>
          </a:p>
          <a:p>
            <a:pPr>
              <a:lnSpc>
                <a:spcPct val="110000"/>
              </a:lnSpc>
              <a:defRPr/>
            </a:pPr>
            <a:r>
              <a:rPr lang="en-GB" sz="2000" b="0" i="1" dirty="0" smtClean="0">
                <a:solidFill>
                  <a:srgbClr val="000000"/>
                </a:solidFill>
                <a:latin typeface="Arial" charset="0"/>
                <a:cs typeface="Arial" charset="0"/>
              </a:rPr>
              <a:t>“At doses higher than 100 </a:t>
            </a:r>
            <a:r>
              <a:rPr lang="en-GB" sz="2000" b="0" i="1" dirty="0" err="1" smtClean="0">
                <a:solidFill>
                  <a:srgbClr val="000000"/>
                </a:solidFill>
                <a:latin typeface="Arial" charset="0"/>
                <a:cs typeface="Arial" charset="0"/>
              </a:rPr>
              <a:t>mSv</a:t>
            </a:r>
            <a:r>
              <a:rPr lang="en-GB" sz="2000" b="0" i="1" dirty="0" smtClean="0">
                <a:solidFill>
                  <a:srgbClr val="000000"/>
                </a:solidFill>
                <a:latin typeface="Arial" charset="0"/>
                <a:cs typeface="Arial" charset="0"/>
              </a:rPr>
              <a:t>, there is an increased likelihood of deterministic effects and a significant risk of cancer. For this reason the Commission considers that the </a:t>
            </a:r>
            <a:r>
              <a:rPr lang="en-GB" sz="2000" b="1" i="1" dirty="0" smtClean="0">
                <a:solidFill>
                  <a:srgbClr val="800000"/>
                </a:solidFill>
                <a:latin typeface="Arial" charset="0"/>
                <a:cs typeface="Arial" charset="0"/>
              </a:rPr>
              <a:t>maximum value for a reference value is 100 </a:t>
            </a:r>
            <a:r>
              <a:rPr lang="en-GB" sz="2000" b="1" i="1" dirty="0" err="1" smtClean="0">
                <a:solidFill>
                  <a:srgbClr val="800000"/>
                </a:solidFill>
                <a:latin typeface="Arial" charset="0"/>
                <a:cs typeface="Arial" charset="0"/>
              </a:rPr>
              <a:t>mSv</a:t>
            </a:r>
            <a:r>
              <a:rPr lang="en-GB" sz="2000" i="1" dirty="0" smtClean="0">
                <a:solidFill>
                  <a:srgbClr val="000000"/>
                </a:solidFill>
                <a:latin typeface="Arial" charset="0"/>
                <a:cs typeface="Arial" charset="0"/>
              </a:rPr>
              <a:t>  </a:t>
            </a:r>
            <a:r>
              <a:rPr lang="en-GB" sz="2000" b="0" i="1" dirty="0" smtClean="0">
                <a:solidFill>
                  <a:srgbClr val="000000"/>
                </a:solidFill>
                <a:latin typeface="Arial" charset="0"/>
                <a:cs typeface="Arial" charset="0"/>
              </a:rPr>
              <a:t>incurred either acutely or in a year.” (ICRP 103, § 236)</a:t>
            </a:r>
          </a:p>
          <a:p>
            <a:pPr marL="0" indent="0">
              <a:lnSpc>
                <a:spcPct val="110000"/>
              </a:lnSpc>
              <a:buNone/>
              <a:defRPr/>
            </a:pPr>
            <a:endParaRPr lang="en-GB" sz="1000" i="1" dirty="0" smtClean="0">
              <a:solidFill>
                <a:srgbClr val="000000"/>
              </a:solidFill>
              <a:latin typeface="Arial" charset="0"/>
              <a:cs typeface="Arial" charset="0"/>
            </a:endParaRPr>
          </a:p>
          <a:p>
            <a:pPr>
              <a:lnSpc>
                <a:spcPct val="110000"/>
              </a:lnSpc>
              <a:defRPr/>
            </a:pPr>
            <a:r>
              <a:rPr lang="en-GB" sz="2000" b="0" dirty="0">
                <a:solidFill>
                  <a:srgbClr val="000000"/>
                </a:solidFill>
                <a:latin typeface="Arial" charset="0"/>
                <a:cs typeface="Arial" charset="0"/>
              </a:rPr>
              <a:t>This statement needs some clarification about how to interpret the </a:t>
            </a:r>
            <a:r>
              <a:rPr lang="en-GB" sz="2000" dirty="0">
                <a:solidFill>
                  <a:srgbClr val="800000"/>
                </a:solidFill>
                <a:latin typeface="Arial" charset="0"/>
                <a:cs typeface="Arial" charset="0"/>
              </a:rPr>
              <a:t>“acutely or in a year” </a:t>
            </a:r>
            <a:r>
              <a:rPr lang="en-GB" sz="2000" b="0" dirty="0">
                <a:solidFill>
                  <a:srgbClr val="000000"/>
                </a:solidFill>
                <a:latin typeface="Arial" charset="0"/>
                <a:cs typeface="Arial" charset="0"/>
              </a:rPr>
              <a:t>in the context of emergency exposure situations</a:t>
            </a:r>
          </a:p>
          <a:p>
            <a:pPr>
              <a:lnSpc>
                <a:spcPct val="110000"/>
              </a:lnSpc>
              <a:defRPr/>
            </a:pPr>
            <a:endParaRPr lang="en-GB" sz="2000" i="1" dirty="0" smtClean="0">
              <a:solidFill>
                <a:srgbClr val="000000"/>
              </a:solidFill>
              <a:latin typeface="Arial" charset="0"/>
              <a:cs typeface="Arial" charset="0"/>
            </a:endParaRPr>
          </a:p>
          <a:p>
            <a:pPr>
              <a:defRPr/>
            </a:pPr>
            <a:endParaRPr lang="en-GB" sz="2000" dirty="0" smtClean="0"/>
          </a:p>
          <a:p>
            <a:pPr marL="0" indent="0">
              <a:buFont typeface="Wingdings 2" charset="0"/>
              <a:buNone/>
              <a:defRPr/>
            </a:pPr>
            <a:endParaRPr lang="fr-FR" sz="2000" dirty="0"/>
          </a:p>
        </p:txBody>
      </p:sp>
      <p:sp>
        <p:nvSpPr>
          <p:cNvPr id="5632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6105A70-01DD-3E48-891F-5E7DAB8398DD}" type="slidenum">
              <a:rPr lang="fr-FR" sz="1200"/>
              <a:pPr algn="r" eaLnBrk="1" hangingPunct="1"/>
              <a:t>20</a:t>
            </a:fld>
            <a:endParaRPr lang="fr-FR" sz="1200"/>
          </a:p>
        </p:txBody>
      </p:sp>
    </p:spTree>
    <p:extLst>
      <p:ext uri="{BB962C8B-B14F-4D97-AF65-F5344CB8AC3E}">
        <p14:creationId xmlns:p14="http://schemas.microsoft.com/office/powerpoint/2010/main" val="2034701607"/>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152400"/>
            <a:ext cx="9144000" cy="685800"/>
          </a:xfrm>
        </p:spPr>
        <p:txBody>
          <a:bodyPr>
            <a:normAutofit/>
          </a:bodyPr>
          <a:lstStyle/>
          <a:p>
            <a:pPr marL="342900" lvl="1" indent="-342900">
              <a:buClr>
                <a:srgbClr val="22228B"/>
              </a:buClr>
              <a:buSzPct val="120000"/>
              <a:defRPr/>
            </a:pPr>
            <a:r>
              <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I</a:t>
            </a: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ndividual dose restrictions and optimisation </a:t>
            </a:r>
            <a:endPar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54274" name="Rectangle 3"/>
          <p:cNvSpPr>
            <a:spLocks noGrp="1" noChangeArrowheads="1"/>
          </p:cNvSpPr>
          <p:nvPr>
            <p:ph type="body" idx="1"/>
          </p:nvPr>
        </p:nvSpPr>
        <p:spPr>
          <a:xfrm>
            <a:off x="381000" y="1143000"/>
            <a:ext cx="8229600" cy="5105400"/>
          </a:xfrm>
        </p:spPr>
        <p:txBody>
          <a:bodyPr/>
          <a:lstStyle/>
          <a:p>
            <a:pPr>
              <a:defRPr/>
            </a:pPr>
            <a:r>
              <a:rPr lang="en-GB" sz="2000" dirty="0">
                <a:solidFill>
                  <a:srgbClr val="800000"/>
                </a:solidFill>
              </a:rPr>
              <a:t>Dose constraints </a:t>
            </a:r>
            <a:r>
              <a:rPr lang="en-GB" sz="2000" b="0" dirty="0"/>
              <a:t>in planned exposure situations and</a:t>
            </a:r>
            <a:r>
              <a:rPr lang="en-GB" sz="2000" dirty="0"/>
              <a:t> </a:t>
            </a:r>
            <a:r>
              <a:rPr lang="en-GB" sz="2000" dirty="0">
                <a:solidFill>
                  <a:srgbClr val="800000"/>
                </a:solidFill>
              </a:rPr>
              <a:t>reference levels</a:t>
            </a:r>
            <a:r>
              <a:rPr lang="en-GB" sz="2000" dirty="0"/>
              <a:t> </a:t>
            </a:r>
            <a:r>
              <a:rPr lang="en-GB" sz="2000" b="0" dirty="0"/>
              <a:t>in emergency and existing exposure situations </a:t>
            </a:r>
            <a:r>
              <a:rPr lang="en-GB" sz="2000" b="0" dirty="0" smtClean="0"/>
              <a:t>allow to restrict </a:t>
            </a:r>
            <a:r>
              <a:rPr lang="en-GB" sz="2000" dirty="0" smtClean="0">
                <a:solidFill>
                  <a:srgbClr val="800000"/>
                </a:solidFill>
              </a:rPr>
              <a:t>inequity</a:t>
            </a:r>
            <a:r>
              <a:rPr lang="en-GB" sz="2000" dirty="0" smtClean="0"/>
              <a:t> </a:t>
            </a:r>
            <a:r>
              <a:rPr lang="en-GB" sz="2000" b="0" dirty="0" smtClean="0"/>
              <a:t>in individual dose distributions</a:t>
            </a:r>
            <a:endParaRPr lang="en-GB" sz="1000" dirty="0" smtClean="0"/>
          </a:p>
          <a:p>
            <a:pPr marL="0" indent="0">
              <a:buFont typeface="Wingdings 2" charset="0"/>
              <a:buNone/>
              <a:defRPr/>
            </a:pPr>
            <a:endParaRPr lang="fr-FR" sz="2000" dirty="0"/>
          </a:p>
        </p:txBody>
      </p:sp>
      <p:sp>
        <p:nvSpPr>
          <p:cNvPr id="5632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6105A70-01DD-3E48-891F-5E7DAB8398DD}" type="slidenum">
              <a:rPr lang="fr-FR" sz="1200"/>
              <a:pPr algn="r" eaLnBrk="1" hangingPunct="1"/>
              <a:t>21</a:t>
            </a:fld>
            <a:endParaRPr lang="fr-FR" sz="1200"/>
          </a:p>
        </p:txBody>
      </p:sp>
      <p:grpSp>
        <p:nvGrpSpPr>
          <p:cNvPr id="5" name="Grouper 4"/>
          <p:cNvGrpSpPr/>
          <p:nvPr/>
        </p:nvGrpSpPr>
        <p:grpSpPr>
          <a:xfrm>
            <a:off x="990600" y="2438400"/>
            <a:ext cx="6843712" cy="3657600"/>
            <a:chOff x="-2514600" y="1600200"/>
            <a:chExt cx="7758112" cy="4572000"/>
          </a:xfrm>
        </p:grpSpPr>
        <p:grpSp>
          <p:nvGrpSpPr>
            <p:cNvPr id="6" name="Grouper 5"/>
            <p:cNvGrpSpPr/>
            <p:nvPr/>
          </p:nvGrpSpPr>
          <p:grpSpPr>
            <a:xfrm>
              <a:off x="-2514600" y="1600200"/>
              <a:ext cx="7758112" cy="4572000"/>
              <a:chOff x="738188" y="1371600"/>
              <a:chExt cx="7758112" cy="4572000"/>
            </a:xfrm>
          </p:grpSpPr>
          <p:pic>
            <p:nvPicPr>
              <p:cNvPr id="12"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8188" y="1371600"/>
                <a:ext cx="7758112" cy="4572000"/>
              </a:xfrm>
              <a:prstGeom prst="rect">
                <a:avLst/>
              </a:prstGeom>
              <a:solidFill>
                <a:schemeClr val="bg2">
                  <a:lumMod val="90000"/>
                </a:schemeClr>
              </a:solidFill>
              <a:ln w="9525">
                <a:solidFill>
                  <a:srgbClr val="000000"/>
                </a:solidFill>
                <a:miter lim="800000"/>
                <a:headEnd/>
                <a:tailEnd/>
              </a:ln>
            </p:spPr>
          </p:pic>
          <p:sp>
            <p:nvSpPr>
              <p:cNvPr id="13" name="ZoneTexte 2"/>
              <p:cNvSpPr txBox="1">
                <a:spLocks noChangeArrowheads="1"/>
              </p:cNvSpPr>
              <p:nvPr/>
            </p:nvSpPr>
            <p:spPr bwMode="auto">
              <a:xfrm rot="-5400000">
                <a:off x="-419100" y="3390900"/>
                <a:ext cx="3124200" cy="6096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pPr>
                <a:r>
                  <a:rPr lang="fr-FR" sz="1800" b="1" dirty="0" err="1"/>
                  <a:t>Number</a:t>
                </a:r>
                <a:r>
                  <a:rPr lang="fr-FR" sz="1800" b="1" dirty="0"/>
                  <a:t> of </a:t>
                </a:r>
                <a:r>
                  <a:rPr lang="fr-FR" sz="1800" b="1" dirty="0" err="1"/>
                  <a:t>individuals</a:t>
                </a:r>
                <a:endParaRPr lang="fr-FR" sz="1800" b="1" dirty="0"/>
              </a:p>
            </p:txBody>
          </p:sp>
          <p:sp>
            <p:nvSpPr>
              <p:cNvPr id="14" name="ZoneTexte 4"/>
              <p:cNvSpPr txBox="1">
                <a:spLocks noChangeArrowheads="1"/>
              </p:cNvSpPr>
              <p:nvPr/>
            </p:nvSpPr>
            <p:spPr bwMode="auto">
              <a:xfrm>
                <a:off x="1371600" y="5257800"/>
                <a:ext cx="6705600" cy="609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Bef>
                    <a:spcPct val="20000"/>
                  </a:spcBef>
                  <a:buClr>
                    <a:srgbClr val="0BD0D9"/>
                  </a:buClr>
                  <a:buSzPct val="95000"/>
                  <a:buFont typeface="Wingdings 2" charset="0"/>
                  <a:buNone/>
                </a:pPr>
                <a:r>
                  <a:rPr lang="fr-FR" sz="1800" b="1" dirty="0" err="1"/>
                  <a:t>Level</a:t>
                </a:r>
                <a:r>
                  <a:rPr lang="fr-FR" sz="1800" b="1" dirty="0"/>
                  <a:t> of </a:t>
                </a:r>
                <a:r>
                  <a:rPr lang="fr-FR" sz="1800" b="1" dirty="0" err="1"/>
                  <a:t>exposure</a:t>
                </a:r>
                <a:r>
                  <a:rPr lang="fr-FR" sz="1800" b="1" dirty="0"/>
                  <a:t> </a:t>
                </a:r>
              </a:p>
            </p:txBody>
          </p:sp>
        </p:grpSp>
        <p:sp>
          <p:nvSpPr>
            <p:cNvPr id="7" name="ZoneTexte 6"/>
            <p:cNvSpPr txBox="1"/>
            <p:nvPr/>
          </p:nvSpPr>
          <p:spPr>
            <a:xfrm>
              <a:off x="76836" y="2933700"/>
              <a:ext cx="1797824" cy="476250"/>
            </a:xfrm>
            <a:prstGeom prst="rect">
              <a:avLst/>
            </a:prstGeom>
          </p:spPr>
          <p:txBody>
            <a:bodyPr vert="horz" wrap="none" lIns="0" rIns="18288" rtlCol="0">
              <a:normAutofit fontScale="55000" lnSpcReduction="20000"/>
            </a:bodyPr>
            <a:lstStyle/>
            <a:p>
              <a:pPr marL="0" marR="45720" indent="0" algn="r" defTabSz="914400" rtl="0" eaLnBrk="1" fontAlgn="auto" latinLnBrk="0" hangingPunct="1">
                <a:lnSpc>
                  <a:spcPct val="100000"/>
                </a:lnSpc>
                <a:spcBef>
                  <a:spcPct val="20000"/>
                </a:spcBef>
                <a:spcAft>
                  <a:spcPts val="0"/>
                </a:spcAft>
                <a:buClr>
                  <a:schemeClr val="accent3"/>
                </a:buClr>
                <a:buSzPct val="95000"/>
                <a:buFont typeface="Wingdings 2"/>
                <a:buNone/>
                <a:tabLst/>
              </a:pPr>
              <a:r>
                <a:rPr kumimoji="0" lang="fr-FR" sz="4000" b="1" i="0" u="none" strike="noStrike" kern="1200" cap="none" spc="0" normalizeH="0" baseline="0" noProof="0" dirty="0" smtClean="0">
                  <a:ln>
                    <a:noFill/>
                  </a:ln>
                  <a:solidFill>
                    <a:schemeClr val="tx1"/>
                  </a:solidFill>
                  <a:effectLst/>
                  <a:uLnTx/>
                  <a:uFillTx/>
                  <a:latin typeface="+mn-lt"/>
                  <a:ea typeface="+mn-ea"/>
                  <a:cs typeface="+mn-cs"/>
                </a:rPr>
                <a:t>Optimisation</a:t>
              </a:r>
              <a:r>
                <a:rPr kumimoji="0" lang="fr-FR" sz="1600" b="0" i="0" u="none" strike="noStrike" kern="1200" cap="none" spc="0" normalizeH="0" baseline="0" noProof="0" dirty="0" smtClean="0">
                  <a:ln>
                    <a:noFill/>
                  </a:ln>
                  <a:solidFill>
                    <a:schemeClr val="tx1"/>
                  </a:solidFill>
                  <a:effectLst/>
                  <a:uLnTx/>
                  <a:uFillTx/>
                  <a:latin typeface="+mn-lt"/>
                  <a:ea typeface="+mn-ea"/>
                  <a:cs typeface="+mn-cs"/>
                </a:rPr>
                <a:t> </a:t>
              </a:r>
            </a:p>
          </p:txBody>
        </p:sp>
        <p:grpSp>
          <p:nvGrpSpPr>
            <p:cNvPr id="8" name="Grouper 7"/>
            <p:cNvGrpSpPr/>
            <p:nvPr/>
          </p:nvGrpSpPr>
          <p:grpSpPr>
            <a:xfrm>
              <a:off x="685800" y="3219450"/>
              <a:ext cx="2896123" cy="2419350"/>
              <a:chOff x="1295400" y="3371850"/>
              <a:chExt cx="2896123" cy="2419350"/>
            </a:xfrm>
          </p:grpSpPr>
          <p:sp>
            <p:nvSpPr>
              <p:cNvPr id="9" name="Flèche vers la gauche 8"/>
              <p:cNvSpPr/>
              <p:nvPr/>
            </p:nvSpPr>
            <p:spPr>
              <a:xfrm>
                <a:off x="1295400" y="3581400"/>
                <a:ext cx="1853663" cy="363474"/>
              </a:xfrm>
              <a:prstGeom prst="leftArrow">
                <a:avLst>
                  <a:gd name="adj1" fmla="val 43366"/>
                  <a:gd name="adj2" fmla="val 50000"/>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0" name="Connecteur droit 9"/>
              <p:cNvCxnSpPr/>
              <p:nvPr/>
            </p:nvCxnSpPr>
            <p:spPr>
              <a:xfrm flipV="1">
                <a:off x="2586823" y="3371850"/>
                <a:ext cx="0" cy="2419350"/>
              </a:xfrm>
              <a:prstGeom prst="line">
                <a:avLst/>
              </a:prstGeom>
              <a:ln w="28575" cmpd="sng">
                <a:solidFill>
                  <a:srgbClr val="FF0000"/>
                </a:solidFill>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2759585" y="3943350"/>
                <a:ext cx="1431938" cy="400050"/>
              </a:xfrm>
              <a:prstGeom prst="rect">
                <a:avLst/>
              </a:prstGeom>
            </p:spPr>
            <p:txBody>
              <a:bodyPr vert="horz" wrap="none" lIns="0" rIns="18288" rtlCol="0">
                <a:noAutofit/>
              </a:bodyPr>
              <a:lstStyle/>
              <a:p>
                <a:pPr marL="0" marR="45720" indent="0" defTabSz="914400" rtl="0" eaLnBrk="1" fontAlgn="auto" latinLnBrk="0" hangingPunct="1">
                  <a:lnSpc>
                    <a:spcPct val="100000"/>
                  </a:lnSpc>
                  <a:spcBef>
                    <a:spcPct val="20000"/>
                  </a:spcBef>
                  <a:spcAft>
                    <a:spcPts val="0"/>
                  </a:spcAft>
                  <a:buClr>
                    <a:schemeClr val="accent3"/>
                  </a:buClr>
                  <a:buSzPct val="95000"/>
                  <a:buFont typeface="Wingdings 2"/>
                  <a:buNone/>
                  <a:tabLst/>
                </a:pPr>
                <a:r>
                  <a:rPr lang="fr-FR" sz="2000" b="1" dirty="0" err="1" smtClean="0">
                    <a:latin typeface="+mn-lt"/>
                    <a:cs typeface="+mn-cs"/>
                  </a:rPr>
                  <a:t>Individual</a:t>
                </a:r>
                <a:r>
                  <a:rPr lang="fr-FR" sz="2000" b="1" dirty="0" smtClean="0">
                    <a:latin typeface="+mn-lt"/>
                    <a:cs typeface="+mn-cs"/>
                  </a:rPr>
                  <a:t> </a:t>
                </a:r>
              </a:p>
              <a:p>
                <a:pPr marL="0" marR="45720" indent="0" defTabSz="914400" rtl="0" eaLnBrk="1" fontAlgn="auto" latinLnBrk="0" hangingPunct="1">
                  <a:lnSpc>
                    <a:spcPct val="100000"/>
                  </a:lnSpc>
                  <a:spcBef>
                    <a:spcPct val="20000"/>
                  </a:spcBef>
                  <a:spcAft>
                    <a:spcPts val="0"/>
                  </a:spcAft>
                  <a:buClr>
                    <a:schemeClr val="accent3"/>
                  </a:buClr>
                  <a:buSzPct val="95000"/>
                  <a:buFont typeface="Wingdings 2"/>
                  <a:buNone/>
                  <a:tabLst/>
                </a:pPr>
                <a:r>
                  <a:rPr lang="fr-FR" sz="2000" b="1" dirty="0" smtClean="0">
                    <a:latin typeface="+mn-lt"/>
                    <a:cs typeface="+mn-cs"/>
                  </a:rPr>
                  <a:t>dose restriction </a:t>
                </a:r>
                <a:r>
                  <a:rPr kumimoji="0" lang="fr-FR" sz="2000" b="0" i="0" u="none" strike="noStrike" kern="1200" cap="none" spc="0" normalizeH="0" baseline="0" noProof="0" dirty="0" smtClean="0">
                    <a:ln>
                      <a:noFill/>
                    </a:ln>
                    <a:solidFill>
                      <a:schemeClr val="tx1"/>
                    </a:solidFill>
                    <a:effectLst/>
                    <a:uLnTx/>
                    <a:uFillTx/>
                    <a:latin typeface="+mn-lt"/>
                    <a:cs typeface="+mn-cs"/>
                  </a:rPr>
                  <a:t> </a:t>
                </a:r>
              </a:p>
            </p:txBody>
          </p:sp>
        </p:grpSp>
      </p:grpSp>
    </p:spTree>
    <p:extLst>
      <p:ext uri="{BB962C8B-B14F-4D97-AF65-F5344CB8AC3E}">
        <p14:creationId xmlns:p14="http://schemas.microsoft.com/office/powerpoint/2010/main" val="330861497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title"/>
          </p:nvPr>
        </p:nvSpPr>
        <p:spPr>
          <a:xfrm>
            <a:off x="228599" y="228600"/>
            <a:ext cx="8915401" cy="762000"/>
          </a:xfrm>
        </p:spPr>
        <p:txBody>
          <a:bodyPr>
            <a:normAutofit/>
          </a:bodyPr>
          <a:lstStyle/>
          <a:p>
            <a:pPr marL="342900" indent="-342900" eaLnBrk="1" hangingPunct="1">
              <a:defRPr/>
            </a:pPr>
            <a:r>
              <a:rPr lang="en-GB" sz="2400" dirty="0"/>
              <a:t>The quest for </a:t>
            </a:r>
            <a:r>
              <a:rPr lang="en-US" sz="2400" dirty="0" smtClean="0"/>
              <a:t>tolerability</a:t>
            </a:r>
            <a:r>
              <a:rPr lang="en-GB" sz="2400" dirty="0" smtClean="0"/>
              <a:t> </a:t>
            </a:r>
            <a:endParaRPr lang="en-GB" sz="2400" dirty="0"/>
          </a:p>
        </p:txBody>
      </p:sp>
      <p:sp>
        <p:nvSpPr>
          <p:cNvPr id="66562"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9E4D0D5-D726-524D-B380-673F73E408F2}" type="slidenum">
              <a:rPr lang="fr-FR" sz="1200"/>
              <a:pPr algn="r" eaLnBrk="1" hangingPunct="1"/>
              <a:t>22</a:t>
            </a:fld>
            <a:endParaRPr lang="fr-FR" sz="1200"/>
          </a:p>
        </p:txBody>
      </p:sp>
      <p:sp>
        <p:nvSpPr>
          <p:cNvPr id="66563" name="Rectangle 3"/>
          <p:cNvSpPr txBox="1">
            <a:spLocks noChangeArrowheads="1"/>
          </p:cNvSpPr>
          <p:nvPr/>
        </p:nvSpPr>
        <p:spPr bwMode="auto">
          <a:xfrm>
            <a:off x="685800" y="1143000"/>
            <a:ext cx="7772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nSpc>
                <a:spcPct val="120000"/>
              </a:lnSpc>
              <a:spcBef>
                <a:spcPct val="20000"/>
              </a:spcBef>
              <a:spcAft>
                <a:spcPts val="1200"/>
              </a:spcAft>
              <a:buClr>
                <a:srgbClr val="083763"/>
              </a:buClr>
              <a:buSzPct val="95000"/>
              <a:buFont typeface="Wingdings 2" charset="0"/>
              <a:buChar char=""/>
            </a:pPr>
            <a:r>
              <a:rPr lang="en-GB" sz="2000" b="1" dirty="0">
                <a:solidFill>
                  <a:srgbClr val="800000"/>
                </a:solidFill>
              </a:rPr>
              <a:t>Publication 26 (1977) </a:t>
            </a:r>
            <a:r>
              <a:rPr lang="en-GB" sz="2000" dirty="0">
                <a:solidFill>
                  <a:srgbClr val="000000"/>
                </a:solidFill>
              </a:rPr>
              <a:t>: the risk associated with dose limits compared with safe occupation for occupational exposures and risk regularly accepted in everyday life (e.g. public transport)  for public exposures </a:t>
            </a:r>
          </a:p>
          <a:p>
            <a:pPr>
              <a:lnSpc>
                <a:spcPct val="120000"/>
              </a:lnSpc>
              <a:spcBef>
                <a:spcPct val="20000"/>
              </a:spcBef>
              <a:spcAft>
                <a:spcPts val="1200"/>
              </a:spcAft>
              <a:buClr>
                <a:srgbClr val="083763"/>
              </a:buClr>
              <a:buSzPct val="95000"/>
              <a:buFont typeface="Wingdings 2" charset="0"/>
              <a:buChar char=""/>
            </a:pPr>
            <a:r>
              <a:rPr lang="en-GB" sz="2000" b="1" dirty="0">
                <a:solidFill>
                  <a:srgbClr val="800000"/>
                </a:solidFill>
              </a:rPr>
              <a:t>Publication 60 (1990)</a:t>
            </a:r>
            <a:r>
              <a:rPr lang="en-GB" sz="2000" dirty="0">
                <a:solidFill>
                  <a:srgbClr val="000000"/>
                </a:solidFill>
              </a:rPr>
              <a:t>: introduction of the tolerability of risk model: difference between unacceptable, tolerable and </a:t>
            </a:r>
            <a:r>
              <a:rPr lang="en-GB" sz="2000" dirty="0" smtClean="0">
                <a:solidFill>
                  <a:srgbClr val="000000"/>
                </a:solidFill>
              </a:rPr>
              <a:t>acceptable levels of risk. </a:t>
            </a:r>
            <a:r>
              <a:rPr lang="en-GB" sz="2000" dirty="0">
                <a:solidFill>
                  <a:srgbClr val="000000"/>
                </a:solidFill>
              </a:rPr>
              <a:t>Use of a multi-criteria approach for the occupational dose limit and reference to the natural background for the public dose limit</a:t>
            </a:r>
          </a:p>
          <a:p>
            <a:pPr>
              <a:lnSpc>
                <a:spcPct val="120000"/>
              </a:lnSpc>
              <a:spcBef>
                <a:spcPct val="20000"/>
              </a:spcBef>
              <a:spcAft>
                <a:spcPts val="1200"/>
              </a:spcAft>
              <a:buClr>
                <a:srgbClr val="083763"/>
              </a:buClr>
              <a:buSzPct val="95000"/>
              <a:buFont typeface="Wingdings 2" charset="0"/>
              <a:buChar char=""/>
            </a:pPr>
            <a:r>
              <a:rPr lang="en-GB" sz="2000" dirty="0" smtClean="0"/>
              <a:t>It is interesting to note that there are no considerations about the tolerability of risk in </a:t>
            </a:r>
            <a:r>
              <a:rPr lang="en-GB" sz="2000" b="1" dirty="0" smtClean="0">
                <a:solidFill>
                  <a:srgbClr val="800000"/>
                </a:solidFill>
              </a:rPr>
              <a:t>Publication 103</a:t>
            </a:r>
            <a:endParaRPr lang="en-GB" sz="2000" b="1" dirty="0">
              <a:solidFill>
                <a:srgbClr val="800000"/>
              </a:solidFill>
            </a:endParaRPr>
          </a:p>
        </p:txBody>
      </p:sp>
    </p:spTree>
    <p:extLst>
      <p:ext uri="{BB962C8B-B14F-4D97-AF65-F5344CB8AC3E}">
        <p14:creationId xmlns:p14="http://schemas.microsoft.com/office/powerpoint/2010/main" val="116862805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body" idx="1"/>
          </p:nvPr>
        </p:nvSpPr>
        <p:spPr>
          <a:xfrm>
            <a:off x="609600" y="1143000"/>
            <a:ext cx="7620000" cy="4343400"/>
          </a:xfrm>
        </p:spPr>
        <p:txBody>
          <a:bodyPr/>
          <a:lstStyle/>
          <a:p>
            <a:pPr marL="400050" lvl="1" indent="-342900">
              <a:lnSpc>
                <a:spcPct val="120000"/>
              </a:lnSpc>
              <a:spcAft>
                <a:spcPts val="600"/>
              </a:spcAft>
              <a:buClr>
                <a:srgbClr val="22228B"/>
              </a:buClr>
              <a:buSzPct val="130000"/>
              <a:buFont typeface="Arial" charset="0"/>
              <a:buChar char="•"/>
              <a:defRPr/>
            </a:pPr>
            <a:r>
              <a:rPr lang="en-GB" sz="2000" dirty="0" smtClean="0">
                <a:latin typeface="Arial" charset="0"/>
                <a:ea typeface="ＭＳ Ｐゴシック" charset="0"/>
                <a:cs typeface="ＭＳ Ｐゴシック" charset="0"/>
              </a:rPr>
              <a:t>The basic requisites that apply to all exposure situations and categories of exposure </a:t>
            </a:r>
            <a:endParaRPr lang="en-GB" sz="2000" dirty="0">
              <a:latin typeface="Arial" charset="0"/>
              <a:ea typeface="ＭＳ Ｐゴシック" charset="0"/>
              <a:cs typeface="ＭＳ Ｐゴシック" charset="0"/>
            </a:endParaRP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Evaluation of </a:t>
            </a:r>
            <a:r>
              <a:rPr lang="en-GB" sz="2000" b="1" dirty="0">
                <a:solidFill>
                  <a:srgbClr val="800000"/>
                </a:solidFill>
                <a:latin typeface="Arial" charset="0"/>
                <a:ea typeface="ＭＳ Ｐゴシック" charset="0"/>
                <a:cs typeface="ＭＳ Ｐゴシック" charset="0"/>
              </a:rPr>
              <a:t>exposure </a:t>
            </a:r>
            <a:endParaRPr lang="en-GB" sz="2000" b="1" dirty="0" smtClean="0">
              <a:solidFill>
                <a:srgbClr val="800000"/>
              </a:solidFill>
              <a:latin typeface="Arial" charset="0"/>
              <a:ea typeface="ＭＳ Ｐゴシック" charset="0"/>
              <a:cs typeface="ＭＳ Ｐゴシック" charset="0"/>
            </a:endParaRP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Information of exposed individuals</a:t>
            </a:r>
          </a:p>
          <a:p>
            <a:pPr marL="674687" lvl="2" indent="-342900">
              <a:lnSpc>
                <a:spcPct val="120000"/>
              </a:lnSpc>
              <a:spcAft>
                <a:spcPts val="600"/>
              </a:spcAft>
              <a:buClr>
                <a:srgbClr val="22228B"/>
              </a:buClr>
              <a:buSzPct val="130000"/>
              <a:buFont typeface="Arial" charset="0"/>
              <a:buChar char="•"/>
              <a:defRPr/>
            </a:pPr>
            <a:r>
              <a:rPr lang="en-GB" sz="2000" b="1" dirty="0" smtClean="0">
                <a:solidFill>
                  <a:srgbClr val="800000"/>
                </a:solidFill>
                <a:latin typeface="Arial" charset="0"/>
                <a:ea typeface="ＭＳ Ｐゴシック" charset="0"/>
                <a:cs typeface="ＭＳ Ｐゴシック" charset="0"/>
              </a:rPr>
              <a:t>Involvement of stakeholders </a:t>
            </a:r>
            <a:r>
              <a:rPr lang="en-GB" sz="2000" dirty="0" smtClean="0">
                <a:latin typeface="Arial" charset="0"/>
                <a:ea typeface="ＭＳ Ｐゴシック" charset="0"/>
                <a:cs typeface="ＭＳ Ｐゴシック" charset="0"/>
              </a:rPr>
              <a:t>(Introduced in Pub. 103)</a:t>
            </a:r>
          </a:p>
          <a:p>
            <a:pPr marL="400050" lvl="1" indent="-342900">
              <a:lnSpc>
                <a:spcPct val="120000"/>
              </a:lnSpc>
              <a:spcAft>
                <a:spcPts val="600"/>
              </a:spcAft>
              <a:buClr>
                <a:srgbClr val="22228B"/>
              </a:buClr>
              <a:buSzPct val="130000"/>
              <a:buFont typeface="Arial" charset="0"/>
              <a:buChar char="•"/>
              <a:defRPr/>
            </a:pPr>
            <a:r>
              <a:rPr lang="en-GB" sz="2000" dirty="0" smtClean="0">
                <a:latin typeface="Arial" charset="0"/>
                <a:ea typeface="ＭＳ Ｐゴシック" charset="0"/>
                <a:cs typeface="ＭＳ Ｐゴシック" charset="0"/>
              </a:rPr>
              <a:t>These basic requisites are </a:t>
            </a:r>
            <a:r>
              <a:rPr lang="en-GB" sz="2000" dirty="0">
                <a:latin typeface="Arial" charset="0"/>
                <a:ea typeface="ＭＳ Ｐゴシック" charset="0"/>
                <a:cs typeface="ＭＳ Ｐゴシック" charset="0"/>
              </a:rPr>
              <a:t>declined differently </a:t>
            </a:r>
            <a:r>
              <a:rPr lang="en-GB" sz="2000" dirty="0" smtClean="0">
                <a:latin typeface="Arial" charset="0"/>
                <a:ea typeface="ＭＳ Ｐゴシック" charset="0"/>
                <a:cs typeface="ＭＳ Ｐゴシック" charset="0"/>
              </a:rPr>
              <a:t>depending of the exposure situation and the category of exposure</a:t>
            </a:r>
            <a:r>
              <a:rPr lang="en-GB" sz="2000" dirty="0">
                <a:latin typeface="Arial" charset="0"/>
                <a:ea typeface="ＭＳ Ｐゴシック" charset="0"/>
                <a:cs typeface="ＭＳ Ｐゴシック" charset="0"/>
              </a:rPr>
              <a:t> </a:t>
            </a:r>
            <a:r>
              <a:rPr lang="en-GB" sz="2000" dirty="0" smtClean="0">
                <a:latin typeface="Arial" charset="0"/>
                <a:ea typeface="ＭＳ Ｐゴシック" charset="0"/>
                <a:cs typeface="ＭＳ Ｐゴシック" charset="0"/>
              </a:rPr>
              <a:t>e.g. </a:t>
            </a:r>
            <a:r>
              <a:rPr lang="en-GB" sz="2000" b="1" dirty="0">
                <a:solidFill>
                  <a:srgbClr val="800000"/>
                </a:solidFill>
                <a:latin typeface="Arial" charset="0"/>
                <a:ea typeface="ＭＳ Ｐゴシック" charset="0"/>
                <a:cs typeface="ＭＳ Ｐゴシック" charset="0"/>
              </a:rPr>
              <a:t>i</a:t>
            </a:r>
            <a:r>
              <a:rPr lang="en-GB" sz="2000" b="1" dirty="0" smtClean="0">
                <a:solidFill>
                  <a:srgbClr val="800000"/>
                </a:solidFill>
                <a:latin typeface="Arial" charset="0"/>
                <a:ea typeface="ＭＳ Ｐゴシック" charset="0"/>
                <a:cs typeface="ＭＳ Ｐゴシック" charset="0"/>
              </a:rPr>
              <a:t>nformed consent </a:t>
            </a:r>
            <a:r>
              <a:rPr lang="en-GB" sz="2000" dirty="0" smtClean="0">
                <a:latin typeface="Arial" charset="0"/>
                <a:ea typeface="ＭＳ Ｐゴシック" charset="0"/>
                <a:cs typeface="ＭＳ Ｐゴシック" charset="0"/>
              </a:rPr>
              <a:t>in the medical field, </a:t>
            </a:r>
            <a:r>
              <a:rPr lang="en-GB" sz="2000" b="1" dirty="0" smtClean="0">
                <a:solidFill>
                  <a:srgbClr val="800000"/>
                </a:solidFill>
                <a:latin typeface="Arial" charset="0"/>
                <a:ea typeface="ＭＳ Ｐゴシック" charset="0"/>
                <a:cs typeface="ＭＳ Ｐゴシック" charset="0"/>
              </a:rPr>
              <a:t>training</a:t>
            </a:r>
            <a:r>
              <a:rPr lang="en-GB" sz="2000" dirty="0" smtClean="0">
                <a:latin typeface="Arial" charset="0"/>
                <a:ea typeface="ＭＳ Ｐゴシック" charset="0"/>
                <a:cs typeface="ＭＳ Ｐゴシック" charset="0"/>
              </a:rPr>
              <a:t> and </a:t>
            </a:r>
            <a:r>
              <a:rPr lang="en-GB" sz="2000" b="1" dirty="0" smtClean="0">
                <a:solidFill>
                  <a:srgbClr val="800000"/>
                </a:solidFill>
                <a:latin typeface="Arial" charset="0"/>
                <a:ea typeface="ＭＳ Ｐゴシック" charset="0"/>
                <a:cs typeface="ＭＳ Ｐゴシック" charset="0"/>
              </a:rPr>
              <a:t>individual monitoring </a:t>
            </a:r>
            <a:r>
              <a:rPr lang="en-GB" sz="2000" dirty="0" smtClean="0">
                <a:latin typeface="Arial" charset="0"/>
                <a:ea typeface="ＭＳ Ｐゴシック" charset="0"/>
                <a:cs typeface="ＭＳ Ｐゴシック" charset="0"/>
              </a:rPr>
              <a:t>of occupationally exposed workers,…  </a:t>
            </a:r>
          </a:p>
          <a:p>
            <a:pPr marL="331787" lvl="2" indent="0">
              <a:lnSpc>
                <a:spcPct val="120000"/>
              </a:lnSpc>
              <a:spcAft>
                <a:spcPts val="600"/>
              </a:spcAft>
              <a:buClr>
                <a:srgbClr val="22228B"/>
              </a:buClr>
              <a:buSzPct val="130000"/>
              <a:buFont typeface="Wingdings 2" charset="0"/>
              <a:buNone/>
              <a:defRPr/>
            </a:pPr>
            <a:endParaRPr lang="en-GB" sz="1700" dirty="0" smtClean="0">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en-GB" sz="2000" b="1" dirty="0">
              <a:solidFill>
                <a:srgbClr val="800000"/>
              </a:solidFill>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en-GB" sz="2000" b="1" dirty="0" smtClean="0">
              <a:solidFill>
                <a:srgbClr val="800000"/>
              </a:solidFill>
              <a:latin typeface="Arial" charset="0"/>
              <a:ea typeface="ＭＳ Ｐゴシック" charset="0"/>
              <a:cs typeface="ＭＳ Ｐゴシック" charset="0"/>
            </a:endParaRPr>
          </a:p>
          <a:p>
            <a:pPr marL="674687" lvl="2" indent="-342900">
              <a:spcAft>
                <a:spcPts val="600"/>
              </a:spcAft>
              <a:buClr>
                <a:srgbClr val="22228B"/>
              </a:buClr>
              <a:buSzPct val="130000"/>
              <a:buFont typeface="Arial" charset="0"/>
              <a:buChar char="•"/>
              <a:defRPr/>
            </a:pPr>
            <a:endParaRPr lang="fr-FR" sz="1700" b="1" dirty="0" smtClean="0">
              <a:solidFill>
                <a:srgbClr val="800000"/>
              </a:solidFill>
              <a:latin typeface="Arial" charset="0"/>
              <a:ea typeface="ＭＳ Ｐゴシック" charset="0"/>
              <a:cs typeface="ＭＳ Ｐゴシック" charset="0"/>
            </a:endParaRPr>
          </a:p>
          <a:p>
            <a:pPr marL="400050" lvl="1" indent="-342900">
              <a:spcAft>
                <a:spcPts val="600"/>
              </a:spcAft>
              <a:buClr>
                <a:srgbClr val="22228B"/>
              </a:buClr>
              <a:buSzPct val="130000"/>
              <a:buFont typeface="Arial" charset="0"/>
              <a:buChar char="•"/>
              <a:defRPr/>
            </a:pPr>
            <a:endParaRPr lang="en-GB" sz="2000" dirty="0">
              <a:solidFill>
                <a:srgbClr val="000000"/>
              </a:solidFill>
              <a:latin typeface="Arial" charset="0"/>
              <a:ea typeface="ＭＳ Ｐゴシック" charset="0"/>
              <a:cs typeface="ＭＳ Ｐゴシック" charset="0"/>
            </a:endParaRPr>
          </a:p>
          <a:p>
            <a:pPr marL="400050" lvl="1" indent="-342900">
              <a:spcAft>
                <a:spcPts val="600"/>
              </a:spcAft>
              <a:buClr>
                <a:srgbClr val="22228B"/>
              </a:buClr>
              <a:buSzPct val="130000"/>
              <a:buFont typeface="Arial" charset="0"/>
              <a:buChar char="•"/>
              <a:defRPr/>
            </a:pPr>
            <a:endParaRPr lang="fr-FR" sz="2000" dirty="0" smtClean="0">
              <a:solidFill>
                <a:srgbClr val="000000"/>
              </a:solidFill>
              <a:latin typeface="Arial" charset="0"/>
              <a:ea typeface="ＭＳ Ｐゴシック" charset="0"/>
              <a:cs typeface="ＭＳ Ｐゴシック" charset="0"/>
            </a:endParaRPr>
          </a:p>
          <a:p>
            <a:pPr marL="57150" lvl="1" indent="0">
              <a:spcAft>
                <a:spcPts val="600"/>
              </a:spcAft>
              <a:buClr>
                <a:srgbClr val="22228B"/>
              </a:buClr>
              <a:buSzPct val="130000"/>
              <a:buFont typeface="Wingdings 2" charset="0"/>
              <a:buNone/>
              <a:defRPr/>
            </a:pPr>
            <a:endParaRPr lang="en-US" sz="2000" dirty="0">
              <a:solidFill>
                <a:srgbClr val="000000"/>
              </a:solidFill>
              <a:latin typeface="Arial" charset="0"/>
              <a:ea typeface="ＭＳ Ｐゴシック" charset="0"/>
              <a:cs typeface="ＭＳ Ｐゴシック" charset="0"/>
            </a:endParaRPr>
          </a:p>
        </p:txBody>
      </p:sp>
      <p:sp>
        <p:nvSpPr>
          <p:cNvPr id="26628" name="Titre 4"/>
          <p:cNvSpPr>
            <a:spLocks noGrp="1"/>
          </p:cNvSpPr>
          <p:nvPr>
            <p:ph type="title"/>
          </p:nvPr>
        </p:nvSpPr>
        <p:spPr>
          <a:xfrm>
            <a:off x="0" y="228600"/>
            <a:ext cx="9144000" cy="749300"/>
          </a:xfrm>
        </p:spPr>
        <p:txBody>
          <a:bodyPr>
            <a:normAutofit/>
          </a:bodyPr>
          <a:lstStyle/>
          <a:p>
            <a:pPr marL="342900" indent="-342900">
              <a:defRPr/>
            </a:pPr>
            <a:r>
              <a:rPr lang="en-GB" sz="2400" dirty="0">
                <a:effectLst>
                  <a:outerShdw blurRad="38100" dist="25400" dir="5400000" algn="tl" rotWithShape="0">
                    <a:srgbClr val="000000">
                      <a:alpha val="43000"/>
                    </a:srgbClr>
                  </a:outerShdw>
                </a:effectLst>
              </a:rPr>
              <a:t>The requisites</a:t>
            </a:r>
          </a:p>
        </p:txBody>
      </p:sp>
      <p:sp>
        <p:nvSpPr>
          <p:cNvPr id="55299"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B23CEA49-3D77-EE46-A815-D8F2ABA9B270}" type="slidenum">
              <a:rPr lang="fr-FR" sz="1200"/>
              <a:pPr algn="r" eaLnBrk="1" hangingPunct="1"/>
              <a:t>23</a:t>
            </a:fld>
            <a:endParaRPr lang="fr-FR" sz="1200"/>
          </a:p>
        </p:txBody>
      </p:sp>
    </p:spTree>
    <p:extLst>
      <p:ext uri="{BB962C8B-B14F-4D97-AF65-F5344CB8AC3E}">
        <p14:creationId xmlns:p14="http://schemas.microsoft.com/office/powerpoint/2010/main" val="261050280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Espace réservé du contenu 2"/>
          <p:cNvSpPr>
            <a:spLocks noGrp="1"/>
          </p:cNvSpPr>
          <p:nvPr>
            <p:ph idx="1"/>
          </p:nvPr>
        </p:nvSpPr>
        <p:spPr>
          <a:xfrm>
            <a:off x="533400" y="1143000"/>
            <a:ext cx="8077200" cy="4876800"/>
          </a:xfrm>
        </p:spPr>
        <p:txBody>
          <a:bodyPr/>
          <a:lstStyle/>
          <a:p>
            <a:pPr eaLnBrk="1" hangingPunct="1">
              <a:lnSpc>
                <a:spcPct val="130000"/>
              </a:lnSpc>
              <a:spcBef>
                <a:spcPct val="0"/>
              </a:spcBef>
              <a:spcAft>
                <a:spcPts val="1200"/>
              </a:spcAft>
              <a:buFont typeface="Wingdings" charset="0"/>
              <a:buNone/>
            </a:pPr>
            <a:r>
              <a:rPr lang="en-US" sz="2000" i="1" dirty="0">
                <a:solidFill>
                  <a:schemeClr val="tx2"/>
                </a:solidFill>
                <a:latin typeface="Helvetica" charset="0"/>
                <a:cs typeface="ＭＳ Ｐゴシック" charset="0"/>
              </a:rPr>
              <a:t>	</a:t>
            </a:r>
            <a:r>
              <a:rPr lang="en-US" sz="2000" b="0" dirty="0">
                <a:latin typeface="+mj-lt"/>
                <a:cs typeface="ＭＳ Ｐゴシック" charset="0"/>
              </a:rPr>
              <a:t>“</a:t>
            </a:r>
            <a:r>
              <a:rPr lang="en-US" altLang="ja-JP" sz="2000" b="0" dirty="0">
                <a:latin typeface="+mj-lt"/>
                <a:cs typeface="ＭＳ Ｐゴシック" charset="0"/>
              </a:rPr>
              <a:t>Aside from our experienced scientists, trained in radiation protection, where do we look further for our supply of </a:t>
            </a:r>
            <a:r>
              <a:rPr lang="en-US" altLang="ja-JP" sz="2000" b="1" dirty="0">
                <a:solidFill>
                  <a:srgbClr val="800000"/>
                </a:solidFill>
                <a:latin typeface="+mj-lt"/>
                <a:cs typeface="ＭＳ Ｐゴシック" charset="0"/>
              </a:rPr>
              <a:t>wisdom</a:t>
            </a:r>
            <a:r>
              <a:rPr lang="en-US" altLang="ja-JP" sz="2000" b="0" dirty="0">
                <a:solidFill>
                  <a:srgbClr val="000000"/>
                </a:solidFill>
                <a:latin typeface="+mj-lt"/>
                <a:cs typeface="ＭＳ Ｐゴシック" charset="0"/>
              </a:rPr>
              <a:t>? Personally, I feel strongly that we must turn to the much larger group of citizens generally, most of whom have to be regarded </a:t>
            </a:r>
            <a:r>
              <a:rPr lang="en-US" altLang="ja-JP" sz="2000" b="1" dirty="0">
                <a:solidFill>
                  <a:srgbClr val="800000"/>
                </a:solidFill>
                <a:latin typeface="+mj-lt"/>
                <a:cs typeface="ＭＳ Ｐゴシック" charset="0"/>
              </a:rPr>
              <a:t>as well-meaning and sincere</a:t>
            </a:r>
            <a:r>
              <a:rPr lang="en-US" altLang="ja-JP" sz="2000" b="0" dirty="0">
                <a:solidFill>
                  <a:srgbClr val="000000"/>
                </a:solidFill>
                <a:latin typeface="+mj-lt"/>
                <a:cs typeface="ＭＳ Ｐゴシック" charset="0"/>
              </a:rPr>
              <a:t>, but rarely well-informed about the radiation problems that they have to deal with. </a:t>
            </a:r>
            <a:r>
              <a:rPr lang="en-US" altLang="ja-JP" sz="2000" b="1" dirty="0">
                <a:solidFill>
                  <a:srgbClr val="800000"/>
                </a:solidFill>
                <a:latin typeface="+mj-lt"/>
                <a:cs typeface="ＭＳ Ｐゴシック" charset="0"/>
              </a:rPr>
              <a:t>Nevertheless, collectively or as individuals, they can be of great value </a:t>
            </a:r>
            <a:r>
              <a:rPr lang="en-US" altLang="ja-JP" sz="2000" dirty="0">
                <a:solidFill>
                  <a:srgbClr val="800000"/>
                </a:solidFill>
                <a:latin typeface="+mj-lt"/>
                <a:cs typeface="ＭＳ Ｐゴシック" charset="0"/>
              </a:rPr>
              <a:t>…</a:t>
            </a:r>
            <a:r>
              <a:rPr lang="en-US" altLang="ja-JP" sz="2000" dirty="0">
                <a:solidFill>
                  <a:srgbClr val="000000"/>
                </a:solidFill>
                <a:latin typeface="+mj-lt"/>
                <a:cs typeface="ＭＳ Ｐゴシック" charset="0"/>
              </a:rPr>
              <a:t> </a:t>
            </a:r>
            <a:r>
              <a:rPr lang="en-US" altLang="ja-JP" sz="2000" b="1" dirty="0">
                <a:solidFill>
                  <a:srgbClr val="800000"/>
                </a:solidFill>
                <a:latin typeface="+mj-lt"/>
                <a:cs typeface="ＭＳ Ｐゴシック" charset="0"/>
              </a:rPr>
              <a:t>in developing our total radiation protection philosophy</a:t>
            </a:r>
            <a:r>
              <a:rPr lang="en-US" altLang="ja-JP" sz="2000" b="0" dirty="0">
                <a:solidFill>
                  <a:srgbClr val="000000"/>
                </a:solidFill>
                <a:latin typeface="+mj-lt"/>
                <a:cs typeface="ＭＳ Ｐゴシック" charset="0"/>
              </a:rPr>
              <a:t>.</a:t>
            </a:r>
            <a:r>
              <a:rPr lang="en-US" sz="2000" b="0" dirty="0">
                <a:latin typeface="+mj-lt"/>
                <a:cs typeface="ＭＳ Ｐゴシック" charset="0"/>
              </a:rPr>
              <a:t>”</a:t>
            </a:r>
            <a:r>
              <a:rPr lang="en-US" altLang="ja-JP" sz="2000" b="0" dirty="0">
                <a:solidFill>
                  <a:schemeClr val="tx2"/>
                </a:solidFill>
                <a:latin typeface="+mj-lt"/>
                <a:cs typeface="ＭＳ Ｐゴシック" charset="0"/>
              </a:rPr>
              <a:t> </a:t>
            </a:r>
          </a:p>
          <a:p>
            <a:pPr eaLnBrk="1" hangingPunct="1">
              <a:lnSpc>
                <a:spcPct val="120000"/>
              </a:lnSpc>
              <a:spcBef>
                <a:spcPct val="0"/>
              </a:spcBef>
              <a:spcAft>
                <a:spcPts val="1200"/>
              </a:spcAft>
              <a:buFont typeface="Wingdings" charset="0"/>
              <a:buNone/>
            </a:pPr>
            <a:r>
              <a:rPr lang="en-US" sz="2000" b="1" dirty="0">
                <a:solidFill>
                  <a:schemeClr val="tx2"/>
                </a:solidFill>
                <a:latin typeface="+mj-lt"/>
                <a:cs typeface="ＭＳ Ｐゴシック" charset="0"/>
              </a:rPr>
              <a:t>	</a:t>
            </a:r>
            <a:r>
              <a:rPr lang="en-US" sz="2000" i="1" dirty="0" err="1">
                <a:solidFill>
                  <a:srgbClr val="000000"/>
                </a:solidFill>
                <a:latin typeface="+mj-lt"/>
                <a:cs typeface="ＭＳ Ｐゴシック" charset="0"/>
              </a:rPr>
              <a:t>Lauriston</a:t>
            </a:r>
            <a:r>
              <a:rPr lang="en-US" sz="2000" i="1" dirty="0">
                <a:solidFill>
                  <a:srgbClr val="000000"/>
                </a:solidFill>
                <a:latin typeface="+mj-lt"/>
                <a:cs typeface="ＭＳ Ｐゴシック" charset="0"/>
              </a:rPr>
              <a:t> Taylor</a:t>
            </a:r>
            <a:r>
              <a:rPr lang="en-US" sz="2000" b="0" i="1" dirty="0">
                <a:solidFill>
                  <a:srgbClr val="000000"/>
                </a:solidFill>
                <a:latin typeface="+mj-lt"/>
                <a:cs typeface="ＭＳ Ｐゴシック" charset="0"/>
              </a:rPr>
              <a:t>, Sievert Lecture, IRPA 5 Congress, Jerusalem, 1980</a:t>
            </a:r>
          </a:p>
        </p:txBody>
      </p:sp>
      <p:sp>
        <p:nvSpPr>
          <p:cNvPr id="61442" name="Rectangle 4"/>
          <p:cNvSpPr>
            <a:spLocks noChangeArrowheads="1"/>
          </p:cNvSpPr>
          <p:nvPr/>
        </p:nvSpPr>
        <p:spPr bwMode="auto">
          <a:xfrm>
            <a:off x="0" y="381000"/>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eaLnBrk="0" hangingPunct="0">
              <a:defRPr/>
            </a:pPr>
            <a:r>
              <a:rPr lang="en-GB" sz="2400" b="1" dirty="0" smtClean="0">
                <a:solidFill>
                  <a:srgbClr val="000053"/>
                </a:solidFill>
              </a:rPr>
              <a:t> </a:t>
            </a: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vision of a pioneer</a:t>
            </a:r>
          </a:p>
        </p:txBody>
      </p:sp>
      <p:sp>
        <p:nvSpPr>
          <p:cNvPr id="6144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6438D00-F950-A54B-82DC-B44036A5095B}" type="slidenum">
              <a:rPr lang="fr-FR" sz="1200"/>
              <a:pPr algn="r" eaLnBrk="1" hangingPunct="1"/>
              <a:t>24</a:t>
            </a:fld>
            <a:endParaRPr lang="fr-FR" sz="1200"/>
          </a:p>
        </p:txBody>
      </p:sp>
    </p:spTree>
    <p:extLst>
      <p:ext uri="{BB962C8B-B14F-4D97-AF65-F5344CB8AC3E}">
        <p14:creationId xmlns:p14="http://schemas.microsoft.com/office/powerpoint/2010/main" val="102580013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Espace réservé du pied de page 3"/>
          <p:cNvSpPr>
            <a:spLocks noGrp="1"/>
          </p:cNvSpPr>
          <p:nvPr>
            <p:ph type="ftr" sz="quarter" idx="4294967295"/>
          </p:nvPr>
        </p:nvSpPr>
        <p:spPr bwMode="auto">
          <a:xfrm rot="16200000">
            <a:off x="-647700" y="56007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solidFill>
                  <a:schemeClr val="bg1"/>
                </a:solidFill>
                <a:latin typeface="Helvetica" charset="0"/>
              </a:rPr>
              <a:t>IRPA 11 Keynote Lecture XX</a:t>
            </a:r>
          </a:p>
        </p:txBody>
      </p:sp>
      <p:sp>
        <p:nvSpPr>
          <p:cNvPr id="17411" name="Rectangle 2"/>
          <p:cNvSpPr>
            <a:spLocks noGrp="1" noChangeArrowheads="1"/>
          </p:cNvSpPr>
          <p:nvPr>
            <p:ph type="title"/>
          </p:nvPr>
        </p:nvSpPr>
        <p:spPr>
          <a:xfrm>
            <a:off x="0" y="152400"/>
            <a:ext cx="9144000" cy="838200"/>
          </a:xfrm>
        </p:spPr>
        <p:txBody>
          <a:bodyPr>
            <a:normAutofit/>
          </a:bodyPr>
          <a:lstStyle/>
          <a:p>
            <a:pPr marL="342900" indent="-342900">
              <a:defRPr/>
            </a:pPr>
            <a:r>
              <a:rPr lang="en-GB" sz="2400" dirty="0">
                <a:effectLst>
                  <a:outerShdw blurRad="38100" dist="25400" dir="5400000" algn="tl" rotWithShape="0">
                    <a:srgbClr val="000000">
                      <a:alpha val="43000"/>
                    </a:srgbClr>
                  </a:outerShdw>
                </a:effectLst>
              </a:rPr>
              <a:t>Stakeholder </a:t>
            </a:r>
            <a:r>
              <a:rPr lang="en-GB" sz="2400" dirty="0" smtClean="0">
                <a:effectLst>
                  <a:outerShdw blurRad="38100" dist="25400" dir="5400000" algn="tl" rotWithShape="0">
                    <a:srgbClr val="000000">
                      <a:alpha val="43000"/>
                    </a:srgbClr>
                  </a:outerShdw>
                </a:effectLst>
              </a:rPr>
              <a:t>engagement</a:t>
            </a:r>
            <a:endParaRPr lang="en-GB" sz="2400" dirty="0">
              <a:effectLst>
                <a:outerShdw blurRad="38100" dist="25400" dir="5400000" algn="tl" rotWithShape="0">
                  <a:srgbClr val="000000">
                    <a:alpha val="43000"/>
                  </a:srgbClr>
                </a:outerShdw>
              </a:effectLst>
            </a:endParaRPr>
          </a:p>
        </p:txBody>
      </p:sp>
      <p:sp>
        <p:nvSpPr>
          <p:cNvPr id="54275" name="Rectangle 3"/>
          <p:cNvSpPr>
            <a:spLocks noGrp="1" noChangeArrowheads="1"/>
          </p:cNvSpPr>
          <p:nvPr>
            <p:ph type="body" idx="1"/>
          </p:nvPr>
        </p:nvSpPr>
        <p:spPr>
          <a:xfrm>
            <a:off x="457200" y="990600"/>
            <a:ext cx="8229600" cy="5105400"/>
          </a:xfrm>
        </p:spPr>
        <p:txBody>
          <a:bodyPr/>
          <a:lstStyle/>
          <a:p>
            <a:pPr eaLnBrk="1" hangingPunct="1">
              <a:lnSpc>
                <a:spcPct val="120000"/>
              </a:lnSpc>
              <a:spcBef>
                <a:spcPts val="1200"/>
              </a:spcBef>
              <a:defRPr/>
            </a:pPr>
            <a:r>
              <a:rPr lang="en-US" sz="2000" b="0" dirty="0" smtClean="0">
                <a:latin typeface="Helvetica" charset="0"/>
                <a:cs typeface="ＭＳ Ｐゴシック" charset="0"/>
              </a:rPr>
              <a:t>Concretely stakeholder </a:t>
            </a:r>
            <a:r>
              <a:rPr lang="en-US" sz="2000" b="0" dirty="0">
                <a:latin typeface="Helvetica" charset="0"/>
                <a:cs typeface="ＭＳ Ｐゴシック" charset="0"/>
              </a:rPr>
              <a:t>engagement in radiation protection emerged in the </a:t>
            </a:r>
            <a:r>
              <a:rPr lang="en-US" sz="2000" b="1" dirty="0">
                <a:solidFill>
                  <a:srgbClr val="800000"/>
                </a:solidFill>
                <a:latin typeface="Helvetica" charset="0"/>
                <a:cs typeface="ＭＳ Ｐゴシック" charset="0"/>
              </a:rPr>
              <a:t>late 80s and early 90s</a:t>
            </a:r>
            <a:r>
              <a:rPr lang="en-US" sz="2000" dirty="0">
                <a:latin typeface="Helvetica" charset="0"/>
                <a:cs typeface="ＭＳ Ｐゴシック" charset="0"/>
              </a:rPr>
              <a:t> </a:t>
            </a:r>
            <a:r>
              <a:rPr lang="en-US" sz="2000" b="0" dirty="0">
                <a:latin typeface="Helvetica" charset="0"/>
                <a:cs typeface="ＭＳ Ｐゴシック" charset="0"/>
              </a:rPr>
              <a:t>in the context of the management of exposures in contaminated areas by the </a:t>
            </a:r>
            <a:r>
              <a:rPr lang="en-US" sz="2000" b="1" dirty="0">
                <a:solidFill>
                  <a:srgbClr val="800000"/>
                </a:solidFill>
                <a:latin typeface="Helvetica" charset="0"/>
                <a:cs typeface="ＭＳ Ｐゴシック" charset="0"/>
              </a:rPr>
              <a:t>Chernobyl accident </a:t>
            </a:r>
            <a:r>
              <a:rPr lang="en-US" sz="2000" b="0" dirty="0">
                <a:latin typeface="Helvetica" charset="0"/>
                <a:cs typeface="ＭＳ Ｐゴシック" charset="0"/>
              </a:rPr>
              <a:t>and </a:t>
            </a:r>
            <a:r>
              <a:rPr lang="en-US" sz="2000" b="0" dirty="0">
                <a:solidFill>
                  <a:srgbClr val="000000"/>
                </a:solidFill>
                <a:latin typeface="Helvetica" charset="0"/>
                <a:cs typeface="ＭＳ Ｐゴシック" charset="0"/>
              </a:rPr>
              <a:t>contaminated sites by </a:t>
            </a:r>
            <a:r>
              <a:rPr lang="en-US" sz="2000" b="1" dirty="0">
                <a:solidFill>
                  <a:srgbClr val="800000"/>
                </a:solidFill>
                <a:latin typeface="Helvetica" charset="0"/>
                <a:cs typeface="ＭＳ Ｐゴシック" charset="0"/>
              </a:rPr>
              <a:t>past </a:t>
            </a:r>
            <a:r>
              <a:rPr lang="en-US" sz="2000" b="1" dirty="0" smtClean="0">
                <a:solidFill>
                  <a:srgbClr val="800000"/>
                </a:solidFill>
                <a:latin typeface="Helvetica" charset="0"/>
                <a:cs typeface="ＭＳ Ｐゴシック" charset="0"/>
              </a:rPr>
              <a:t>activities</a:t>
            </a:r>
          </a:p>
          <a:p>
            <a:pPr marL="0" indent="0" eaLnBrk="1" hangingPunct="1">
              <a:lnSpc>
                <a:spcPct val="110000"/>
              </a:lnSpc>
              <a:spcBef>
                <a:spcPts val="1200"/>
              </a:spcBef>
              <a:buNone/>
              <a:defRPr/>
            </a:pPr>
            <a:endParaRPr lang="en-US" sz="800" b="1" dirty="0">
              <a:solidFill>
                <a:srgbClr val="800000"/>
              </a:solidFill>
              <a:latin typeface="Helvetica" charset="0"/>
              <a:cs typeface="ＭＳ Ｐゴシック" charset="0"/>
            </a:endParaRPr>
          </a:p>
          <a:p>
            <a:pPr>
              <a:defRPr/>
            </a:pPr>
            <a:r>
              <a:rPr lang="en-GB" sz="2000" b="0" dirty="0" smtClean="0">
                <a:latin typeface="Helvetica" charset="0"/>
                <a:cs typeface="ＭＳ Ｐゴシック" charset="0"/>
              </a:rPr>
              <a:t> </a:t>
            </a:r>
            <a:r>
              <a:rPr lang="en-GB" sz="2000" b="0" dirty="0">
                <a:solidFill>
                  <a:srgbClr val="000000"/>
                </a:solidFill>
                <a:latin typeface="Arial" charset="0"/>
                <a:cs typeface="ＭＳ Ｐゴシック" charset="0"/>
              </a:rPr>
              <a:t>Why to engage stakeholders</a:t>
            </a:r>
            <a:r>
              <a:rPr lang="en-GB" sz="2000" dirty="0">
                <a:solidFill>
                  <a:srgbClr val="000000"/>
                </a:solidFill>
                <a:latin typeface="Arial" charset="0"/>
                <a:cs typeface="ＭＳ Ｐゴシック" charset="0"/>
              </a:rPr>
              <a:t>? </a:t>
            </a:r>
          </a:p>
          <a:p>
            <a:pPr marL="0" indent="0">
              <a:buFont typeface="Wingdings 2" charset="0"/>
              <a:buNone/>
              <a:defRPr/>
            </a:pPr>
            <a:endParaRPr lang="en-GB" sz="1000" dirty="0">
              <a:solidFill>
                <a:srgbClr val="000000"/>
              </a:solidFill>
              <a:latin typeface="Arial" charset="0"/>
              <a:cs typeface="ＭＳ Ｐゴシック" charset="0"/>
            </a:endParaRPr>
          </a:p>
          <a:p>
            <a:pPr marL="674687" lvl="2" indent="-342900">
              <a:spcAft>
                <a:spcPts val="1800"/>
              </a:spcAft>
              <a:buClr>
                <a:srgbClr val="22228B"/>
              </a:buClr>
              <a:buSzPct val="130000"/>
              <a:buFont typeface="Arial" charset="0"/>
              <a:buChar char="•"/>
              <a:defRPr/>
            </a:pPr>
            <a:r>
              <a:rPr lang="en-GB" sz="2000" dirty="0">
                <a:latin typeface="Arial" charset="0"/>
                <a:ea typeface="ＭＳ Ｐゴシック" charset="0"/>
                <a:cs typeface="ＭＳ Ｐゴシック" charset="0"/>
              </a:rPr>
              <a:t>To take into account their </a:t>
            </a:r>
            <a:r>
              <a:rPr lang="en-GB" sz="2000" b="1" dirty="0">
                <a:solidFill>
                  <a:srgbClr val="800000"/>
                </a:solidFill>
                <a:latin typeface="Arial" charset="0"/>
                <a:ea typeface="ＭＳ Ｐゴシック" charset="0"/>
                <a:cs typeface="ＭＳ Ｐゴシック" charset="0"/>
              </a:rPr>
              <a:t>concerns and expectations </a:t>
            </a:r>
            <a:r>
              <a:rPr lang="en-GB" sz="2000" dirty="0">
                <a:latin typeface="Arial" charset="0"/>
                <a:ea typeface="ＭＳ Ｐゴシック" charset="0"/>
                <a:cs typeface="ＭＳ Ｐゴシック" charset="0"/>
              </a:rPr>
              <a:t>as well as </a:t>
            </a:r>
            <a:r>
              <a:rPr lang="en-GB" sz="2000" dirty="0">
                <a:latin typeface="Helvetica" charset="0"/>
                <a:cs typeface="Arial" charset="0"/>
              </a:rPr>
              <a:t>the </a:t>
            </a:r>
            <a:r>
              <a:rPr lang="en-GB" sz="2000" b="1" dirty="0">
                <a:solidFill>
                  <a:srgbClr val="800000"/>
                </a:solidFill>
                <a:latin typeface="Helvetica" charset="0"/>
                <a:cs typeface="Arial" charset="0"/>
              </a:rPr>
              <a:t>prevailing circumstances </a:t>
            </a:r>
            <a:r>
              <a:rPr lang="en-GB" sz="2000" dirty="0">
                <a:latin typeface="Helvetica" charset="0"/>
                <a:cs typeface="Arial" charset="0"/>
              </a:rPr>
              <a:t>of the exposure situations </a:t>
            </a:r>
            <a:endParaRPr lang="en-GB" sz="2000" dirty="0">
              <a:latin typeface="Arial" charset="0"/>
              <a:ea typeface="ＭＳ Ｐゴシック" charset="0"/>
              <a:cs typeface="ＭＳ Ｐゴシック" charset="0"/>
            </a:endParaRPr>
          </a:p>
          <a:p>
            <a:pPr marL="674687" lvl="2" indent="-342900">
              <a:spcAft>
                <a:spcPts val="1800"/>
              </a:spcAft>
              <a:buClr>
                <a:srgbClr val="22228B"/>
              </a:buClr>
              <a:buSzPct val="130000"/>
              <a:buFont typeface="Arial" charset="0"/>
              <a:buChar char="•"/>
              <a:defRPr/>
            </a:pPr>
            <a:r>
              <a:rPr lang="en-GB" sz="2000" dirty="0">
                <a:latin typeface="Arial" charset="0"/>
                <a:ea typeface="ＭＳ Ｐゴシック" charset="0"/>
                <a:cs typeface="ＭＳ Ｐゴシック" charset="0"/>
              </a:rPr>
              <a:t>To adopt more </a:t>
            </a:r>
            <a:r>
              <a:rPr lang="en-GB" sz="2000" b="1" dirty="0">
                <a:solidFill>
                  <a:srgbClr val="800000"/>
                </a:solidFill>
                <a:latin typeface="Arial" charset="0"/>
                <a:ea typeface="ＭＳ Ｐゴシック" charset="0"/>
                <a:cs typeface="ＭＳ Ｐゴシック" charset="0"/>
              </a:rPr>
              <a:t>effective</a:t>
            </a:r>
            <a:r>
              <a:rPr lang="en-GB" sz="2000" dirty="0">
                <a:latin typeface="Arial" charset="0"/>
                <a:ea typeface="ＭＳ Ｐゴシック" charset="0"/>
                <a:cs typeface="ＭＳ Ｐゴシック" charset="0"/>
              </a:rPr>
              <a:t> and </a:t>
            </a:r>
            <a:r>
              <a:rPr lang="en-GB" sz="2000" b="1" dirty="0">
                <a:solidFill>
                  <a:srgbClr val="800000"/>
                </a:solidFill>
                <a:latin typeface="Arial" charset="0"/>
                <a:ea typeface="ＭＳ Ｐゴシック" charset="0"/>
                <a:cs typeface="ＭＳ Ｐゴシック" charset="0"/>
              </a:rPr>
              <a:t>fairer</a:t>
            </a:r>
            <a:r>
              <a:rPr lang="en-GB" sz="2000" dirty="0">
                <a:latin typeface="Arial" charset="0"/>
                <a:ea typeface="ＭＳ Ｐゴシック" charset="0"/>
                <a:cs typeface="ＭＳ Ｐゴシック" charset="0"/>
              </a:rPr>
              <a:t> protection actions</a:t>
            </a:r>
          </a:p>
          <a:p>
            <a:pPr marL="674687" lvl="2" indent="-342900">
              <a:spcAft>
                <a:spcPts val="1800"/>
              </a:spcAft>
              <a:buClr>
                <a:srgbClr val="22228B"/>
              </a:buClr>
              <a:buSzPct val="130000"/>
              <a:buFont typeface="Arial" charset="0"/>
              <a:buChar char="•"/>
              <a:defRPr/>
            </a:pPr>
            <a:r>
              <a:rPr lang="en-GB" sz="2000" dirty="0">
                <a:latin typeface="Arial" charset="0"/>
                <a:ea typeface="ＭＳ Ｐゴシック" charset="0"/>
                <a:cs typeface="ＭＳ Ｐゴシック" charset="0"/>
              </a:rPr>
              <a:t>To diffuse </a:t>
            </a:r>
            <a:r>
              <a:rPr lang="en-GB" sz="2000" b="1" dirty="0">
                <a:solidFill>
                  <a:srgbClr val="800000"/>
                </a:solidFill>
                <a:latin typeface="Arial" charset="0"/>
                <a:ea typeface="ＭＳ Ｐゴシック" charset="0"/>
                <a:cs typeface="ＭＳ Ｐゴシック" charset="0"/>
              </a:rPr>
              <a:t>radiation protection culture </a:t>
            </a:r>
            <a:endParaRPr lang="en-GB" sz="2000" dirty="0">
              <a:latin typeface="Arial" charset="0"/>
              <a:ea typeface="ＭＳ Ｐゴシック" charset="0"/>
              <a:cs typeface="ＭＳ Ｐゴシック" charset="0"/>
            </a:endParaRPr>
          </a:p>
          <a:p>
            <a:pPr marL="674687" lvl="2" indent="-342900">
              <a:spcAft>
                <a:spcPts val="1800"/>
              </a:spcAft>
              <a:buClr>
                <a:srgbClr val="22228B"/>
              </a:buClr>
              <a:buSzPct val="130000"/>
              <a:buFont typeface="Arial" charset="0"/>
              <a:buChar char="•"/>
              <a:defRPr/>
            </a:pPr>
            <a:r>
              <a:rPr lang="en-GB" sz="2000" dirty="0" smtClean="0">
                <a:solidFill>
                  <a:prstClr val="black"/>
                </a:solidFill>
                <a:latin typeface="Arial" charset="0"/>
                <a:ea typeface="ＭＳ Ｐゴシック" charset="0"/>
                <a:cs typeface="ＭＳ Ｐゴシック" charset="0"/>
              </a:rPr>
              <a:t>To </a:t>
            </a:r>
            <a:r>
              <a:rPr lang="en-GB" sz="2000" dirty="0">
                <a:solidFill>
                  <a:prstClr val="black"/>
                </a:solidFill>
                <a:latin typeface="Arial" charset="0"/>
                <a:ea typeface="ＭＳ Ｐゴシック" charset="0"/>
                <a:cs typeface="ＭＳ Ｐゴシック" charset="0"/>
              </a:rPr>
              <a:t>favour their </a:t>
            </a:r>
            <a:r>
              <a:rPr lang="en-GB" sz="2000" b="1" dirty="0">
                <a:solidFill>
                  <a:srgbClr val="800000"/>
                </a:solidFill>
                <a:latin typeface="Arial" charset="0"/>
                <a:ea typeface="ＭＳ Ｐゴシック" charset="0"/>
                <a:cs typeface="ＭＳ Ｐゴシック" charset="0"/>
              </a:rPr>
              <a:t>empowerment</a:t>
            </a:r>
            <a:r>
              <a:rPr lang="en-GB" sz="2000" dirty="0">
                <a:solidFill>
                  <a:prstClr val="black"/>
                </a:solidFill>
                <a:latin typeface="Arial" charset="0"/>
                <a:ea typeface="ＭＳ Ｐゴシック" charset="0"/>
                <a:cs typeface="ＭＳ Ｐゴシック" charset="0"/>
              </a:rPr>
              <a:t> and </a:t>
            </a:r>
            <a:r>
              <a:rPr lang="en-GB" sz="2000" b="1" dirty="0">
                <a:solidFill>
                  <a:srgbClr val="800000"/>
                </a:solidFill>
                <a:latin typeface="Arial" charset="0"/>
                <a:ea typeface="ＭＳ Ｐゴシック" charset="0"/>
                <a:cs typeface="ＭＳ Ｐゴシック" charset="0"/>
              </a:rPr>
              <a:t>autonomy </a:t>
            </a:r>
            <a:r>
              <a:rPr lang="en-GB" sz="2000" dirty="0" err="1">
                <a:solidFill>
                  <a:srgbClr val="000000"/>
                </a:solidFill>
                <a:latin typeface="Arial"/>
                <a:ea typeface="ＭＳ Ｐゴシック" charset="0"/>
                <a:cs typeface="Arial"/>
              </a:rPr>
              <a:t>i.e</a:t>
            </a:r>
            <a:r>
              <a:rPr lang="en-GB" sz="2000" dirty="0">
                <a:solidFill>
                  <a:srgbClr val="000000"/>
                </a:solidFill>
                <a:latin typeface="Arial"/>
                <a:ea typeface="ＭＳ Ｐゴシック" charset="0"/>
                <a:cs typeface="Arial"/>
              </a:rPr>
              <a:t> to promote their </a:t>
            </a:r>
            <a:r>
              <a:rPr lang="en-GB" sz="2000" b="1" dirty="0">
                <a:solidFill>
                  <a:srgbClr val="800000"/>
                </a:solidFill>
                <a:latin typeface="Arial"/>
                <a:ea typeface="ＭＳ Ｐゴシック" charset="0"/>
                <a:cs typeface="Arial"/>
              </a:rPr>
              <a:t>dignity</a:t>
            </a:r>
          </a:p>
          <a:p>
            <a:pPr marL="0" indent="0" eaLnBrk="1" hangingPunct="1">
              <a:lnSpc>
                <a:spcPct val="110000"/>
              </a:lnSpc>
              <a:spcBef>
                <a:spcPts val="1200"/>
              </a:spcBef>
              <a:buFont typeface="Wingdings 2" charset="0"/>
              <a:buNone/>
              <a:defRPr/>
            </a:pPr>
            <a:endParaRPr lang="en-GB" sz="2000" dirty="0">
              <a:latin typeface="Helvetica" charset="0"/>
              <a:cs typeface="ＭＳ Ｐゴシック" charset="0"/>
            </a:endParaRPr>
          </a:p>
        </p:txBody>
      </p:sp>
      <p:sp>
        <p:nvSpPr>
          <p:cNvPr id="76804"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A5EBE03-DBE0-584A-B73B-FFAD88274A37}" type="slidenum">
              <a:rPr lang="fr-FR" sz="1200"/>
              <a:pPr algn="r" eaLnBrk="1" hangingPunct="1"/>
              <a:t>25</a:t>
            </a:fld>
            <a:endParaRPr lang="fr-FR" sz="1200"/>
          </a:p>
        </p:txBody>
      </p:sp>
    </p:spTree>
    <p:extLst>
      <p:ext uri="{BB962C8B-B14F-4D97-AF65-F5344CB8AC3E}">
        <p14:creationId xmlns:p14="http://schemas.microsoft.com/office/powerpoint/2010/main" val="3703287390"/>
      </p:ext>
    </p:extLst>
  </p:cSld>
  <p:clrMapOvr>
    <a:masterClrMapping/>
  </p:clrMapOvr>
  <p:transition xmlns:p14="http://schemas.microsoft.com/office/powerpoint/2010/mai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12700"/>
            <a:ext cx="8229600" cy="1143000"/>
          </a:xfrm>
        </p:spPr>
        <p:txBody>
          <a:bodyPr>
            <a:normAutofit/>
          </a:bodyPr>
          <a:lstStyle/>
          <a:p>
            <a:pPr marL="342900" lvl="1" indent="-342900">
              <a:buClr>
                <a:srgbClr val="22228B"/>
              </a:buClr>
              <a:buSzPct val="120000"/>
              <a:defRPr/>
            </a:pPr>
            <a:r>
              <a:rPr lang="en-GB" sz="2400" b="1" kern="1200" dirty="0" smtClean="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rPr>
              <a:t>About dignity </a:t>
            </a:r>
            <a:endParaRPr lang="en-GB" sz="2400" b="1" kern="1200" dirty="0">
              <a:solidFill>
                <a:schemeClr val="accent1">
                  <a:lumMod val="75000"/>
                </a:schemeClr>
              </a:solidFill>
              <a:effectLst>
                <a:outerShdw blurRad="38100" dist="38100" dir="2700000" algn="tl">
                  <a:srgbClr val="000000">
                    <a:alpha val="43137"/>
                  </a:srgbClr>
                </a:outerShdw>
              </a:effectLst>
              <a:latin typeface="Arial" pitchFamily="34" charset="0"/>
              <a:ea typeface="+mj-ea"/>
              <a:cs typeface="Arial" pitchFamily="34" charset="0"/>
            </a:endParaRPr>
          </a:p>
        </p:txBody>
      </p:sp>
      <p:sp>
        <p:nvSpPr>
          <p:cNvPr id="31746" name="Rectangle 3"/>
          <p:cNvSpPr>
            <a:spLocks noGrp="1" noChangeArrowheads="1"/>
          </p:cNvSpPr>
          <p:nvPr>
            <p:ph type="body" idx="1"/>
          </p:nvPr>
        </p:nvSpPr>
        <p:spPr>
          <a:xfrm>
            <a:off x="609600" y="1066800"/>
            <a:ext cx="8077200" cy="5105400"/>
          </a:xfrm>
        </p:spPr>
        <p:txBody>
          <a:bodyPr/>
          <a:lstStyle/>
          <a:p>
            <a:pPr marL="342900" lvl="1" indent="-342900">
              <a:lnSpc>
                <a:spcPct val="110000"/>
              </a:lnSpc>
              <a:spcAft>
                <a:spcPts val="1800"/>
              </a:spcAft>
              <a:buClr>
                <a:schemeClr val="tx2"/>
              </a:buClr>
              <a:buSzPct val="125000"/>
              <a:buFont typeface="Arial" charset="0"/>
              <a:buChar char="•"/>
            </a:pPr>
            <a:r>
              <a:rPr lang="en-GB" sz="2000" b="1" dirty="0" smtClean="0">
                <a:solidFill>
                  <a:srgbClr val="800000"/>
                </a:solidFill>
                <a:latin typeface="Helvetica" charset="0"/>
                <a:ea typeface="ＭＳ Ｐゴシック" charset="0"/>
                <a:cs typeface="ＭＳ Ｐゴシック" charset="0"/>
              </a:rPr>
              <a:t>Dignity is an attribute </a:t>
            </a:r>
            <a:r>
              <a:rPr lang="en-GB" sz="2000" b="1" dirty="0">
                <a:solidFill>
                  <a:srgbClr val="800000"/>
                </a:solidFill>
                <a:latin typeface="Helvetica" charset="0"/>
                <a:ea typeface="ＭＳ Ｐゴシック" charset="0"/>
                <a:cs typeface="ＭＳ Ｐゴシック" charset="0"/>
              </a:rPr>
              <a:t>of human condition </a:t>
            </a:r>
            <a:r>
              <a:rPr lang="en-GB" sz="2000" dirty="0">
                <a:solidFill>
                  <a:srgbClr val="000000"/>
                </a:solidFill>
                <a:latin typeface="Helvetica" charset="0"/>
                <a:ea typeface="ＭＳ Ｐゴシック" charset="0"/>
                <a:cs typeface="ＭＳ Ｐゴシック" charset="0"/>
              </a:rPr>
              <a:t>: idea that something is due to the human being because she/he is human. This means that every individual deserves unconditional respect, whatever her/his age, sex, health, social condition, ethnic origin and religion. </a:t>
            </a:r>
          </a:p>
          <a:p>
            <a:pPr marL="342900" lvl="1" indent="-342900">
              <a:lnSpc>
                <a:spcPct val="110000"/>
              </a:lnSpc>
              <a:spcAft>
                <a:spcPts val="1800"/>
              </a:spcAft>
              <a:buClr>
                <a:schemeClr val="tx2"/>
              </a:buClr>
              <a:buSzPct val="125000"/>
              <a:buFont typeface="Arial" charset="0"/>
              <a:buChar char="•"/>
            </a:pPr>
            <a:r>
              <a:rPr lang="en-GB" sz="2000" dirty="0" smtClean="0">
                <a:solidFill>
                  <a:srgbClr val="000000"/>
                </a:solidFill>
                <a:latin typeface="Helvetica" charset="0"/>
                <a:ea typeface="ＭＳ Ｐゴシック" charset="0"/>
                <a:cs typeface="ＭＳ Ｐゴシック" charset="0"/>
              </a:rPr>
              <a:t>Personal </a:t>
            </a:r>
            <a:r>
              <a:rPr lang="en-GB" sz="2000" b="1" dirty="0">
                <a:solidFill>
                  <a:srgbClr val="800000"/>
                </a:solidFill>
                <a:latin typeface="Helvetica" charset="0"/>
                <a:ea typeface="ＭＳ Ｐゴシック" charset="0"/>
                <a:cs typeface="ＭＳ Ｐゴシック" charset="0"/>
              </a:rPr>
              <a:t>autonomy</a:t>
            </a:r>
            <a:r>
              <a:rPr lang="en-GB" sz="2000" dirty="0">
                <a:solidFill>
                  <a:srgbClr val="000000"/>
                </a:solidFill>
                <a:latin typeface="Helvetica" charset="0"/>
                <a:ea typeface="ＭＳ Ｐゴシック" charset="0"/>
                <a:cs typeface="ＭＳ Ｐゴシック" charset="0"/>
              </a:rPr>
              <a:t> is the corollary of </a:t>
            </a:r>
            <a:r>
              <a:rPr lang="en-GB" sz="2000" dirty="0" smtClean="0">
                <a:solidFill>
                  <a:srgbClr val="000000"/>
                </a:solidFill>
                <a:latin typeface="Helvetica" charset="0"/>
                <a:ea typeface="ＭＳ Ｐゴシック" charset="0"/>
                <a:cs typeface="ＭＳ Ｐゴシック" charset="0"/>
              </a:rPr>
              <a:t>human dignity. Idea </a:t>
            </a:r>
            <a:r>
              <a:rPr lang="en-GB" sz="2000" dirty="0">
                <a:solidFill>
                  <a:srgbClr val="000000"/>
                </a:solidFill>
                <a:latin typeface="Helvetica" charset="0"/>
                <a:ea typeface="ＭＳ Ｐゴシック" charset="0"/>
                <a:cs typeface="ＭＳ Ｐゴシック" charset="0"/>
              </a:rPr>
              <a:t>that individuals have the capacity to act freely and morally. </a:t>
            </a:r>
            <a:endParaRPr lang="en-GB" sz="2000" dirty="0" smtClean="0">
              <a:solidFill>
                <a:srgbClr val="000000"/>
              </a:solidFill>
              <a:latin typeface="Helvetica" charset="0"/>
              <a:ea typeface="ＭＳ Ｐゴシック" charset="0"/>
              <a:cs typeface="ＭＳ Ｐゴシック" charset="0"/>
            </a:endParaRPr>
          </a:p>
          <a:p>
            <a:pPr marL="342900" lvl="1" indent="-342900">
              <a:lnSpc>
                <a:spcPct val="110000"/>
              </a:lnSpc>
              <a:spcAft>
                <a:spcPts val="1800"/>
              </a:spcAft>
              <a:buClr>
                <a:schemeClr val="tx2"/>
              </a:buClr>
              <a:buSzPct val="125000"/>
              <a:buFont typeface="Arial" charset="0"/>
              <a:buChar char="•"/>
            </a:pPr>
            <a:r>
              <a:rPr lang="en-GB" sz="2000" dirty="0" smtClean="0">
                <a:solidFill>
                  <a:srgbClr val="000000"/>
                </a:solidFill>
                <a:latin typeface="Helvetica" charset="0"/>
                <a:ea typeface="ＭＳ Ｐゴシック" charset="0"/>
                <a:cs typeface="ＭＳ Ｐゴシック" charset="0"/>
              </a:rPr>
              <a:t>Human </a:t>
            </a:r>
            <a:r>
              <a:rPr lang="en-GB" sz="2000" dirty="0">
                <a:solidFill>
                  <a:srgbClr val="000000"/>
                </a:solidFill>
                <a:latin typeface="Helvetica" charset="0"/>
                <a:ea typeface="ＭＳ Ｐゴシック" charset="0"/>
                <a:cs typeface="ＭＳ Ｐゴシック" charset="0"/>
              </a:rPr>
              <a:t>dignity is not natural: it is a conquest over the inhuman. </a:t>
            </a:r>
            <a:r>
              <a:rPr lang="en-GB" sz="2000" b="1" dirty="0">
                <a:solidFill>
                  <a:srgbClr val="800000"/>
                </a:solidFill>
                <a:latin typeface="Helvetica" charset="0"/>
                <a:ea typeface="ＭＳ Ｐゴシック" charset="0"/>
                <a:cs typeface="ＭＳ Ｐゴシック" charset="0"/>
              </a:rPr>
              <a:t>Dignity is cultural</a:t>
            </a:r>
            <a:r>
              <a:rPr lang="en-GB" sz="2000" dirty="0">
                <a:solidFill>
                  <a:srgbClr val="000000"/>
                </a:solidFill>
                <a:latin typeface="Helvetica" charset="0"/>
                <a:ea typeface="ＭＳ Ｐゴシック" charset="0"/>
                <a:cs typeface="ＭＳ Ｐゴシック" charset="0"/>
              </a:rPr>
              <a:t>. This is an agreement between a culture and those who share </a:t>
            </a:r>
            <a:r>
              <a:rPr lang="en-GB" sz="2000" dirty="0" smtClean="0">
                <a:solidFill>
                  <a:srgbClr val="000000"/>
                </a:solidFill>
                <a:latin typeface="Helvetica" charset="0"/>
                <a:ea typeface="ＭＳ Ｐゴシック" charset="0"/>
                <a:cs typeface="ＭＳ Ｐゴシック" charset="0"/>
              </a:rPr>
              <a:t>it</a:t>
            </a:r>
          </a:p>
          <a:p>
            <a:pPr marL="342900" lvl="1" indent="-342900">
              <a:lnSpc>
                <a:spcPct val="110000"/>
              </a:lnSpc>
              <a:spcAft>
                <a:spcPts val="1800"/>
              </a:spcAft>
              <a:buClr>
                <a:schemeClr val="tx2"/>
              </a:buClr>
              <a:buSzPct val="125000"/>
              <a:buFont typeface="Arial" charset="0"/>
              <a:buChar char="•"/>
            </a:pPr>
            <a:r>
              <a:rPr lang="en-GB" sz="2000" dirty="0" smtClean="0">
                <a:solidFill>
                  <a:srgbClr val="000000"/>
                </a:solidFill>
                <a:latin typeface="Helvetica" charset="0"/>
                <a:ea typeface="ＭＳ Ｐゴシック" charset="0"/>
                <a:cs typeface="ＭＳ Ｐゴシック" charset="0"/>
              </a:rPr>
              <a:t>Dignity </a:t>
            </a:r>
            <a:r>
              <a:rPr lang="en-GB" sz="2000" dirty="0">
                <a:solidFill>
                  <a:srgbClr val="000000"/>
                </a:solidFill>
                <a:latin typeface="Helvetica" charset="0"/>
                <a:ea typeface="ＭＳ Ｐゴシック" charset="0"/>
                <a:cs typeface="ＭＳ Ｐゴシック" charset="0"/>
              </a:rPr>
              <a:t>is enshrined in the Universal Declaration of Human Rights (1948): </a:t>
            </a:r>
            <a:r>
              <a:rPr lang="en-GB" sz="2000" i="1" dirty="0">
                <a:solidFill>
                  <a:srgbClr val="000000"/>
                </a:solidFill>
                <a:latin typeface="Helvetica" charset="0"/>
                <a:ea typeface="ＭＳ Ｐゴシック" charset="0"/>
                <a:cs typeface="ＭＳ Ｐゴシック" charset="0"/>
              </a:rPr>
              <a:t>“All human beings are born free and equal in </a:t>
            </a:r>
            <a:r>
              <a:rPr lang="en-GB" sz="2000" b="1" i="1" dirty="0">
                <a:solidFill>
                  <a:srgbClr val="800000"/>
                </a:solidFill>
                <a:latin typeface="Helvetica" charset="0"/>
                <a:ea typeface="ＭＳ Ｐゴシック" charset="0"/>
                <a:cs typeface="ＭＳ Ｐゴシック" charset="0"/>
              </a:rPr>
              <a:t>dignity</a:t>
            </a:r>
            <a:r>
              <a:rPr lang="en-GB" sz="2000" i="1" dirty="0">
                <a:solidFill>
                  <a:srgbClr val="000000"/>
                </a:solidFill>
                <a:latin typeface="Helvetica" charset="0"/>
                <a:ea typeface="ＭＳ Ｐゴシック" charset="0"/>
                <a:cs typeface="ＭＳ Ｐゴシック" charset="0"/>
              </a:rPr>
              <a:t> and </a:t>
            </a:r>
            <a:r>
              <a:rPr lang="en-GB" sz="2000" b="1" i="1" dirty="0">
                <a:solidFill>
                  <a:srgbClr val="800000"/>
                </a:solidFill>
                <a:latin typeface="Helvetica" charset="0"/>
                <a:ea typeface="ＭＳ Ｐゴシック" charset="0"/>
                <a:cs typeface="ＭＳ Ｐゴシック" charset="0"/>
              </a:rPr>
              <a:t>rights</a:t>
            </a:r>
            <a:r>
              <a:rPr lang="en-GB" sz="2000" i="1" dirty="0">
                <a:solidFill>
                  <a:srgbClr val="000000"/>
                </a:solidFill>
                <a:latin typeface="Helvetica" charset="0"/>
                <a:ea typeface="ＭＳ Ｐゴシック" charset="0"/>
                <a:cs typeface="ＭＳ Ｐゴシック" charset="0"/>
              </a:rPr>
              <a:t>” (Art. 1</a:t>
            </a:r>
            <a:r>
              <a:rPr lang="en-GB" sz="2000" i="1" dirty="0" smtClean="0">
                <a:solidFill>
                  <a:srgbClr val="000000"/>
                </a:solidFill>
                <a:latin typeface="Helvetica" charset="0"/>
                <a:ea typeface="ＭＳ Ｐゴシック" charset="0"/>
                <a:cs typeface="ＭＳ Ｐゴシック" charset="0"/>
              </a:rPr>
              <a:t>)</a:t>
            </a:r>
            <a:endParaRPr lang="en-GB" sz="2000" dirty="0">
              <a:solidFill>
                <a:srgbClr val="000000"/>
              </a:solidFill>
              <a:latin typeface="Helvetica" charset="0"/>
              <a:ea typeface="ＭＳ Ｐゴシック" charset="0"/>
              <a:cs typeface="ＭＳ Ｐゴシック" charset="0"/>
            </a:endParaRPr>
          </a:p>
          <a:p>
            <a:pPr marL="0" lvl="1" indent="0" algn="ctr">
              <a:spcAft>
                <a:spcPts val="1800"/>
              </a:spcAft>
              <a:buClr>
                <a:schemeClr val="tx2"/>
              </a:buClr>
              <a:buSzPct val="125000"/>
              <a:buNone/>
            </a:pPr>
            <a:r>
              <a:rPr lang="en-GB" sz="2000" dirty="0" smtClean="0">
                <a:solidFill>
                  <a:srgbClr val="000000"/>
                </a:solidFill>
                <a:latin typeface="Helvetica" charset="0"/>
                <a:ea typeface="ＭＳ Ｐゴシック" charset="0"/>
                <a:cs typeface="ＭＳ Ｐゴシック" charset="0"/>
              </a:rPr>
              <a:t>	</a:t>
            </a:r>
            <a:endParaRPr lang="en-GB" sz="1800" dirty="0">
              <a:solidFill>
                <a:srgbClr val="000000"/>
              </a:solidFill>
              <a:latin typeface="Helvetica"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endParaRPr lang="en-GB" sz="2000" dirty="0">
              <a:solidFill>
                <a:srgbClr val="000000"/>
              </a:solidFill>
              <a:latin typeface="Arial" charset="0"/>
              <a:ea typeface="ＭＳ Ｐゴシック" charset="0"/>
              <a:cs typeface="ＭＳ Ｐゴシック" charset="0"/>
            </a:endParaRPr>
          </a:p>
        </p:txBody>
      </p:sp>
      <p:sp>
        <p:nvSpPr>
          <p:cNvPr id="31747"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AA6FAB43-634B-E64E-921C-D5EE222E505B}" type="slidenum">
              <a:rPr lang="fr-FR" sz="1200"/>
              <a:pPr algn="r" eaLnBrk="1" hangingPunct="1"/>
              <a:t>26</a:t>
            </a:fld>
            <a:endParaRPr lang="fr-FR" sz="1200"/>
          </a:p>
        </p:txBody>
      </p:sp>
    </p:spTree>
    <p:extLst>
      <p:ext uri="{BB962C8B-B14F-4D97-AF65-F5344CB8AC3E}">
        <p14:creationId xmlns:p14="http://schemas.microsoft.com/office/powerpoint/2010/main" val="2812308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533400"/>
          </a:xfrm>
        </p:spPr>
        <p:txBody>
          <a:bodyPr>
            <a:noAutofit/>
          </a:bodyPr>
          <a:lstStyle/>
          <a:p>
            <a:pPr marL="342900" indent="-342900" eaLnBrk="1" hangingPunct="1">
              <a:defRPr/>
            </a:pPr>
            <a:r>
              <a:rPr lang="en-GB" sz="2400" dirty="0"/>
              <a:t>Concluding </a:t>
            </a:r>
            <a:r>
              <a:rPr lang="en-GB" sz="2400" dirty="0" smtClean="0"/>
              <a:t>remarks </a:t>
            </a:r>
            <a:endParaRPr lang="en-GB" sz="2400" dirty="0"/>
          </a:p>
        </p:txBody>
      </p:sp>
      <p:sp>
        <p:nvSpPr>
          <p:cNvPr id="3" name="Content Placeholder 2"/>
          <p:cNvSpPr>
            <a:spLocks noGrp="1"/>
          </p:cNvSpPr>
          <p:nvPr>
            <p:ph idx="1"/>
          </p:nvPr>
        </p:nvSpPr>
        <p:spPr>
          <a:xfrm>
            <a:off x="457200" y="914400"/>
            <a:ext cx="8229600" cy="5638800"/>
          </a:xfrm>
        </p:spPr>
        <p:txBody>
          <a:bodyPr>
            <a:noAutofit/>
          </a:bodyPr>
          <a:lstStyle/>
          <a:p>
            <a:pPr>
              <a:lnSpc>
                <a:spcPct val="120000"/>
              </a:lnSpc>
            </a:pPr>
            <a:r>
              <a:rPr lang="en-GB" sz="2000" b="0" dirty="0" smtClean="0">
                <a:solidFill>
                  <a:srgbClr val="000000"/>
                </a:solidFill>
              </a:rPr>
              <a:t>Not only the </a:t>
            </a:r>
            <a:r>
              <a:rPr lang="en-GB" sz="2000" b="0" dirty="0">
                <a:solidFill>
                  <a:srgbClr val="000000"/>
                </a:solidFill>
              </a:rPr>
              <a:t>ICRP system of radiological protection </a:t>
            </a:r>
            <a:r>
              <a:rPr lang="en-GB" sz="2000" b="0" dirty="0" smtClean="0">
                <a:solidFill>
                  <a:srgbClr val="000000"/>
                </a:solidFill>
              </a:rPr>
              <a:t>is based on well established scientific evidences but also on universally shared ethical values: </a:t>
            </a:r>
            <a:r>
              <a:rPr lang="en-GB" sz="2000" dirty="0" smtClean="0">
                <a:solidFill>
                  <a:srgbClr val="800000"/>
                </a:solidFill>
              </a:rPr>
              <a:t>prudence, beneficence, justice and dignity</a:t>
            </a:r>
          </a:p>
          <a:p>
            <a:pPr marL="0" indent="0">
              <a:lnSpc>
                <a:spcPct val="120000"/>
              </a:lnSpc>
              <a:buNone/>
            </a:pPr>
            <a:endParaRPr lang="en-GB" sz="800" dirty="0" smtClean="0">
              <a:solidFill>
                <a:srgbClr val="800000"/>
              </a:solidFill>
            </a:endParaRPr>
          </a:p>
          <a:p>
            <a:pPr>
              <a:lnSpc>
                <a:spcPct val="120000"/>
              </a:lnSpc>
            </a:pPr>
            <a:r>
              <a:rPr lang="en-GB" sz="2000" b="0" dirty="0">
                <a:solidFill>
                  <a:srgbClr val="000000"/>
                </a:solidFill>
              </a:rPr>
              <a:t>T</a:t>
            </a:r>
            <a:r>
              <a:rPr lang="en-GB" sz="2000" b="0" dirty="0" smtClean="0">
                <a:solidFill>
                  <a:srgbClr val="000000"/>
                </a:solidFill>
              </a:rPr>
              <a:t>he system is globally well structured and coherent with the principle of </a:t>
            </a:r>
            <a:r>
              <a:rPr lang="en-GB" sz="2000" dirty="0" smtClean="0">
                <a:solidFill>
                  <a:srgbClr val="800000"/>
                </a:solidFill>
              </a:rPr>
              <a:t>optimisation</a:t>
            </a:r>
            <a:r>
              <a:rPr lang="en-GB" sz="2000" b="0" dirty="0" smtClean="0">
                <a:solidFill>
                  <a:srgbClr val="000000"/>
                </a:solidFill>
              </a:rPr>
              <a:t> being the</a:t>
            </a:r>
            <a:r>
              <a:rPr lang="en-GB" sz="2000" dirty="0" smtClean="0">
                <a:solidFill>
                  <a:srgbClr val="800000"/>
                </a:solidFill>
              </a:rPr>
              <a:t> cornerstone </a:t>
            </a:r>
            <a:r>
              <a:rPr lang="en-GB" sz="2000" b="0" dirty="0" smtClean="0">
                <a:solidFill>
                  <a:srgbClr val="000000"/>
                </a:solidFill>
              </a:rPr>
              <a:t>and reasonableness and tolerability the </a:t>
            </a:r>
            <a:r>
              <a:rPr lang="en-GB" sz="2000" dirty="0" smtClean="0">
                <a:solidFill>
                  <a:srgbClr val="800000"/>
                </a:solidFill>
              </a:rPr>
              <a:t>core </a:t>
            </a:r>
            <a:r>
              <a:rPr lang="en-GB" sz="2000" b="0" dirty="0" smtClean="0"/>
              <a:t>elements</a:t>
            </a:r>
          </a:p>
          <a:p>
            <a:pPr marL="0" indent="0">
              <a:lnSpc>
                <a:spcPct val="120000"/>
              </a:lnSpc>
              <a:buNone/>
            </a:pPr>
            <a:endParaRPr lang="en-GB" sz="800" b="0" dirty="0" smtClean="0"/>
          </a:p>
          <a:p>
            <a:pPr>
              <a:lnSpc>
                <a:spcPct val="120000"/>
              </a:lnSpc>
              <a:spcAft>
                <a:spcPts val="1200"/>
              </a:spcAft>
              <a:defRPr/>
            </a:pPr>
            <a:r>
              <a:rPr lang="en-GB" sz="2000" b="0" dirty="0">
                <a:solidFill>
                  <a:srgbClr val="000000"/>
                </a:solidFill>
                <a:latin typeface="Arial" charset="0"/>
                <a:cs typeface="Arial" charset="0"/>
              </a:rPr>
              <a:t>Apart from scientists, experts and professionals, citizens are rarely informed about radiation and even less about the radiological protection system  </a:t>
            </a:r>
          </a:p>
          <a:p>
            <a:pPr>
              <a:lnSpc>
                <a:spcPct val="120000"/>
              </a:lnSpc>
              <a:spcAft>
                <a:spcPts val="1200"/>
              </a:spcAft>
              <a:defRPr/>
            </a:pPr>
            <a:r>
              <a:rPr lang="en-GB" sz="2000" b="0" dirty="0" smtClean="0">
                <a:solidFill>
                  <a:srgbClr val="000000"/>
                </a:solidFill>
                <a:latin typeface="Arial" charset="0"/>
                <a:cs typeface="Arial" charset="0"/>
              </a:rPr>
              <a:t>Lessons </a:t>
            </a:r>
            <a:r>
              <a:rPr lang="en-GB" sz="2000" b="0" dirty="0">
                <a:solidFill>
                  <a:srgbClr val="000000"/>
                </a:solidFill>
                <a:latin typeface="Arial" charset="0"/>
                <a:cs typeface="Arial" charset="0"/>
              </a:rPr>
              <a:t>from engaging with stakeholders during the last 2 decades </a:t>
            </a:r>
            <a:r>
              <a:rPr lang="en-GB" sz="2000" b="0" dirty="0" smtClean="0">
                <a:solidFill>
                  <a:srgbClr val="000000"/>
                </a:solidFill>
                <a:latin typeface="Arial" charset="0"/>
                <a:cs typeface="Arial" charset="0"/>
              </a:rPr>
              <a:t>tell </a:t>
            </a:r>
            <a:r>
              <a:rPr lang="en-GB" sz="2000" b="0" dirty="0">
                <a:solidFill>
                  <a:srgbClr val="000000"/>
                </a:solidFill>
                <a:latin typeface="Arial" charset="0"/>
                <a:cs typeface="Arial" charset="0"/>
              </a:rPr>
              <a:t>us that we, as professionals, must develop </a:t>
            </a:r>
            <a:r>
              <a:rPr lang="en-GB" sz="2000" dirty="0">
                <a:solidFill>
                  <a:srgbClr val="800000"/>
                </a:solidFill>
                <a:latin typeface="Arial" charset="0"/>
                <a:cs typeface="Arial" charset="0"/>
              </a:rPr>
              <a:t>a narrative about the ethical and social values </a:t>
            </a:r>
            <a:r>
              <a:rPr lang="en-GB" sz="2000" b="0" dirty="0">
                <a:solidFill>
                  <a:srgbClr val="000000"/>
                </a:solidFill>
                <a:latin typeface="Arial" charset="0"/>
                <a:cs typeface="Arial" charset="0"/>
              </a:rPr>
              <a:t>embodied into the radiological protection </a:t>
            </a:r>
            <a:r>
              <a:rPr lang="en-GB" sz="2000" b="0" dirty="0" smtClean="0">
                <a:solidFill>
                  <a:srgbClr val="000000"/>
                </a:solidFill>
                <a:latin typeface="Arial" charset="0"/>
                <a:cs typeface="Arial" charset="0"/>
              </a:rPr>
              <a:t>system</a:t>
            </a:r>
            <a:endParaRPr lang="en-GB" sz="2000" b="0" dirty="0" smtClean="0">
              <a:solidFill>
                <a:srgbClr val="000000"/>
              </a:solidFill>
            </a:endParaRPr>
          </a:p>
        </p:txBody>
      </p:sp>
      <p:sp>
        <p:nvSpPr>
          <p:cNvPr id="5" name="Espace réservé du numéro de diapositive 4"/>
          <p:cNvSpPr txBox="1">
            <a:spLocks noGrp="1"/>
          </p:cNvSpPr>
          <p:nvPr/>
        </p:nvSpPr>
        <p:spPr bwMode="auto">
          <a:xfrm>
            <a:off x="7019925" y="6286500"/>
            <a:ext cx="1905000" cy="457200"/>
          </a:xfrm>
          <a:prstGeom prst="rect">
            <a:avLst/>
          </a:prstGeom>
          <a:noFill/>
          <a:ln w="9525">
            <a:noFill/>
            <a:miter lim="800000"/>
            <a:headEnd/>
            <a:tailEnd/>
          </a:ln>
        </p:spPr>
        <p:txBody>
          <a:bodyPr anchor="b">
            <a:prstTxWarp prst="textNoShape">
              <a:avLst/>
            </a:prstTxWarp>
          </a:bodyPr>
          <a:lstStyle/>
          <a:p>
            <a:pPr algn="r"/>
            <a:fld id="{C111E266-A78D-7D40-A89C-60583C733C78}" type="slidenum">
              <a:rPr lang="fr-FR" sz="1200"/>
              <a:pPr algn="r"/>
              <a:t>27</a:t>
            </a:fld>
            <a:endParaRPr lang="fr-FR" sz="1200" dirty="0"/>
          </a:p>
        </p:txBody>
      </p:sp>
    </p:spTree>
    <p:extLst>
      <p:ext uri="{BB962C8B-B14F-4D97-AF65-F5344CB8AC3E}">
        <p14:creationId xmlns:p14="http://schemas.microsoft.com/office/powerpoint/2010/main" val="2468071065"/>
      </p:ext>
    </p:extLst>
  </p:cSld>
  <p:clrMapOvr>
    <a:masterClrMapping/>
  </p:clrMapOvr>
  <p:transition xmlns:p14="http://schemas.microsoft.com/office/powerpoint/2010/mai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Placeholder 17"/>
          <p:cNvSpPr>
            <a:spLocks noGrp="1"/>
          </p:cNvSpPr>
          <p:nvPr>
            <p:ph type="body" idx="1"/>
          </p:nvPr>
        </p:nvSpPr>
        <p:spPr>
          <a:xfrm>
            <a:off x="0" y="5181600"/>
            <a:ext cx="9144000" cy="533400"/>
          </a:xfrm>
        </p:spPr>
        <p:txBody>
          <a:bodyPr/>
          <a:lstStyle/>
          <a:p>
            <a:pPr algn="ctr" eaLnBrk="1" hangingPunct="1"/>
            <a:r>
              <a:rPr lang="en-US" altLang="en-US" u="sng" dirty="0" smtClean="0">
                <a:latin typeface="Arial" charset="0"/>
                <a:cs typeface="Arial" charset="0"/>
              </a:rPr>
              <a:t>www.icrp.org</a:t>
            </a:r>
            <a:endParaRPr lang="en-CA" altLang="en-US" u="sng" dirty="0" smtClean="0">
              <a:latin typeface="Arial" charset="0"/>
              <a:cs typeface="Arial"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5810" y="2057400"/>
            <a:ext cx="7315200" cy="3749658"/>
          </a:xfrm>
          <a:prstGeom prst="rect">
            <a:avLst/>
          </a:prstGeom>
        </p:spPr>
      </p:pic>
      <p:sp>
        <p:nvSpPr>
          <p:cNvPr id="4" name="Text Placeholder 17"/>
          <p:cNvSpPr txBox="1">
            <a:spLocks/>
          </p:cNvSpPr>
          <p:nvPr/>
        </p:nvSpPr>
        <p:spPr bwMode="auto">
          <a:xfrm>
            <a:off x="-21970" y="5334000"/>
            <a:ext cx="914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normAutofit/>
          </a:bodyPr>
          <a:lstStyle>
            <a:lvl1pPr marL="0" indent="0" algn="l" rtl="0" eaLnBrk="0" fontAlgn="base" hangingPunct="0">
              <a:spcBef>
                <a:spcPct val="20000"/>
              </a:spcBef>
              <a:spcAft>
                <a:spcPct val="0"/>
              </a:spcAft>
              <a:buClr>
                <a:srgbClr val="083763"/>
              </a:buClr>
              <a:buSzPct val="95000"/>
              <a:buFont typeface="Wingdings 2" pitchFamily="18" charset="2"/>
              <a:buNone/>
              <a:defRPr sz="2400"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None/>
              <a:defRPr sz="1800" kern="1200">
                <a:solidFill>
                  <a:schemeClr val="tx1">
                    <a:tint val="75000"/>
                  </a:schemeClr>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None/>
              <a:defRPr sz="1600" kern="1200">
                <a:solidFill>
                  <a:schemeClr val="tx1">
                    <a:tint val="75000"/>
                  </a:schemeClr>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ctr" eaLnBrk="1" hangingPunct="1"/>
            <a:r>
              <a:rPr lang="en-GB" b="1" u="sng" dirty="0" err="1" smtClean="0">
                <a:solidFill>
                  <a:srgbClr val="000000"/>
                </a:solidFill>
              </a:rPr>
              <a:t>www.icrp.org</a:t>
            </a:r>
            <a:endParaRPr lang="en-GB" b="1" u="sng" dirty="0" smtClean="0">
              <a:solidFill>
                <a:srgbClr val="000000"/>
              </a:solidFill>
            </a:endParaRPr>
          </a:p>
        </p:txBody>
      </p:sp>
      <p:sp>
        <p:nvSpPr>
          <p:cNvPr id="5" name="Text Placeholder 17"/>
          <p:cNvSpPr txBox="1">
            <a:spLocks/>
          </p:cNvSpPr>
          <p:nvPr/>
        </p:nvSpPr>
        <p:spPr bwMode="auto">
          <a:xfrm>
            <a:off x="0" y="914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noAutofit/>
          </a:bodyPr>
          <a:lstStyle>
            <a:lvl1pPr marL="0" indent="0" algn="l" rtl="0" eaLnBrk="0" fontAlgn="base" hangingPunct="0">
              <a:spcBef>
                <a:spcPct val="20000"/>
              </a:spcBef>
              <a:spcAft>
                <a:spcPct val="0"/>
              </a:spcAft>
              <a:buClr>
                <a:srgbClr val="083763"/>
              </a:buClr>
              <a:buSzPct val="95000"/>
              <a:buFont typeface="Wingdings 2" pitchFamily="18" charset="2"/>
              <a:buNone/>
              <a:defRPr sz="2400" kern="1200">
                <a:solidFill>
                  <a:schemeClr val="tx1"/>
                </a:solidFill>
                <a:latin typeface="Arial" pitchFamily="34" charset="0"/>
                <a:ea typeface="+mn-ea"/>
                <a:cs typeface="Arial" pitchFamily="34" charset="0"/>
              </a:defRPr>
            </a:lvl1pPr>
            <a:lvl2pPr marL="639763" indent="-246063" algn="l" rtl="0" eaLnBrk="0" fontAlgn="base" hangingPunct="0">
              <a:spcBef>
                <a:spcPct val="20000"/>
              </a:spcBef>
              <a:spcAft>
                <a:spcPct val="0"/>
              </a:spcAft>
              <a:buClr>
                <a:srgbClr val="083763"/>
              </a:buClr>
              <a:buSzPct val="85000"/>
              <a:buFont typeface="Wingdings 2" pitchFamily="18" charset="2"/>
              <a:buNone/>
              <a:defRPr sz="1800" kern="1200">
                <a:solidFill>
                  <a:schemeClr val="tx1">
                    <a:tint val="75000"/>
                  </a:schemeClr>
                </a:solidFill>
                <a:latin typeface="Arial" pitchFamily="34" charset="0"/>
                <a:ea typeface="+mn-ea"/>
                <a:cs typeface="Arial" pitchFamily="34" charset="0"/>
              </a:defRPr>
            </a:lvl2pPr>
            <a:lvl3pPr marL="914400" indent="-246063" algn="l" rtl="0" eaLnBrk="0" fontAlgn="base" hangingPunct="0">
              <a:spcBef>
                <a:spcPct val="20000"/>
              </a:spcBef>
              <a:spcAft>
                <a:spcPct val="0"/>
              </a:spcAft>
              <a:buClr>
                <a:srgbClr val="083763"/>
              </a:buClr>
              <a:buSzPct val="70000"/>
              <a:buFont typeface="Wingdings 2" pitchFamily="18" charset="2"/>
              <a:buNone/>
              <a:defRPr sz="1600" kern="1200">
                <a:solidFill>
                  <a:schemeClr val="tx1">
                    <a:tint val="75000"/>
                  </a:schemeClr>
                </a:solidFill>
                <a:latin typeface="Arial" pitchFamily="34" charset="0"/>
                <a:ea typeface="+mn-ea"/>
                <a:cs typeface="Arial" pitchFamily="34" charset="0"/>
              </a:defRPr>
            </a:lvl3pPr>
            <a:lvl4pPr marL="1187450"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4pPr>
            <a:lvl5pPr marL="1462088" indent="-209550" algn="l" rtl="0" eaLnBrk="0" fontAlgn="base" hangingPunct="0">
              <a:spcBef>
                <a:spcPct val="20000"/>
              </a:spcBef>
              <a:spcAft>
                <a:spcPct val="0"/>
              </a:spcAft>
              <a:buClr>
                <a:srgbClr val="083763"/>
              </a:buClr>
              <a:buSzPct val="65000"/>
              <a:buFont typeface="Wingdings 2" pitchFamily="18" charset="2"/>
              <a:buNone/>
              <a:defRPr sz="1400" kern="1200">
                <a:solidFill>
                  <a:schemeClr val="tx1">
                    <a:tint val="75000"/>
                  </a:schemeClr>
                </a:solidFill>
                <a:latin typeface="Arial" pitchFamily="34" charset="0"/>
                <a:ea typeface="+mn-ea"/>
                <a:cs typeface="Arial"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gn="ctr" eaLnBrk="1" hangingPunct="1"/>
            <a:r>
              <a:rPr lang="en-CA" sz="3600" b="1" dirty="0" smtClean="0">
                <a:solidFill>
                  <a:srgbClr val="000000"/>
                </a:solidFill>
              </a:rPr>
              <a:t>Thank you</a:t>
            </a:r>
          </a:p>
        </p:txBody>
      </p:sp>
    </p:spTree>
    <p:extLst>
      <p:ext uri="{BB962C8B-B14F-4D97-AF65-F5344CB8AC3E}">
        <p14:creationId xmlns:p14="http://schemas.microsoft.com/office/powerpoint/2010/main" val="266831422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304800"/>
            <a:ext cx="9144000" cy="838200"/>
          </a:xfrm>
        </p:spPr>
        <p:txBody>
          <a:bodyPr/>
          <a:lstStyle/>
          <a:p>
            <a:pPr marL="342900" lvl="1" indent="-342900">
              <a:defRPr/>
            </a:pPr>
            <a:r>
              <a:rPr lang="en-GB" sz="2400" b="1" kern="1200"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Wisdom</a:t>
            </a:r>
          </a:p>
        </p:txBody>
      </p:sp>
      <p:sp>
        <p:nvSpPr>
          <p:cNvPr id="15362" name="Rectangle 3"/>
          <p:cNvSpPr>
            <a:spLocks noGrp="1" noChangeArrowheads="1"/>
          </p:cNvSpPr>
          <p:nvPr>
            <p:ph type="body" idx="1"/>
          </p:nvPr>
        </p:nvSpPr>
        <p:spPr>
          <a:xfrm>
            <a:off x="533400" y="1524000"/>
            <a:ext cx="8153400" cy="4039910"/>
          </a:xfrm>
        </p:spPr>
        <p:txBody>
          <a:bodyPr/>
          <a:lstStyle/>
          <a:p>
            <a:pPr marL="342900" lvl="1" indent="-342900">
              <a:lnSpc>
                <a:spcPct val="110000"/>
              </a:lnSpc>
              <a:spcAft>
                <a:spcPts val="1800"/>
              </a:spcAft>
              <a:buClr>
                <a:schemeClr val="tx2"/>
              </a:buClr>
              <a:buSzPct val="125000"/>
              <a:buFont typeface="Arial" charset="0"/>
              <a:buChar char="•"/>
            </a:pPr>
            <a:r>
              <a:rPr kumimoji="0" lang="en-GB" altLang="ja-JP" sz="2000" dirty="0">
                <a:latin typeface="Arial" charset="0"/>
                <a:ea typeface="Arial" charset="0"/>
                <a:cs typeface="Arial" charset="0"/>
              </a:rPr>
              <a:t>A basic definition of wisdom is the quality of having </a:t>
            </a:r>
            <a:r>
              <a:rPr kumimoji="0" lang="en-GB" altLang="ja-JP" sz="2000" b="1" dirty="0">
                <a:solidFill>
                  <a:srgbClr val="800000"/>
                </a:solidFill>
                <a:latin typeface="Arial" charset="0"/>
                <a:ea typeface="Arial" charset="0"/>
                <a:cs typeface="Arial" charset="0"/>
              </a:rPr>
              <a:t>experience, knowledge, and good judgement </a:t>
            </a:r>
            <a:r>
              <a:rPr kumimoji="0" lang="en-GB" altLang="ja-JP" sz="2000" dirty="0">
                <a:latin typeface="Arial" charset="0"/>
                <a:ea typeface="Arial" charset="0"/>
                <a:cs typeface="Arial" charset="0"/>
              </a:rPr>
              <a:t>(Oxford dictionary) </a:t>
            </a:r>
            <a:endParaRPr kumimoji="0" lang="en-GB" altLang="ja-JP" sz="2000" b="1" dirty="0">
              <a:solidFill>
                <a:srgbClr val="800000"/>
              </a:solidFill>
              <a:latin typeface="Arial" charset="0"/>
              <a:ea typeface="ＭＳ Ｐゴシック" charset="0"/>
              <a:cs typeface="ＭＳ Ｐゴシック" charset="0"/>
            </a:endParaRPr>
          </a:p>
          <a:p>
            <a:pPr marL="342900" lvl="1" indent="-342900">
              <a:spcAft>
                <a:spcPts val="1800"/>
              </a:spcAft>
              <a:buClr>
                <a:schemeClr val="tx2"/>
              </a:buClr>
              <a:buSzPct val="125000"/>
              <a:buFont typeface="Arial" charset="0"/>
              <a:buChar char="•"/>
            </a:pPr>
            <a:r>
              <a:rPr lang="en-US" altLang="ja-JP" sz="2000" dirty="0">
                <a:solidFill>
                  <a:srgbClr val="000000"/>
                </a:solidFill>
                <a:latin typeface="Arial" charset="0"/>
                <a:ea typeface="ＭＳ Ｐゴシック" charset="0"/>
                <a:cs typeface="ＭＳ Ｐゴシック" charset="0"/>
              </a:rPr>
              <a:t>In its popular sense, wisdom is attributed to a person who takes </a:t>
            </a:r>
            <a:r>
              <a:rPr lang="en-US" altLang="ja-JP" sz="2000" b="1" dirty="0">
                <a:solidFill>
                  <a:srgbClr val="800000"/>
                </a:solidFill>
                <a:latin typeface="Arial" charset="0"/>
                <a:ea typeface="ＭＳ Ｐゴシック" charset="0"/>
                <a:cs typeface="ＭＳ Ｐゴシック" charset="0"/>
              </a:rPr>
              <a:t>reasonable </a:t>
            </a:r>
            <a:r>
              <a:rPr lang="en-US" altLang="ja-JP" sz="2000" dirty="0" smtClean="0">
                <a:solidFill>
                  <a:srgbClr val="000000"/>
                </a:solidFill>
                <a:latin typeface="Arial" charset="0"/>
                <a:ea typeface="ＭＳ Ｐゴシック" charset="0"/>
                <a:cs typeface="ＭＳ Ｐゴシック" charset="0"/>
              </a:rPr>
              <a:t>decisions and act accordingly </a:t>
            </a:r>
            <a:endParaRPr lang="fr-FR" altLang="ja-JP" sz="2000" dirty="0">
              <a:latin typeface="Arial" charset="0"/>
              <a:ea typeface="Arial" charset="0"/>
              <a:cs typeface="Arial" charset="0"/>
            </a:endParaRPr>
          </a:p>
          <a:p>
            <a:pPr marL="342900" lvl="1" indent="-342900">
              <a:spcAft>
                <a:spcPts val="1800"/>
              </a:spcAft>
              <a:buClr>
                <a:schemeClr val="tx2"/>
              </a:buClr>
              <a:buSzPct val="125000"/>
              <a:buFont typeface="Arial" charset="0"/>
              <a:buChar char="•"/>
            </a:pPr>
            <a:r>
              <a:rPr lang="en-US" altLang="ja-JP" sz="2000" dirty="0" smtClean="0">
                <a:latin typeface="Arial" charset="0"/>
                <a:ea typeface="Arial" charset="0"/>
                <a:cs typeface="Arial" charset="0"/>
              </a:rPr>
              <a:t>As </a:t>
            </a:r>
            <a:r>
              <a:rPr lang="en-US" altLang="ja-JP" sz="2000" dirty="0">
                <a:latin typeface="Arial" charset="0"/>
                <a:ea typeface="Arial" charset="0"/>
                <a:cs typeface="Arial" charset="0"/>
              </a:rPr>
              <a:t>a </a:t>
            </a:r>
            <a:r>
              <a:rPr lang="en-US" altLang="ja-JP" sz="2000" b="1" dirty="0" smtClean="0">
                <a:solidFill>
                  <a:srgbClr val="800000"/>
                </a:solidFill>
                <a:latin typeface="Arial" charset="0"/>
                <a:ea typeface="Arial" charset="0"/>
                <a:cs typeface="Arial" charset="0"/>
              </a:rPr>
              <a:t>virtue,</a:t>
            </a:r>
            <a:r>
              <a:rPr lang="en-US" altLang="ja-JP" sz="2000" dirty="0" smtClean="0">
                <a:latin typeface="Arial" charset="0"/>
                <a:ea typeface="Arial" charset="0"/>
                <a:cs typeface="Arial" charset="0"/>
              </a:rPr>
              <a:t> </a:t>
            </a:r>
            <a:r>
              <a:rPr lang="en-US" altLang="ja-JP" sz="2000" dirty="0">
                <a:latin typeface="Arial" charset="0"/>
                <a:ea typeface="Arial" charset="0"/>
                <a:cs typeface="Arial" charset="0"/>
              </a:rPr>
              <a:t>wisdom is the disposition to </a:t>
            </a:r>
            <a:r>
              <a:rPr lang="en-US" altLang="ja-JP" sz="2000" b="1" dirty="0">
                <a:solidFill>
                  <a:srgbClr val="800000"/>
                </a:solidFill>
                <a:latin typeface="Arial" charset="0"/>
                <a:ea typeface="Arial" charset="0"/>
                <a:cs typeface="Arial" charset="0"/>
              </a:rPr>
              <a:t>behave and act </a:t>
            </a:r>
            <a:r>
              <a:rPr lang="en-US" altLang="ja-JP" sz="2000" dirty="0">
                <a:latin typeface="Arial" charset="0"/>
                <a:ea typeface="Arial" charset="0"/>
                <a:cs typeface="Arial" charset="0"/>
              </a:rPr>
              <a:t>with the highest degree of adequacy under any given circumstances often in line with an ethics combining </a:t>
            </a:r>
            <a:r>
              <a:rPr lang="en-US" altLang="ja-JP" sz="2000" b="1" dirty="0">
                <a:solidFill>
                  <a:srgbClr val="800000"/>
                </a:solidFill>
                <a:latin typeface="Arial" charset="0"/>
                <a:ea typeface="Arial" charset="0"/>
                <a:cs typeface="Arial" charset="0"/>
              </a:rPr>
              <a:t>self-awareness </a:t>
            </a:r>
            <a:r>
              <a:rPr lang="en-US" altLang="ja-JP" sz="2000" dirty="0">
                <a:latin typeface="Arial" charset="0"/>
                <a:ea typeface="Arial" charset="0"/>
                <a:cs typeface="Arial" charset="0"/>
              </a:rPr>
              <a:t>and that of </a:t>
            </a:r>
            <a:r>
              <a:rPr lang="en-US" altLang="ja-JP" sz="2000" b="1" dirty="0">
                <a:solidFill>
                  <a:srgbClr val="800000"/>
                </a:solidFill>
                <a:latin typeface="Arial" charset="0"/>
                <a:ea typeface="Arial" charset="0"/>
                <a:cs typeface="Arial" charset="0"/>
              </a:rPr>
              <a:t>others</a:t>
            </a:r>
            <a:r>
              <a:rPr lang="en-US" altLang="ja-JP" sz="2000" dirty="0">
                <a:latin typeface="Arial" charset="0"/>
                <a:ea typeface="Arial" charset="0"/>
                <a:cs typeface="Arial" charset="0"/>
              </a:rPr>
              <a:t>, </a:t>
            </a:r>
            <a:r>
              <a:rPr lang="en-US" altLang="ja-JP" sz="2000" b="1" dirty="0">
                <a:solidFill>
                  <a:srgbClr val="800000"/>
                </a:solidFill>
                <a:latin typeface="Arial" charset="0"/>
                <a:ea typeface="Arial" charset="0"/>
                <a:cs typeface="Arial" charset="0"/>
              </a:rPr>
              <a:t>temperance,</a:t>
            </a:r>
            <a:r>
              <a:rPr lang="en-US" altLang="ja-JP" sz="2000" dirty="0">
                <a:latin typeface="Arial" charset="0"/>
                <a:ea typeface="Arial" charset="0"/>
                <a:cs typeface="Arial" charset="0"/>
              </a:rPr>
              <a:t> </a:t>
            </a:r>
            <a:r>
              <a:rPr lang="en-US" altLang="ja-JP" sz="2000" b="1" dirty="0">
                <a:solidFill>
                  <a:srgbClr val="800000"/>
                </a:solidFill>
                <a:latin typeface="Arial" charset="0"/>
                <a:ea typeface="Arial" charset="0"/>
                <a:cs typeface="Arial" charset="0"/>
              </a:rPr>
              <a:t>prudence</a:t>
            </a:r>
            <a:r>
              <a:rPr lang="en-US" altLang="ja-JP" sz="2000" dirty="0">
                <a:latin typeface="Arial" charset="0"/>
                <a:ea typeface="Arial" charset="0"/>
                <a:cs typeface="Arial" charset="0"/>
              </a:rPr>
              <a:t>, </a:t>
            </a:r>
            <a:r>
              <a:rPr lang="en-US" altLang="ja-JP" sz="2000" b="1" dirty="0">
                <a:solidFill>
                  <a:srgbClr val="800000"/>
                </a:solidFill>
                <a:latin typeface="Arial" charset="0"/>
                <a:ea typeface="Arial" charset="0"/>
                <a:cs typeface="Arial" charset="0"/>
              </a:rPr>
              <a:t>sincerity</a:t>
            </a:r>
            <a:r>
              <a:rPr lang="en-US" altLang="ja-JP" sz="2000" dirty="0">
                <a:latin typeface="Arial" charset="0"/>
                <a:ea typeface="Arial" charset="0"/>
                <a:cs typeface="Arial" charset="0"/>
              </a:rPr>
              <a:t> and </a:t>
            </a:r>
            <a:r>
              <a:rPr lang="en-US" altLang="ja-JP" sz="2000" b="1" dirty="0">
                <a:solidFill>
                  <a:srgbClr val="800000"/>
                </a:solidFill>
                <a:latin typeface="Arial" charset="0"/>
                <a:ea typeface="Arial" charset="0"/>
                <a:cs typeface="Arial" charset="0"/>
              </a:rPr>
              <a:t>discernment</a:t>
            </a:r>
            <a:r>
              <a:rPr lang="en-US" altLang="ja-JP" sz="2000" dirty="0">
                <a:latin typeface="Arial" charset="0"/>
                <a:ea typeface="Arial" charset="0"/>
                <a:cs typeface="Arial" charset="0"/>
              </a:rPr>
              <a:t> based on </a:t>
            </a:r>
            <a:r>
              <a:rPr lang="en-US" altLang="ja-JP" sz="2000" b="1" dirty="0">
                <a:solidFill>
                  <a:srgbClr val="800000"/>
                </a:solidFill>
                <a:latin typeface="Arial" charset="0"/>
                <a:ea typeface="Arial" charset="0"/>
                <a:cs typeface="Arial" charset="0"/>
              </a:rPr>
              <a:t>reasoned knowledge</a:t>
            </a:r>
          </a:p>
          <a:p>
            <a:pPr marL="342900" lvl="1" indent="-342900">
              <a:spcAft>
                <a:spcPts val="1800"/>
              </a:spcAft>
              <a:buClr>
                <a:schemeClr val="tx2"/>
              </a:buClr>
              <a:buSzPct val="125000"/>
              <a:buFont typeface="Arial" charset="0"/>
              <a:buChar char="•"/>
            </a:pPr>
            <a:endParaRPr kumimoji="0" lang="en-US" altLang="ja-JP" sz="2000" dirty="0" smtClean="0">
              <a:latin typeface="Arial" charset="0"/>
              <a:ea typeface="Arial" charset="0"/>
              <a:cs typeface="Arial" charset="0"/>
            </a:endParaRPr>
          </a:p>
          <a:p>
            <a:pPr marL="0" lvl="1" indent="0">
              <a:spcAft>
                <a:spcPts val="1800"/>
              </a:spcAft>
              <a:buClr>
                <a:schemeClr val="tx2"/>
              </a:buClr>
              <a:buSzPct val="125000"/>
              <a:buNone/>
            </a:pPr>
            <a:endParaRPr lang="en-US" altLang="ja-JP" sz="2000" dirty="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kumimoji="0" lang="en-US" altLang="ja-JP" sz="2000" dirty="0" smtClean="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kumimoji="0" lang="en-US" altLang="ja-JP" sz="2000" dirty="0">
              <a:latin typeface="Arial" charset="0"/>
              <a:ea typeface="Arial" charset="0"/>
              <a:cs typeface="Arial" charset="0"/>
            </a:endParaRPr>
          </a:p>
          <a:p>
            <a:pPr marL="342900" lvl="1" indent="-342900">
              <a:spcAft>
                <a:spcPts val="1800"/>
              </a:spcAft>
              <a:buClr>
                <a:schemeClr val="tx2"/>
              </a:buClr>
              <a:buSzPct val="125000"/>
              <a:buFont typeface="Arial" charset="0"/>
              <a:buChar char="•"/>
            </a:pPr>
            <a:endParaRPr kumimoji="0" lang="en-GB" altLang="ja-JP" sz="2000" dirty="0">
              <a:solidFill>
                <a:srgbClr val="000000"/>
              </a:solidFill>
              <a:latin typeface="Arial" charset="0"/>
              <a:ea typeface="ＭＳ Ｐゴシック" charset="0"/>
              <a:cs typeface="ＭＳ Ｐゴシック" charset="0"/>
            </a:endParaRPr>
          </a:p>
        </p:txBody>
      </p:sp>
      <p:sp>
        <p:nvSpPr>
          <p:cNvPr id="1536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pPr algn="r"/>
            <a:fld id="{84D3C329-4621-774E-8AC9-976A0D68EF24}" type="slidenum">
              <a:rPr kumimoji="0" lang="fr-FR" altLang="ja-JP" sz="1200"/>
              <a:pPr algn="r"/>
              <a:t>3</a:t>
            </a:fld>
            <a:endParaRPr kumimoji="0" lang="fr-FR" altLang="ja-JP" sz="1200"/>
          </a:p>
        </p:txBody>
      </p:sp>
    </p:spTree>
    <p:extLst>
      <p:ext uri="{BB962C8B-B14F-4D97-AF65-F5344CB8AC3E}">
        <p14:creationId xmlns:p14="http://schemas.microsoft.com/office/powerpoint/2010/main" val="23361861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228600"/>
            <a:ext cx="9144000" cy="990600"/>
          </a:xfrm>
        </p:spPr>
        <p:txBody>
          <a:bodyPr>
            <a:normAutofit/>
          </a:bodyPr>
          <a:lstStyle/>
          <a:p>
            <a:pPr marL="342900" indent="-342900">
              <a:defRPr/>
            </a:pPr>
            <a:r>
              <a:rPr lang="en-GB" sz="2400" b="1" dirty="0" smtClean="0">
                <a:solidFill>
                  <a:srgbClr val="000053"/>
                </a:solidFill>
                <a:latin typeface="Helvetica"/>
                <a:cs typeface="Helvetica"/>
              </a:rPr>
              <a:t> </a:t>
            </a:r>
            <a:r>
              <a:rPr lang="en-GB" sz="2400" dirty="0">
                <a:effectLst>
                  <a:outerShdw blurRad="38100" dist="25400" dir="5400000" algn="tl" rotWithShape="0">
                    <a:srgbClr val="000000">
                      <a:alpha val="43000"/>
                    </a:srgbClr>
                  </a:outerShdw>
                </a:effectLst>
              </a:rPr>
              <a:t>A brief historical perspective about the evolution of the</a:t>
            </a:r>
            <a:br>
              <a:rPr lang="en-GB" sz="2400" dirty="0">
                <a:effectLst>
                  <a:outerShdw blurRad="38100" dist="25400" dir="5400000" algn="tl" rotWithShape="0">
                    <a:srgbClr val="000000">
                      <a:alpha val="43000"/>
                    </a:srgbClr>
                  </a:outerShdw>
                </a:effectLst>
              </a:rPr>
            </a:br>
            <a:r>
              <a:rPr lang="en-GB" sz="2400" dirty="0">
                <a:effectLst>
                  <a:outerShdw blurRad="38100" dist="25400" dir="5400000" algn="tl" rotWithShape="0">
                    <a:srgbClr val="000000">
                      <a:alpha val="43000"/>
                    </a:srgbClr>
                  </a:outerShdw>
                </a:effectLst>
              </a:rPr>
              <a:t> ICRP system of radiological protection (1)</a:t>
            </a:r>
          </a:p>
        </p:txBody>
      </p:sp>
      <p:sp>
        <p:nvSpPr>
          <p:cNvPr id="13314" name="Rectangle 3"/>
          <p:cNvSpPr>
            <a:spLocks noGrp="1" noChangeArrowheads="1"/>
          </p:cNvSpPr>
          <p:nvPr>
            <p:ph type="body" idx="1"/>
          </p:nvPr>
        </p:nvSpPr>
        <p:spPr>
          <a:xfrm>
            <a:off x="533400" y="1447800"/>
            <a:ext cx="8153400" cy="4876800"/>
          </a:xfrm>
        </p:spPr>
        <p:txBody>
          <a:bodyPr/>
          <a:lstStyle/>
          <a:p>
            <a:pPr>
              <a:lnSpc>
                <a:spcPct val="120000"/>
              </a:lnSpc>
              <a:spcAft>
                <a:spcPts val="1200"/>
              </a:spcAft>
            </a:pPr>
            <a:r>
              <a:rPr lang="en-US" sz="2000" b="0" dirty="0">
                <a:latin typeface="Arial" charset="0"/>
                <a:cs typeface="Arial" charset="0"/>
              </a:rPr>
              <a:t>The system of radiological protection developed gradually during the </a:t>
            </a:r>
            <a:r>
              <a:rPr lang="en-US" sz="2000" b="0" dirty="0" err="1">
                <a:latin typeface="Arial" charset="0"/>
                <a:cs typeface="Arial" charset="0"/>
              </a:rPr>
              <a:t>XXth</a:t>
            </a:r>
            <a:r>
              <a:rPr lang="en-US" sz="2000" b="0" dirty="0">
                <a:latin typeface="Arial" charset="0"/>
                <a:cs typeface="Arial" charset="0"/>
              </a:rPr>
              <a:t> </a:t>
            </a:r>
            <a:r>
              <a:rPr lang="en-GB" sz="2000" b="0" dirty="0">
                <a:latin typeface="Arial" charset="0"/>
                <a:cs typeface="Arial" charset="0"/>
              </a:rPr>
              <a:t>century integrating advances in </a:t>
            </a:r>
            <a:r>
              <a:rPr lang="en-GB" sz="2000" dirty="0">
                <a:solidFill>
                  <a:srgbClr val="800000"/>
                </a:solidFill>
                <a:latin typeface="Arial" charset="0"/>
                <a:cs typeface="Arial" charset="0"/>
              </a:rPr>
              <a:t>knowledge</a:t>
            </a:r>
            <a:r>
              <a:rPr lang="en-GB" sz="2000" dirty="0">
                <a:latin typeface="Arial" charset="0"/>
                <a:cs typeface="Arial" charset="0"/>
              </a:rPr>
              <a:t> </a:t>
            </a:r>
            <a:r>
              <a:rPr lang="en-GB" sz="2000" b="0" dirty="0">
                <a:latin typeface="Arial" charset="0"/>
                <a:cs typeface="Arial" charset="0"/>
              </a:rPr>
              <a:t>about the effects of radiation, the evolution of the </a:t>
            </a:r>
            <a:r>
              <a:rPr lang="en-GB" sz="2000" dirty="0">
                <a:solidFill>
                  <a:srgbClr val="800000"/>
                </a:solidFill>
                <a:latin typeface="Arial" charset="0"/>
                <a:cs typeface="Arial" charset="0"/>
              </a:rPr>
              <a:t>ethical and social values </a:t>
            </a:r>
            <a:r>
              <a:rPr lang="en-GB" sz="2000" b="0" dirty="0">
                <a:latin typeface="Arial" charset="0"/>
                <a:cs typeface="Arial" charset="0"/>
              </a:rPr>
              <a:t>as well as the feedback experience from its practical implementation </a:t>
            </a:r>
          </a:p>
          <a:p>
            <a:pPr>
              <a:lnSpc>
                <a:spcPct val="120000"/>
              </a:lnSpc>
              <a:spcAft>
                <a:spcPts val="1200"/>
              </a:spcAft>
            </a:pPr>
            <a:r>
              <a:rPr lang="en-GB" sz="2000" b="0" dirty="0">
                <a:solidFill>
                  <a:srgbClr val="000000"/>
                </a:solidFill>
                <a:latin typeface="Arial" charset="0"/>
                <a:cs typeface="Arial" charset="0"/>
              </a:rPr>
              <a:t>Until the Second World War the Commission was only dealing with the </a:t>
            </a:r>
            <a:r>
              <a:rPr lang="en-GB" sz="2000" dirty="0">
                <a:solidFill>
                  <a:srgbClr val="800000"/>
                </a:solidFill>
                <a:latin typeface="Arial" charset="0"/>
                <a:cs typeface="Arial" charset="0"/>
              </a:rPr>
              <a:t>protection of medical staffs</a:t>
            </a:r>
          </a:p>
          <a:p>
            <a:pPr>
              <a:lnSpc>
                <a:spcPct val="120000"/>
              </a:lnSpc>
              <a:spcAft>
                <a:spcPts val="1200"/>
              </a:spcAft>
            </a:pPr>
            <a:r>
              <a:rPr lang="en-GB" sz="2000" b="0" dirty="0">
                <a:solidFill>
                  <a:srgbClr val="000000"/>
                </a:solidFill>
                <a:latin typeface="Arial" charset="0"/>
                <a:cs typeface="Arial" charset="0"/>
              </a:rPr>
              <a:t>After the war the focus was on nuclear energy and radiological protection developed to protect workers </a:t>
            </a:r>
            <a:r>
              <a:rPr lang="en-GB" sz="2000" b="1" dirty="0">
                <a:solidFill>
                  <a:srgbClr val="800000"/>
                </a:solidFill>
                <a:latin typeface="Arial" charset="0"/>
                <a:cs typeface="Arial" charset="0"/>
              </a:rPr>
              <a:t>inside</a:t>
            </a:r>
            <a:r>
              <a:rPr lang="en-GB" sz="2000" dirty="0">
                <a:solidFill>
                  <a:srgbClr val="000000"/>
                </a:solidFill>
                <a:latin typeface="Arial" charset="0"/>
                <a:cs typeface="Arial" charset="0"/>
              </a:rPr>
              <a:t> </a:t>
            </a:r>
            <a:r>
              <a:rPr lang="en-GB" sz="2000" b="0" dirty="0">
                <a:solidFill>
                  <a:srgbClr val="000000"/>
                </a:solidFill>
                <a:latin typeface="Arial" charset="0"/>
                <a:cs typeface="Arial" charset="0"/>
              </a:rPr>
              <a:t>nuclear installations and the public </a:t>
            </a:r>
            <a:r>
              <a:rPr lang="en-GB" sz="2000" b="1" dirty="0">
                <a:solidFill>
                  <a:srgbClr val="800000"/>
                </a:solidFill>
                <a:latin typeface="Arial" charset="0"/>
                <a:cs typeface="Arial" charset="0"/>
              </a:rPr>
              <a:t>outside</a:t>
            </a:r>
            <a:r>
              <a:rPr lang="en-GB" sz="2000" b="0" dirty="0">
                <a:solidFill>
                  <a:srgbClr val="000000"/>
                </a:solidFill>
                <a:latin typeface="Arial" charset="0"/>
                <a:cs typeface="Arial" charset="0"/>
              </a:rPr>
              <a:t>. This resulted in </a:t>
            </a:r>
            <a:r>
              <a:rPr lang="en-GB" sz="2000" b="0" dirty="0" smtClean="0">
                <a:solidFill>
                  <a:srgbClr val="000000"/>
                </a:solidFill>
                <a:latin typeface="Arial" charset="0"/>
                <a:cs typeface="Arial" charset="0"/>
              </a:rPr>
              <a:t>a </a:t>
            </a:r>
            <a:r>
              <a:rPr lang="en-GB" sz="2000" b="0" dirty="0">
                <a:solidFill>
                  <a:srgbClr val="000000"/>
                </a:solidFill>
                <a:latin typeface="Arial" charset="0"/>
                <a:cs typeface="Arial" charset="0"/>
              </a:rPr>
              <a:t>coherent and effective regime of radiological protection based on solid </a:t>
            </a:r>
            <a:r>
              <a:rPr lang="en-GB" sz="2000" b="0" dirty="0" smtClean="0">
                <a:solidFill>
                  <a:srgbClr val="000000"/>
                </a:solidFill>
                <a:latin typeface="Arial" charset="0"/>
                <a:cs typeface="Arial" charset="0"/>
              </a:rPr>
              <a:t>concepts and </a:t>
            </a:r>
            <a:r>
              <a:rPr lang="en-GB" sz="2000" b="0" dirty="0">
                <a:solidFill>
                  <a:srgbClr val="000000"/>
                </a:solidFill>
                <a:latin typeface="Arial" charset="0"/>
                <a:cs typeface="Arial" charset="0"/>
              </a:rPr>
              <a:t>principles </a:t>
            </a:r>
            <a:r>
              <a:rPr lang="en-GB" sz="2000" b="0" dirty="0" smtClean="0">
                <a:solidFill>
                  <a:srgbClr val="000000"/>
                </a:solidFill>
                <a:latin typeface="Arial" charset="0"/>
                <a:cs typeface="Arial" charset="0"/>
              </a:rPr>
              <a:t>(</a:t>
            </a:r>
            <a:r>
              <a:rPr lang="en-GB" sz="2000" b="0" dirty="0">
                <a:solidFill>
                  <a:srgbClr val="000000"/>
                </a:solidFill>
                <a:latin typeface="Arial" charset="0"/>
                <a:cs typeface="Arial" charset="0"/>
              </a:rPr>
              <a:t>ICRP 60</a:t>
            </a:r>
            <a:r>
              <a:rPr lang="en-GB" sz="2000" b="0" dirty="0" smtClean="0">
                <a:solidFill>
                  <a:srgbClr val="000000"/>
                </a:solidFill>
                <a:latin typeface="Arial" charset="0"/>
                <a:cs typeface="Arial" charset="0"/>
              </a:rPr>
              <a:t>)</a:t>
            </a:r>
            <a:endParaRPr lang="en-GB" sz="2000" b="0" dirty="0">
              <a:solidFill>
                <a:srgbClr val="000000"/>
              </a:solidFill>
              <a:latin typeface="Arial" charset="0"/>
              <a:cs typeface="Arial" charset="0"/>
            </a:endParaRPr>
          </a:p>
        </p:txBody>
      </p:sp>
      <p:sp>
        <p:nvSpPr>
          <p:cNvPr id="1331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5CFBD91-5DF0-724F-A1A6-B0BE845BABAA}" type="slidenum">
              <a:rPr lang="fr-FR" sz="1200"/>
              <a:pPr algn="r" eaLnBrk="1" hangingPunct="1"/>
              <a:t>4</a:t>
            </a:fld>
            <a:endParaRPr lang="fr-FR" sz="1200"/>
          </a:p>
        </p:txBody>
      </p:sp>
    </p:spTree>
    <p:extLst>
      <p:ext uri="{BB962C8B-B14F-4D97-AF65-F5344CB8AC3E}">
        <p14:creationId xmlns:p14="http://schemas.microsoft.com/office/powerpoint/2010/main" val="277768212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304800"/>
            <a:ext cx="9144000" cy="1143000"/>
          </a:xfrm>
        </p:spPr>
        <p:txBody>
          <a:bodyPr>
            <a:noAutofit/>
          </a:bodyPr>
          <a:lstStyle/>
          <a:p>
            <a:pPr marL="342900" indent="-342900">
              <a:defRPr/>
            </a:pPr>
            <a:r>
              <a:rPr lang="en-GB" sz="2400" dirty="0">
                <a:effectLst>
                  <a:outerShdw blurRad="38100" dist="25400" dir="5400000" algn="tl" rotWithShape="0">
                    <a:srgbClr val="000000">
                      <a:alpha val="43000"/>
                    </a:srgbClr>
                  </a:outerShdw>
                </a:effectLst>
              </a:rPr>
              <a:t>A brief historical perspective about the evolution of the</a:t>
            </a:r>
            <a:br>
              <a:rPr lang="en-GB" sz="2400" dirty="0">
                <a:effectLst>
                  <a:outerShdw blurRad="38100" dist="25400" dir="5400000" algn="tl" rotWithShape="0">
                    <a:srgbClr val="000000">
                      <a:alpha val="43000"/>
                    </a:srgbClr>
                  </a:outerShdw>
                </a:effectLst>
              </a:rPr>
            </a:br>
            <a:r>
              <a:rPr lang="en-GB" sz="2400" dirty="0">
                <a:effectLst>
                  <a:outerShdw blurRad="38100" dist="25400" dir="5400000" algn="tl" rotWithShape="0">
                    <a:srgbClr val="000000">
                      <a:alpha val="43000"/>
                    </a:srgbClr>
                  </a:outerShdw>
                </a:effectLst>
              </a:rPr>
              <a:t> ICRP system of radiological protection (2)</a:t>
            </a:r>
          </a:p>
        </p:txBody>
      </p:sp>
      <p:sp>
        <p:nvSpPr>
          <p:cNvPr id="13314" name="Rectangle 3"/>
          <p:cNvSpPr>
            <a:spLocks noGrp="1" noChangeArrowheads="1"/>
          </p:cNvSpPr>
          <p:nvPr>
            <p:ph type="body" idx="1"/>
          </p:nvPr>
        </p:nvSpPr>
        <p:spPr>
          <a:xfrm>
            <a:off x="762000" y="1600200"/>
            <a:ext cx="7696200" cy="4495800"/>
          </a:xfrm>
        </p:spPr>
        <p:txBody>
          <a:bodyPr/>
          <a:lstStyle/>
          <a:p>
            <a:pPr>
              <a:lnSpc>
                <a:spcPct val="110000"/>
              </a:lnSpc>
              <a:spcAft>
                <a:spcPts val="1200"/>
              </a:spcAft>
            </a:pPr>
            <a:r>
              <a:rPr lang="en-GB" sz="2000" b="0" dirty="0" smtClean="0">
                <a:solidFill>
                  <a:srgbClr val="000000"/>
                </a:solidFill>
                <a:latin typeface="Arial" charset="0"/>
                <a:cs typeface="Arial" charset="0"/>
              </a:rPr>
              <a:t>The </a:t>
            </a:r>
            <a:r>
              <a:rPr lang="en-GB" sz="2000" dirty="0" smtClean="0">
                <a:solidFill>
                  <a:srgbClr val="800000"/>
                </a:solidFill>
                <a:latin typeface="Arial" charset="0"/>
                <a:cs typeface="Arial" charset="0"/>
              </a:rPr>
              <a:t>Chernobyl</a:t>
            </a:r>
            <a:r>
              <a:rPr lang="en-GB" sz="2000" b="0" dirty="0" smtClean="0">
                <a:solidFill>
                  <a:srgbClr val="000000"/>
                </a:solidFill>
                <a:latin typeface="Arial" charset="0"/>
                <a:cs typeface="Arial" charset="0"/>
              </a:rPr>
              <a:t> nuclear accident followed by the </a:t>
            </a:r>
            <a:r>
              <a:rPr lang="en-GB" sz="2000" b="0" dirty="0">
                <a:solidFill>
                  <a:srgbClr val="000000"/>
                </a:solidFill>
                <a:latin typeface="Arial" charset="0"/>
                <a:cs typeface="Arial" charset="0"/>
              </a:rPr>
              <a:t>raising concerns on </a:t>
            </a:r>
            <a:r>
              <a:rPr lang="en-GB" sz="2000" b="0" dirty="0" smtClean="0">
                <a:solidFill>
                  <a:srgbClr val="000000"/>
                </a:solidFill>
                <a:latin typeface="Arial" charset="0"/>
                <a:cs typeface="Arial" charset="0"/>
              </a:rPr>
              <a:t>exposure </a:t>
            </a:r>
            <a:r>
              <a:rPr lang="en-GB" sz="2000" b="0" dirty="0">
                <a:solidFill>
                  <a:srgbClr val="000000"/>
                </a:solidFill>
                <a:latin typeface="Arial" charset="0"/>
                <a:cs typeface="Arial" charset="0"/>
              </a:rPr>
              <a:t>situations inherited from the past in the </a:t>
            </a:r>
            <a:r>
              <a:rPr lang="en-GB" sz="2000" b="0" dirty="0" smtClean="0">
                <a:solidFill>
                  <a:srgbClr val="000000"/>
                </a:solidFill>
                <a:latin typeface="Arial" charset="0"/>
                <a:cs typeface="Arial" charset="0"/>
              </a:rPr>
              <a:t>nineties, then the </a:t>
            </a:r>
            <a:r>
              <a:rPr lang="en-GB" sz="2000" b="0" dirty="0">
                <a:solidFill>
                  <a:srgbClr val="000000"/>
                </a:solidFill>
                <a:latin typeface="Arial" charset="0"/>
                <a:cs typeface="Arial" charset="0"/>
              </a:rPr>
              <a:t>threat of “malevolent events</a:t>
            </a:r>
            <a:r>
              <a:rPr lang="en-GB" sz="2000" b="0" dirty="0" smtClean="0">
                <a:solidFill>
                  <a:srgbClr val="000000"/>
                </a:solidFill>
                <a:latin typeface="Arial" charset="0"/>
                <a:cs typeface="Arial" charset="0"/>
              </a:rPr>
              <a:t>” following the </a:t>
            </a:r>
            <a:r>
              <a:rPr lang="en-GB" sz="2000" dirty="0" smtClean="0">
                <a:solidFill>
                  <a:srgbClr val="800000"/>
                </a:solidFill>
                <a:latin typeface="Arial" charset="0"/>
                <a:cs typeface="Arial" charset="0"/>
              </a:rPr>
              <a:t>September 11 </a:t>
            </a:r>
            <a:r>
              <a:rPr lang="en-GB" sz="2000" b="0" dirty="0" smtClean="0">
                <a:solidFill>
                  <a:srgbClr val="000000"/>
                </a:solidFill>
                <a:latin typeface="Arial" charset="0"/>
                <a:cs typeface="Arial" charset="0"/>
              </a:rPr>
              <a:t>attacks profoundly questioned </a:t>
            </a:r>
            <a:r>
              <a:rPr lang="en-GB" sz="2000" b="0" dirty="0">
                <a:solidFill>
                  <a:srgbClr val="000000"/>
                </a:solidFill>
                <a:latin typeface="Arial" charset="0"/>
                <a:cs typeface="Arial" charset="0"/>
              </a:rPr>
              <a:t>the ICRP 60 </a:t>
            </a:r>
            <a:r>
              <a:rPr lang="en-GB" sz="2000" b="0" dirty="0" smtClean="0">
                <a:solidFill>
                  <a:srgbClr val="000000"/>
                </a:solidFill>
                <a:latin typeface="Arial" charset="0"/>
                <a:cs typeface="Arial" charset="0"/>
              </a:rPr>
              <a:t>recommendations</a:t>
            </a:r>
          </a:p>
          <a:p>
            <a:pPr>
              <a:lnSpc>
                <a:spcPct val="110000"/>
              </a:lnSpc>
              <a:spcAft>
                <a:spcPts val="1200"/>
              </a:spcAft>
            </a:pPr>
            <a:r>
              <a:rPr lang="en-GB" sz="2000" b="0" dirty="0">
                <a:solidFill>
                  <a:srgbClr val="000000"/>
                </a:solidFill>
                <a:latin typeface="Arial" charset="0"/>
                <a:cs typeface="Arial" charset="0"/>
              </a:rPr>
              <a:t>Although not explicit, this questioning has played an important role in the development </a:t>
            </a:r>
            <a:r>
              <a:rPr lang="en-GB" sz="2000" b="0" dirty="0" smtClean="0">
                <a:solidFill>
                  <a:srgbClr val="000000"/>
                </a:solidFill>
                <a:latin typeface="Arial" charset="0"/>
                <a:cs typeface="Arial" charset="0"/>
              </a:rPr>
              <a:t>of the new recommendations </a:t>
            </a:r>
            <a:r>
              <a:rPr lang="en-GB" sz="2000" b="0" dirty="0">
                <a:solidFill>
                  <a:srgbClr val="000000"/>
                </a:solidFill>
                <a:latin typeface="Arial" charset="0"/>
                <a:cs typeface="Arial" charset="0"/>
              </a:rPr>
              <a:t>in </a:t>
            </a:r>
            <a:r>
              <a:rPr lang="en-GB" sz="2000" dirty="0">
                <a:solidFill>
                  <a:srgbClr val="800000"/>
                </a:solidFill>
                <a:latin typeface="Arial" charset="0"/>
                <a:cs typeface="Arial" charset="0"/>
              </a:rPr>
              <a:t>Publication 103 </a:t>
            </a:r>
            <a:r>
              <a:rPr lang="en-GB" sz="2000" b="0" dirty="0" smtClean="0">
                <a:latin typeface="Arial" charset="0"/>
                <a:cs typeface="Arial" charset="0"/>
              </a:rPr>
              <a:t>published</a:t>
            </a:r>
            <a:r>
              <a:rPr lang="en-GB" sz="2000" b="0" dirty="0" smtClean="0">
                <a:solidFill>
                  <a:srgbClr val="000000"/>
                </a:solidFill>
                <a:latin typeface="Arial" charset="0"/>
                <a:cs typeface="Arial" charset="0"/>
              </a:rPr>
              <a:t> </a:t>
            </a:r>
            <a:r>
              <a:rPr lang="en-GB" sz="2000" b="0" dirty="0">
                <a:solidFill>
                  <a:srgbClr val="000000"/>
                </a:solidFill>
                <a:latin typeface="Arial" charset="0"/>
                <a:cs typeface="Arial" charset="0"/>
              </a:rPr>
              <a:t>in 2007</a:t>
            </a:r>
            <a:endParaRPr lang="en-GB" sz="2000" b="0" dirty="0" smtClean="0">
              <a:solidFill>
                <a:srgbClr val="000000"/>
              </a:solidFill>
              <a:latin typeface="Arial" charset="0"/>
              <a:cs typeface="Arial" charset="0"/>
            </a:endParaRPr>
          </a:p>
          <a:p>
            <a:pPr>
              <a:lnSpc>
                <a:spcPct val="110000"/>
              </a:lnSpc>
              <a:spcAft>
                <a:spcPts val="1200"/>
              </a:spcAft>
            </a:pPr>
            <a:r>
              <a:rPr lang="en-GB" sz="2000" b="0" dirty="0" smtClean="0">
                <a:solidFill>
                  <a:srgbClr val="000000"/>
                </a:solidFill>
                <a:latin typeface="Arial" charset="0"/>
                <a:cs typeface="Arial" charset="0"/>
              </a:rPr>
              <a:t>The </a:t>
            </a:r>
            <a:r>
              <a:rPr lang="en-GB" sz="2000" b="0" dirty="0">
                <a:solidFill>
                  <a:srgbClr val="000000"/>
                </a:solidFill>
                <a:latin typeface="Arial" charset="0"/>
                <a:cs typeface="Arial" charset="0"/>
              </a:rPr>
              <a:t>system of Publication 103 has often been presented as </a:t>
            </a:r>
            <a:r>
              <a:rPr lang="en-GB" sz="2000" b="0" dirty="0">
                <a:latin typeface="Arial" charset="0"/>
                <a:cs typeface="Arial" charset="0"/>
              </a:rPr>
              <a:t>a </a:t>
            </a:r>
            <a:r>
              <a:rPr lang="en-GB" sz="2000" dirty="0">
                <a:solidFill>
                  <a:srgbClr val="800000"/>
                </a:solidFill>
                <a:latin typeface="Arial" charset="0"/>
                <a:cs typeface="Arial" charset="0"/>
              </a:rPr>
              <a:t>simple update</a:t>
            </a:r>
            <a:r>
              <a:rPr lang="en-GB" sz="2000" b="0" dirty="0">
                <a:solidFill>
                  <a:srgbClr val="000000"/>
                </a:solidFill>
                <a:latin typeface="Arial" charset="0"/>
                <a:cs typeface="Arial" charset="0"/>
              </a:rPr>
              <a:t> of the previous system (ICRP 60), but in fact it represents </a:t>
            </a:r>
            <a:r>
              <a:rPr lang="en-GB" sz="2000" dirty="0">
                <a:solidFill>
                  <a:srgbClr val="800000"/>
                </a:solidFill>
                <a:latin typeface="Arial" charset="0"/>
                <a:cs typeface="Arial" charset="0"/>
              </a:rPr>
              <a:t>a major </a:t>
            </a:r>
            <a:r>
              <a:rPr lang="en-GB" sz="2000" dirty="0" smtClean="0">
                <a:solidFill>
                  <a:srgbClr val="800000"/>
                </a:solidFill>
                <a:latin typeface="Arial" charset="0"/>
                <a:cs typeface="Arial" charset="0"/>
              </a:rPr>
              <a:t>evolution</a:t>
            </a:r>
          </a:p>
          <a:p>
            <a:pPr marL="0" indent="0">
              <a:spcAft>
                <a:spcPts val="1200"/>
              </a:spcAft>
              <a:buNone/>
            </a:pPr>
            <a:endParaRPr lang="en-GB" sz="2000" dirty="0" smtClean="0">
              <a:solidFill>
                <a:srgbClr val="000000"/>
              </a:solidFill>
              <a:latin typeface="Arial" charset="0"/>
              <a:cs typeface="Arial" charset="0"/>
            </a:endParaRPr>
          </a:p>
        </p:txBody>
      </p:sp>
      <p:sp>
        <p:nvSpPr>
          <p:cNvPr id="13315"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95CFBD91-5DF0-724F-A1A6-B0BE845BABAA}" type="slidenum">
              <a:rPr lang="fr-FR" sz="1200"/>
              <a:pPr algn="r" eaLnBrk="1" hangingPunct="1"/>
              <a:t>5</a:t>
            </a:fld>
            <a:endParaRPr lang="fr-FR" sz="1200"/>
          </a:p>
        </p:txBody>
      </p:sp>
    </p:spTree>
    <p:extLst>
      <p:ext uri="{BB962C8B-B14F-4D97-AF65-F5344CB8AC3E}">
        <p14:creationId xmlns:p14="http://schemas.microsoft.com/office/powerpoint/2010/main" val="281100821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0" y="152400"/>
            <a:ext cx="9144000" cy="914400"/>
          </a:xfrm>
        </p:spPr>
        <p:txBody>
          <a:bodyPr vert="horz" lIns="0" rIns="0" bIns="0" anchor="ctr" anchorCtr="0">
            <a:noAutofit/>
            <a:scene3d>
              <a:camera prst="orthographicFront"/>
              <a:lightRig rig="threePt" dir="t"/>
            </a:scene3d>
            <a:sp3d extrusionH="57150">
              <a:bevelT w="38100" h="38100"/>
              <a:extrusionClr>
                <a:schemeClr val="tx1"/>
              </a:extrusionClr>
            </a:sp3d>
          </a:bodyPr>
          <a:lstStyle/>
          <a:p>
            <a:pPr marL="342900" indent="-342900"/>
            <a:r>
              <a:rPr lang="en-GB" sz="2400" dirty="0">
                <a:effectLst>
                  <a:outerShdw blurRad="38100" dist="25400" dir="5400000" algn="tl" rotWithShape="0">
                    <a:srgbClr val="000000">
                      <a:alpha val="43000"/>
                    </a:srgbClr>
                  </a:outerShdw>
                </a:effectLst>
              </a:rPr>
              <a:t>A brief historical perspective about the evolution of the</a:t>
            </a:r>
            <a:br>
              <a:rPr lang="en-GB" sz="2400" dirty="0">
                <a:effectLst>
                  <a:outerShdw blurRad="38100" dist="25400" dir="5400000" algn="tl" rotWithShape="0">
                    <a:srgbClr val="000000">
                      <a:alpha val="43000"/>
                    </a:srgbClr>
                  </a:outerShdw>
                </a:effectLst>
              </a:rPr>
            </a:br>
            <a:r>
              <a:rPr lang="en-GB" sz="2400" dirty="0">
                <a:effectLst>
                  <a:outerShdw blurRad="38100" dist="25400" dir="5400000" algn="tl" rotWithShape="0">
                    <a:srgbClr val="000000">
                      <a:alpha val="43000"/>
                    </a:srgbClr>
                  </a:outerShdw>
                </a:effectLst>
              </a:rPr>
              <a:t> ICRP system of radiological protection (3)</a:t>
            </a:r>
          </a:p>
        </p:txBody>
      </p:sp>
      <p:sp>
        <p:nvSpPr>
          <p:cNvPr id="15362" name="Rectangle 3"/>
          <p:cNvSpPr>
            <a:spLocks noGrp="1" noChangeArrowheads="1"/>
          </p:cNvSpPr>
          <p:nvPr>
            <p:ph type="body" idx="1"/>
          </p:nvPr>
        </p:nvSpPr>
        <p:spPr>
          <a:xfrm>
            <a:off x="457200" y="1295400"/>
            <a:ext cx="8077200" cy="4953000"/>
          </a:xfrm>
        </p:spPr>
        <p:txBody>
          <a:bodyPr/>
          <a:lstStyle/>
          <a:p>
            <a:pPr lvl="1">
              <a:lnSpc>
                <a:spcPct val="120000"/>
              </a:lnSpc>
              <a:spcAft>
                <a:spcPts val="1200"/>
              </a:spcAft>
            </a:pPr>
            <a:r>
              <a:rPr lang="en-US" sz="2000" dirty="0">
                <a:latin typeface="Arial" charset="0"/>
                <a:ea typeface="Arial" charset="0"/>
                <a:cs typeface="Arial" charset="0"/>
              </a:rPr>
              <a:t>The </a:t>
            </a:r>
            <a:r>
              <a:rPr lang="en-US" sz="2000" dirty="0" smtClean="0">
                <a:latin typeface="Arial" charset="0"/>
                <a:ea typeface="Arial" charset="0"/>
                <a:cs typeface="Arial" charset="0"/>
              </a:rPr>
              <a:t>three </a:t>
            </a:r>
            <a:r>
              <a:rPr lang="en-US" sz="2000" dirty="0">
                <a:latin typeface="Arial" charset="0"/>
                <a:ea typeface="Arial" charset="0"/>
                <a:cs typeface="Arial" charset="0"/>
              </a:rPr>
              <a:t>main evolutions of the system of protection in Pub. 103 </a:t>
            </a:r>
            <a:r>
              <a:rPr lang="en-US" sz="2000" dirty="0" smtClean="0">
                <a:latin typeface="Arial" charset="0"/>
                <a:ea typeface="Arial" charset="0"/>
                <a:cs typeface="Arial" charset="0"/>
              </a:rPr>
              <a:t>are:</a:t>
            </a:r>
            <a:endParaRPr lang="en-US" sz="2000" dirty="0">
              <a:latin typeface="Arial" charset="0"/>
              <a:ea typeface="Arial" charset="0"/>
              <a:cs typeface="Arial" charset="0"/>
            </a:endParaRPr>
          </a:p>
          <a:p>
            <a:pPr lvl="2">
              <a:lnSpc>
                <a:spcPct val="120000"/>
              </a:lnSpc>
              <a:spcAft>
                <a:spcPts val="1200"/>
              </a:spcAft>
            </a:pPr>
            <a:r>
              <a:rPr lang="en-US" sz="2000" dirty="0" smtClean="0">
                <a:latin typeface="Arial" charset="0"/>
                <a:ea typeface="Arial" charset="0"/>
                <a:cs typeface="Arial" charset="0"/>
              </a:rPr>
              <a:t>The introduction of </a:t>
            </a:r>
            <a:r>
              <a:rPr lang="en-US" sz="2000" b="1" dirty="0">
                <a:solidFill>
                  <a:srgbClr val="800000"/>
                </a:solidFill>
                <a:latin typeface="Arial" charset="0"/>
                <a:ea typeface="Arial" charset="0"/>
                <a:cs typeface="Arial" charset="0"/>
              </a:rPr>
              <a:t>3 types of exposure situations </a:t>
            </a:r>
            <a:r>
              <a:rPr lang="en-US" sz="2000" dirty="0" smtClean="0">
                <a:latin typeface="Arial" charset="0"/>
                <a:ea typeface="Arial" charset="0"/>
                <a:cs typeface="Arial" charset="0"/>
              </a:rPr>
              <a:t>with </a:t>
            </a:r>
            <a:r>
              <a:rPr lang="en-US" sz="2000" dirty="0">
                <a:latin typeface="Arial" charset="0"/>
                <a:ea typeface="Arial" charset="0"/>
                <a:cs typeface="Arial" charset="0"/>
              </a:rPr>
              <a:t>the </a:t>
            </a:r>
            <a:r>
              <a:rPr lang="en-US" sz="2000" b="1" dirty="0">
                <a:solidFill>
                  <a:srgbClr val="800000"/>
                </a:solidFill>
                <a:latin typeface="Arial" charset="0"/>
                <a:ea typeface="Arial" charset="0"/>
                <a:cs typeface="Arial" charset="0"/>
              </a:rPr>
              <a:t>generalization of the </a:t>
            </a:r>
            <a:r>
              <a:rPr lang="en-US" sz="2000" b="1" dirty="0" err="1">
                <a:solidFill>
                  <a:srgbClr val="800000"/>
                </a:solidFill>
                <a:latin typeface="Arial" charset="0"/>
                <a:ea typeface="Arial" charset="0"/>
                <a:cs typeface="Arial" charset="0"/>
              </a:rPr>
              <a:t>optimisation</a:t>
            </a:r>
            <a:r>
              <a:rPr lang="en-US" sz="2000" b="1" dirty="0">
                <a:solidFill>
                  <a:srgbClr val="800000"/>
                </a:solidFill>
                <a:latin typeface="Arial" charset="0"/>
                <a:ea typeface="Arial" charset="0"/>
                <a:cs typeface="Arial" charset="0"/>
              </a:rPr>
              <a:t> principle</a:t>
            </a:r>
            <a:r>
              <a:rPr lang="en-US" sz="2000" dirty="0">
                <a:latin typeface="Arial" charset="0"/>
                <a:ea typeface="Arial" charset="0"/>
                <a:cs typeface="Arial" charset="0"/>
              </a:rPr>
              <a:t> in connection with </a:t>
            </a:r>
            <a:r>
              <a:rPr lang="en-US" sz="2000" b="1" dirty="0">
                <a:solidFill>
                  <a:srgbClr val="800000"/>
                </a:solidFill>
                <a:latin typeface="Arial" charset="0"/>
                <a:ea typeface="Arial" charset="0"/>
                <a:cs typeface="Arial" charset="0"/>
              </a:rPr>
              <a:t>individual dose restrictions </a:t>
            </a:r>
            <a:r>
              <a:rPr lang="en-US" sz="2000" dirty="0" smtClean="0">
                <a:latin typeface="Arial" charset="0"/>
                <a:ea typeface="Arial" charset="0"/>
                <a:cs typeface="Arial" charset="0"/>
              </a:rPr>
              <a:t>to </a:t>
            </a:r>
            <a:r>
              <a:rPr lang="en-US" sz="2000" dirty="0">
                <a:latin typeface="Arial" charset="0"/>
                <a:ea typeface="Arial" charset="0"/>
                <a:cs typeface="Arial" charset="0"/>
              </a:rPr>
              <a:t>all controllable exposure situations </a:t>
            </a:r>
          </a:p>
          <a:p>
            <a:pPr lvl="2">
              <a:lnSpc>
                <a:spcPct val="120000"/>
              </a:lnSpc>
              <a:spcAft>
                <a:spcPts val="1200"/>
              </a:spcAft>
            </a:pPr>
            <a:r>
              <a:rPr lang="en-US" sz="2000" dirty="0" smtClean="0">
                <a:latin typeface="Arial" charset="0"/>
                <a:ea typeface="Arial" charset="0"/>
                <a:cs typeface="Arial" charset="0"/>
              </a:rPr>
              <a:t>The </a:t>
            </a:r>
            <a:r>
              <a:rPr lang="en-US" sz="2000" dirty="0">
                <a:latin typeface="Arial" charset="0"/>
                <a:ea typeface="Arial" charset="0"/>
                <a:cs typeface="Arial" charset="0"/>
              </a:rPr>
              <a:t>introduction for the first time in general recommendations of </a:t>
            </a:r>
            <a:r>
              <a:rPr lang="en-US" sz="2000" b="1" dirty="0">
                <a:solidFill>
                  <a:srgbClr val="800000"/>
                </a:solidFill>
                <a:latin typeface="Arial" charset="0"/>
                <a:ea typeface="Arial" charset="0"/>
                <a:cs typeface="Arial" charset="0"/>
              </a:rPr>
              <a:t>“</a:t>
            </a:r>
            <a:r>
              <a:rPr lang="en-GB" altLang="ja-JP" sz="2000" b="1" dirty="0">
                <a:solidFill>
                  <a:srgbClr val="800000"/>
                </a:solidFill>
                <a:latin typeface="Arial" charset="0"/>
                <a:ea typeface="Arial" charset="0"/>
                <a:cs typeface="Arial" charset="0"/>
              </a:rPr>
              <a:t>the need to account for the views and concerns of stakeholders</a:t>
            </a:r>
            <a:r>
              <a:rPr lang="en-GB" altLang="ja-JP" sz="2000" dirty="0">
                <a:latin typeface="Arial" charset="0"/>
                <a:ea typeface="Arial" charset="0"/>
                <a:cs typeface="Arial" charset="0"/>
              </a:rPr>
              <a:t> </a:t>
            </a:r>
            <a:r>
              <a:rPr lang="en-GB" altLang="ja-JP" sz="2000" b="1" dirty="0">
                <a:solidFill>
                  <a:srgbClr val="800000"/>
                </a:solidFill>
                <a:latin typeface="Arial" charset="0"/>
                <a:ea typeface="Arial" charset="0"/>
                <a:cs typeface="Arial" charset="0"/>
              </a:rPr>
              <a:t>when optimising protection</a:t>
            </a:r>
            <a:r>
              <a:rPr lang="en-GB" sz="2000" b="1" dirty="0" smtClean="0">
                <a:solidFill>
                  <a:srgbClr val="800000"/>
                </a:solidFill>
                <a:latin typeface="Arial" charset="0"/>
                <a:ea typeface="Arial" charset="0"/>
                <a:cs typeface="Arial" charset="0"/>
              </a:rPr>
              <a:t>”</a:t>
            </a:r>
          </a:p>
          <a:p>
            <a:pPr lvl="2">
              <a:lnSpc>
                <a:spcPct val="120000"/>
              </a:lnSpc>
              <a:spcAft>
                <a:spcPts val="1200"/>
              </a:spcAft>
            </a:pPr>
            <a:r>
              <a:rPr lang="en-GB" sz="2000" dirty="0">
                <a:latin typeface="Arial" charset="0"/>
                <a:ea typeface="Arial" charset="0"/>
                <a:cs typeface="Arial" charset="0"/>
              </a:rPr>
              <a:t>The </a:t>
            </a:r>
            <a:r>
              <a:rPr lang="en-GB" sz="2000" b="1" dirty="0">
                <a:solidFill>
                  <a:srgbClr val="800000"/>
                </a:solidFill>
                <a:latin typeface="Arial" charset="0"/>
                <a:ea typeface="Arial" charset="0"/>
                <a:cs typeface="Arial" charset="0"/>
              </a:rPr>
              <a:t>protection of the </a:t>
            </a:r>
            <a:r>
              <a:rPr lang="en-GB" sz="2000" b="1" dirty="0" smtClean="0">
                <a:solidFill>
                  <a:srgbClr val="800000"/>
                </a:solidFill>
                <a:latin typeface="Arial" charset="0"/>
                <a:ea typeface="Arial" charset="0"/>
                <a:cs typeface="Arial" charset="0"/>
              </a:rPr>
              <a:t>environment </a:t>
            </a:r>
            <a:r>
              <a:rPr lang="en-GB" sz="2000" dirty="0" smtClean="0">
                <a:latin typeface="Arial" charset="0"/>
                <a:ea typeface="Arial" charset="0"/>
                <a:cs typeface="Arial" charset="0"/>
              </a:rPr>
              <a:t>(fauna and flora)</a:t>
            </a:r>
            <a:endParaRPr lang="en-US" sz="1700" dirty="0">
              <a:latin typeface="Arial" charset="0"/>
              <a:ea typeface="Arial" charset="0"/>
              <a:cs typeface="Arial" charset="0"/>
            </a:endParaRPr>
          </a:p>
        </p:txBody>
      </p:sp>
      <p:sp>
        <p:nvSpPr>
          <p:cNvPr id="1536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7371AB4-9E2E-DF48-ADA1-4A5711E20623}" type="slidenum">
              <a:rPr lang="fr-FR" sz="1200"/>
              <a:pPr algn="r" eaLnBrk="1" hangingPunct="1"/>
              <a:t>6</a:t>
            </a:fld>
            <a:endParaRPr lang="fr-FR" sz="1200"/>
          </a:p>
        </p:txBody>
      </p:sp>
    </p:spTree>
    <p:extLst>
      <p:ext uri="{BB962C8B-B14F-4D97-AF65-F5344CB8AC3E}">
        <p14:creationId xmlns:p14="http://schemas.microsoft.com/office/powerpoint/2010/main" val="4245657261"/>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4"/>
          <p:cNvSpPr>
            <a:spLocks noChangeArrowheads="1"/>
          </p:cNvSpPr>
          <p:nvPr/>
        </p:nvSpPr>
        <p:spPr bwMode="auto">
          <a:xfrm>
            <a:off x="0" y="152400"/>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nchor="ctr"/>
          <a:lstStyle/>
          <a:p>
            <a:pPr marL="342900" indent="-342900" algn="ctr" fontAlgn="auto">
              <a:spcAft>
                <a:spcPts val="0"/>
              </a:spcAft>
              <a:defRPr/>
            </a:pP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three pillars of the</a:t>
            </a:r>
          </a:p>
          <a:p>
            <a:pPr marL="342900" indent="-342900" algn="ctr" fontAlgn="auto">
              <a:spcAft>
                <a:spcPts val="0"/>
              </a:spcAft>
              <a:defRPr/>
            </a:pPr>
            <a:r>
              <a:rPr lang="en-GB"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 ICRP system of radiological protection</a:t>
            </a:r>
          </a:p>
        </p:txBody>
      </p:sp>
      <p:sp>
        <p:nvSpPr>
          <p:cNvPr id="21506"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FC57ECA-0591-DD45-B04C-588FEE1DC201}" type="slidenum">
              <a:rPr lang="fr-FR" sz="1200"/>
              <a:pPr algn="r" eaLnBrk="1" hangingPunct="1"/>
              <a:t>7</a:t>
            </a:fld>
            <a:endParaRPr lang="fr-FR" sz="1200"/>
          </a:p>
        </p:txBody>
      </p:sp>
      <p:sp>
        <p:nvSpPr>
          <p:cNvPr id="18" name="TextBox 8"/>
          <p:cNvSpPr txBox="1">
            <a:spLocks noChangeArrowheads="1"/>
          </p:cNvSpPr>
          <p:nvPr/>
        </p:nvSpPr>
        <p:spPr bwMode="auto">
          <a:xfrm>
            <a:off x="5486400" y="5943600"/>
            <a:ext cx="3048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rIns="18288"/>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Bef>
                <a:spcPct val="20000"/>
              </a:spcBef>
              <a:buClr>
                <a:srgbClr val="0BD0D9"/>
              </a:buClr>
              <a:buSzPct val="95000"/>
              <a:buFont typeface="Wingdings 2" charset="0"/>
              <a:buNone/>
              <a:defRPr/>
            </a:pPr>
            <a:r>
              <a:rPr lang="en-US" b="1" dirty="0" smtClean="0">
                <a:latin typeface="+mj-lt"/>
              </a:rPr>
              <a:t>Publication 103</a:t>
            </a:r>
          </a:p>
        </p:txBody>
      </p:sp>
      <p:grpSp>
        <p:nvGrpSpPr>
          <p:cNvPr id="21508" name="Grouper 30"/>
          <p:cNvGrpSpPr>
            <a:grpSpLocks/>
          </p:cNvGrpSpPr>
          <p:nvPr/>
        </p:nvGrpSpPr>
        <p:grpSpPr bwMode="auto">
          <a:xfrm>
            <a:off x="457200" y="1524000"/>
            <a:ext cx="3887788" cy="4392613"/>
            <a:chOff x="533400" y="1447800"/>
            <a:chExt cx="4038601" cy="4038601"/>
          </a:xfrm>
        </p:grpSpPr>
        <p:sp>
          <p:nvSpPr>
            <p:cNvPr id="9" name="Rectangle 8"/>
            <p:cNvSpPr/>
            <p:nvPr/>
          </p:nvSpPr>
          <p:spPr bwMode="auto">
            <a:xfrm>
              <a:off x="533400" y="1447800"/>
              <a:ext cx="4038601" cy="4038601"/>
            </a:xfrm>
            <a:prstGeom prst="rect">
              <a:avLst/>
            </a:prstGeom>
            <a:solidFill>
              <a:srgbClr val="D9D9D9"/>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dirty="0">
                <a:solidFill>
                  <a:srgbClr val="DBF5F9"/>
                </a:solidFill>
              </a:endParaRPr>
            </a:p>
          </p:txBody>
        </p:sp>
        <p:sp>
          <p:nvSpPr>
            <p:cNvPr id="10" name="Rectangle 9"/>
            <p:cNvSpPr/>
            <p:nvPr/>
          </p:nvSpPr>
          <p:spPr bwMode="auto">
            <a:xfrm>
              <a:off x="838481" y="1752848"/>
              <a:ext cx="1594661" cy="885952"/>
            </a:xfrm>
            <a:prstGeom prst="rect">
              <a:avLst/>
            </a:prstGeom>
            <a:solidFill>
              <a:srgbClr val="FFF6E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2000" b="1" dirty="0">
                  <a:solidFill>
                    <a:schemeClr val="tx1"/>
                  </a:solidFill>
                </a:rPr>
                <a:t>Science</a:t>
              </a:r>
            </a:p>
          </p:txBody>
        </p:sp>
        <p:sp>
          <p:nvSpPr>
            <p:cNvPr id="11" name="Rectangle 10"/>
            <p:cNvSpPr/>
            <p:nvPr/>
          </p:nvSpPr>
          <p:spPr bwMode="auto">
            <a:xfrm>
              <a:off x="1720739" y="4390272"/>
              <a:ext cx="1741430" cy="910765"/>
            </a:xfrm>
            <a:prstGeom prst="rect">
              <a:avLst/>
            </a:prstGeom>
            <a:solidFill>
              <a:srgbClr val="FFF6E7"/>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000" b="1" dirty="0">
                  <a:solidFill>
                    <a:srgbClr val="000000"/>
                  </a:solidFill>
                </a:rPr>
                <a:t>Experience</a:t>
              </a:r>
            </a:p>
          </p:txBody>
        </p:sp>
        <p:sp>
          <p:nvSpPr>
            <p:cNvPr id="12" name="Rectangle 11"/>
            <p:cNvSpPr/>
            <p:nvPr/>
          </p:nvSpPr>
          <p:spPr bwMode="auto">
            <a:xfrm>
              <a:off x="2670610" y="1752848"/>
              <a:ext cx="1662274" cy="885952"/>
            </a:xfrm>
            <a:prstGeom prst="rect">
              <a:avLst/>
            </a:prstGeom>
            <a:solidFill>
              <a:srgbClr val="FFFEE8"/>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GB" sz="2000" b="1" dirty="0" smtClean="0">
                  <a:solidFill>
                    <a:srgbClr val="000000"/>
                  </a:solidFill>
                </a:rPr>
                <a:t>Ethical and social values </a:t>
              </a:r>
              <a:endParaRPr lang="en-GB" sz="2000" b="1" dirty="0">
                <a:solidFill>
                  <a:srgbClr val="000000"/>
                </a:solidFill>
              </a:endParaRPr>
            </a:p>
          </p:txBody>
        </p:sp>
        <p:sp>
          <p:nvSpPr>
            <p:cNvPr id="13" name="Ellipse 12"/>
            <p:cNvSpPr/>
            <p:nvPr/>
          </p:nvSpPr>
          <p:spPr bwMode="auto">
            <a:xfrm>
              <a:off x="1404115" y="2919036"/>
              <a:ext cx="2364783" cy="1191000"/>
            </a:xfrm>
            <a:prstGeom prst="ellipse">
              <a:avLst/>
            </a:prstGeom>
            <a:solidFill>
              <a:srgbClr val="E2FFDD"/>
            </a:soli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lnSpc>
                  <a:spcPct val="80000"/>
                </a:lnSpc>
                <a:defRPr/>
              </a:pPr>
              <a:r>
                <a:rPr lang="en-GB" b="1" dirty="0" smtClean="0">
                  <a:solidFill>
                    <a:srgbClr val="000000"/>
                  </a:solidFill>
                </a:rPr>
                <a:t>ICRP </a:t>
              </a:r>
            </a:p>
            <a:p>
              <a:pPr algn="ctr">
                <a:defRPr/>
              </a:pPr>
              <a:r>
                <a:rPr lang="en-GB" b="1" dirty="0">
                  <a:solidFill>
                    <a:srgbClr val="000000"/>
                  </a:solidFill>
                </a:rPr>
                <a:t>s</a:t>
              </a:r>
              <a:r>
                <a:rPr lang="en-GB" b="1" dirty="0" smtClean="0">
                  <a:solidFill>
                    <a:srgbClr val="000000"/>
                  </a:solidFill>
                </a:rPr>
                <a:t>ystem of radiological protection</a:t>
              </a:r>
            </a:p>
          </p:txBody>
        </p:sp>
        <p:cxnSp>
          <p:nvCxnSpPr>
            <p:cNvPr id="14" name="Connecteur droit avec flèche 13"/>
            <p:cNvCxnSpPr>
              <a:stCxn id="10" idx="2"/>
            </p:cNvCxnSpPr>
            <p:nvPr/>
          </p:nvCxnSpPr>
          <p:spPr bwMode="auto">
            <a:xfrm>
              <a:off x="1634986" y="2638800"/>
              <a:ext cx="422165" cy="332780"/>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5" name="Connecteur droit avec flèche 14"/>
            <p:cNvCxnSpPr>
              <a:stCxn id="12" idx="2"/>
            </p:cNvCxnSpPr>
            <p:nvPr/>
          </p:nvCxnSpPr>
          <p:spPr bwMode="auto">
            <a:xfrm flipH="1">
              <a:off x="3124107" y="2638800"/>
              <a:ext cx="377639" cy="33278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16" name="Connecteur droit avec flèche 15"/>
            <p:cNvCxnSpPr>
              <a:stCxn id="11" idx="0"/>
              <a:endCxn id="13" idx="4"/>
            </p:cNvCxnSpPr>
            <p:nvPr/>
          </p:nvCxnSpPr>
          <p:spPr bwMode="auto">
            <a:xfrm flipH="1" flipV="1">
              <a:off x="2586507" y="4110036"/>
              <a:ext cx="4947" cy="280236"/>
            </a:xfrm>
            <a:prstGeom prst="straightConnector1">
              <a:avLst/>
            </a:prstGeom>
            <a:ln w="9525"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21509"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524000"/>
            <a:ext cx="3036888" cy="44243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9" name="Flèche vers la droite 18"/>
          <p:cNvSpPr/>
          <p:nvPr/>
        </p:nvSpPr>
        <p:spPr bwMode="auto">
          <a:xfrm>
            <a:off x="4495800" y="2819400"/>
            <a:ext cx="838200" cy="914400"/>
          </a:xfrm>
          <a:prstGeom prst="rightArrow">
            <a:avLst/>
          </a:prstGeom>
          <a:solidFill>
            <a:schemeClr val="accent1">
              <a:lumMod val="7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Tree>
    <p:extLst>
      <p:ext uri="{BB962C8B-B14F-4D97-AF65-F5344CB8AC3E}">
        <p14:creationId xmlns:p14="http://schemas.microsoft.com/office/powerpoint/2010/main" val="703513800"/>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4"/>
          <p:cNvSpPr>
            <a:spLocks noChangeArrowheads="1"/>
          </p:cNvSpPr>
          <p:nvPr/>
        </p:nvSpPr>
        <p:spPr bwMode="auto">
          <a:xfrm>
            <a:off x="85725" y="228600"/>
            <a:ext cx="90582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nchor="ctr"/>
          <a:lstStyle/>
          <a:p>
            <a:pPr marL="342900" lvl="1" indent="-342900" algn="ctr" eaLnBrk="0" fontAlgn="auto" hangingPunct="0">
              <a:spcAft>
                <a:spcPts val="0"/>
              </a:spcAft>
              <a:defRPr/>
            </a:pPr>
            <a:r>
              <a:rPr lang="en-GB" altLang="ja-JP"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The aims of the </a:t>
            </a:r>
          </a:p>
          <a:p>
            <a:pPr marL="342900" lvl="1" indent="-342900" algn="ctr" eaLnBrk="0" fontAlgn="auto" hangingPunct="0">
              <a:spcAft>
                <a:spcPts val="0"/>
              </a:spcAft>
              <a:defRPr/>
            </a:pPr>
            <a:r>
              <a:rPr lang="en-GB" altLang="ja-JP" sz="2400" b="1" dirty="0">
                <a:solidFill>
                  <a:schemeClr val="accent1">
                    <a:lumMod val="75000"/>
                  </a:schemeClr>
                </a:solidFill>
                <a:effectLst>
                  <a:outerShdw blurRad="38100" dist="25400" dir="5400000" algn="tl" rotWithShape="0">
                    <a:srgbClr val="000000">
                      <a:alpha val="43000"/>
                    </a:srgbClr>
                  </a:outerShdw>
                </a:effectLst>
                <a:latin typeface="Arial" pitchFamily="34" charset="0"/>
                <a:ea typeface="+mj-ea"/>
                <a:cs typeface="Arial" pitchFamily="34" charset="0"/>
              </a:rPr>
              <a:t>ICRP system of radiological protection</a:t>
            </a:r>
          </a:p>
        </p:txBody>
      </p:sp>
      <p:sp>
        <p:nvSpPr>
          <p:cNvPr id="30722" name="Rectangle 5"/>
          <p:cNvSpPr>
            <a:spLocks noChangeArrowheads="1"/>
          </p:cNvSpPr>
          <p:nvPr/>
        </p:nvSpPr>
        <p:spPr bwMode="auto">
          <a:xfrm>
            <a:off x="609600" y="14478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lstStyle/>
          <a:p>
            <a:pPr marL="546100" lvl="3" indent="-273050">
              <a:lnSpc>
                <a:spcPct val="120000"/>
              </a:lnSpc>
              <a:buClr>
                <a:srgbClr val="083763"/>
              </a:buClr>
              <a:buSzPct val="95000"/>
              <a:buFont typeface="Wingdings 2" charset="0"/>
              <a:buChar char=""/>
            </a:pPr>
            <a:r>
              <a:rPr lang="en-GB" sz="2000" i="1" dirty="0">
                <a:cs typeface="Arial" charset="0"/>
              </a:rPr>
              <a:t>“</a:t>
            </a:r>
            <a:r>
              <a:rPr lang="en-GB" altLang="ja-JP" sz="2000" i="1" dirty="0">
                <a:cs typeface="Arial" charset="0"/>
              </a:rPr>
              <a:t>… to contribute to an appropriate level of protection against the </a:t>
            </a:r>
            <a:r>
              <a:rPr lang="en-GB" altLang="ja-JP" sz="2000" b="1" i="1" dirty="0">
                <a:solidFill>
                  <a:srgbClr val="800000"/>
                </a:solidFill>
                <a:cs typeface="Arial" charset="0"/>
              </a:rPr>
              <a:t>detrimental effects </a:t>
            </a:r>
            <a:r>
              <a:rPr lang="en-GB" altLang="ja-JP" sz="2000" i="1" dirty="0">
                <a:cs typeface="Arial" charset="0"/>
              </a:rPr>
              <a:t>of ionising radiation exposure without unduly limiting the </a:t>
            </a:r>
            <a:r>
              <a:rPr lang="en-GB" altLang="ja-JP" sz="2000" b="1" i="1" dirty="0">
                <a:solidFill>
                  <a:srgbClr val="800000"/>
                </a:solidFill>
                <a:cs typeface="Arial" charset="0"/>
              </a:rPr>
              <a:t>benefits</a:t>
            </a:r>
            <a:r>
              <a:rPr lang="en-GB" altLang="ja-JP" sz="2000" i="1" dirty="0">
                <a:cs typeface="Arial" charset="0"/>
              </a:rPr>
              <a:t> associated with the use of radiation.</a:t>
            </a:r>
            <a:r>
              <a:rPr lang="en-GB" sz="2000" i="1" dirty="0">
                <a:cs typeface="Arial" charset="0"/>
              </a:rPr>
              <a:t>”</a:t>
            </a:r>
            <a:r>
              <a:rPr lang="en-GB" altLang="ja-JP" sz="2000" dirty="0">
                <a:cs typeface="Arial" charset="0"/>
              </a:rPr>
              <a:t> ICRP 103, § 26</a:t>
            </a:r>
          </a:p>
          <a:p>
            <a:pPr marL="546100" lvl="3" indent="-273050">
              <a:lnSpc>
                <a:spcPct val="120000"/>
              </a:lnSpc>
              <a:buClr>
                <a:srgbClr val="083763"/>
              </a:buClr>
              <a:buSzPct val="95000"/>
              <a:buFont typeface="Wingdings 2" charset="0"/>
              <a:buChar char=""/>
            </a:pPr>
            <a:endParaRPr lang="en-GB" altLang="ja-JP" sz="2000" dirty="0">
              <a:cs typeface="Arial" charset="0"/>
            </a:endParaRPr>
          </a:p>
          <a:p>
            <a:pPr marL="546100" lvl="3" indent="-273050">
              <a:lnSpc>
                <a:spcPct val="120000"/>
              </a:lnSpc>
              <a:buClr>
                <a:srgbClr val="083763"/>
              </a:buClr>
              <a:buSzPct val="95000"/>
              <a:buFont typeface="Wingdings 2" charset="0"/>
              <a:buChar char=""/>
            </a:pPr>
            <a:r>
              <a:rPr lang="en-GB" sz="2000" i="1" dirty="0"/>
              <a:t>“</a:t>
            </a:r>
            <a:r>
              <a:rPr lang="en-GB" altLang="ja-JP" sz="2000" i="1" dirty="0"/>
              <a:t>… to manage and control exposures to ionizing radiation so that </a:t>
            </a:r>
            <a:r>
              <a:rPr lang="en-GB" altLang="ja-JP" sz="2000" b="1" i="1" dirty="0">
                <a:solidFill>
                  <a:srgbClr val="800000"/>
                </a:solidFill>
              </a:rPr>
              <a:t>deterministic effects </a:t>
            </a:r>
            <a:r>
              <a:rPr lang="en-GB" altLang="ja-JP" sz="2000" i="1" dirty="0"/>
              <a:t>are </a:t>
            </a:r>
            <a:r>
              <a:rPr lang="en-GB" altLang="ja-JP" sz="2000" b="1" i="1" dirty="0">
                <a:solidFill>
                  <a:srgbClr val="800000"/>
                </a:solidFill>
              </a:rPr>
              <a:t>prevented</a:t>
            </a:r>
            <a:r>
              <a:rPr lang="en-GB" altLang="ja-JP" sz="2000" i="1" dirty="0">
                <a:solidFill>
                  <a:srgbClr val="000000"/>
                </a:solidFill>
              </a:rPr>
              <a:t>, and the risks of </a:t>
            </a:r>
            <a:r>
              <a:rPr lang="en-GB" altLang="ja-JP" sz="2000" b="1" i="1" dirty="0">
                <a:solidFill>
                  <a:srgbClr val="800000"/>
                </a:solidFill>
              </a:rPr>
              <a:t>stochastic effects </a:t>
            </a:r>
            <a:r>
              <a:rPr lang="en-GB" altLang="ja-JP" sz="2000" i="1" dirty="0">
                <a:solidFill>
                  <a:srgbClr val="000000"/>
                </a:solidFill>
              </a:rPr>
              <a:t>are </a:t>
            </a:r>
            <a:r>
              <a:rPr lang="en-GB" altLang="ja-JP" sz="2000" b="1" i="1" dirty="0">
                <a:solidFill>
                  <a:srgbClr val="800000"/>
                </a:solidFill>
              </a:rPr>
              <a:t>reduced </a:t>
            </a:r>
            <a:r>
              <a:rPr lang="en-GB" altLang="ja-JP" sz="2000" i="1" dirty="0"/>
              <a:t>to the extent </a:t>
            </a:r>
            <a:r>
              <a:rPr lang="en-GB" altLang="ja-JP" sz="2000" b="1" i="1" dirty="0">
                <a:solidFill>
                  <a:srgbClr val="800000"/>
                </a:solidFill>
              </a:rPr>
              <a:t>reasonably achievable.</a:t>
            </a:r>
            <a:r>
              <a:rPr lang="en-GB" sz="2000" i="1" dirty="0">
                <a:solidFill>
                  <a:srgbClr val="003366"/>
                </a:solidFill>
              </a:rPr>
              <a:t>”</a:t>
            </a:r>
            <a:r>
              <a:rPr lang="en-GB" altLang="ja-JP" sz="2000" i="1" dirty="0">
                <a:solidFill>
                  <a:srgbClr val="003366"/>
                </a:solidFill>
              </a:rPr>
              <a:t> </a:t>
            </a:r>
            <a:r>
              <a:rPr lang="en-GB" altLang="ja-JP" sz="2000" dirty="0">
                <a:solidFill>
                  <a:srgbClr val="000000"/>
                </a:solidFill>
              </a:rPr>
              <a:t>ICRP 103, § 29</a:t>
            </a:r>
          </a:p>
          <a:p>
            <a:pPr marL="546100" lvl="3" indent="-273050">
              <a:lnSpc>
                <a:spcPct val="120000"/>
              </a:lnSpc>
              <a:buClr>
                <a:srgbClr val="083763"/>
              </a:buClr>
              <a:buSzPct val="95000"/>
            </a:pPr>
            <a:endParaRPr lang="en-GB" altLang="ja-JP" sz="2000" dirty="0">
              <a:solidFill>
                <a:srgbClr val="000000"/>
              </a:solidFill>
            </a:endParaRPr>
          </a:p>
          <a:p>
            <a:pPr marL="546100" lvl="3" indent="-273050">
              <a:lnSpc>
                <a:spcPct val="120000"/>
              </a:lnSpc>
              <a:buClr>
                <a:srgbClr val="083763"/>
              </a:buClr>
              <a:buSzPct val="95000"/>
              <a:buFont typeface="Wingdings 2" charset="0"/>
              <a:buChar char=""/>
            </a:pPr>
            <a:r>
              <a:rPr lang="en-GB" altLang="ja-JP" sz="2000" dirty="0" smtClean="0"/>
              <a:t>Estimating and comparing benefits </a:t>
            </a:r>
            <a:r>
              <a:rPr lang="en-GB" altLang="ja-JP" sz="2000" dirty="0"/>
              <a:t>and risk </a:t>
            </a:r>
            <a:r>
              <a:rPr lang="en-GB" altLang="ja-JP" sz="2000" dirty="0" smtClean="0"/>
              <a:t>of different options before acting is </a:t>
            </a:r>
            <a:r>
              <a:rPr lang="en-GB" altLang="ja-JP" sz="2000" dirty="0"/>
              <a:t>one of the </a:t>
            </a:r>
            <a:r>
              <a:rPr lang="en-GB" altLang="ja-JP" sz="2000" b="1" dirty="0">
                <a:solidFill>
                  <a:srgbClr val="800000"/>
                </a:solidFill>
              </a:rPr>
              <a:t>most common ethical </a:t>
            </a:r>
            <a:r>
              <a:rPr lang="en-GB" altLang="ja-JP" sz="2000" b="1" dirty="0" smtClean="0">
                <a:solidFill>
                  <a:srgbClr val="800000"/>
                </a:solidFill>
              </a:rPr>
              <a:t>dilemmas</a:t>
            </a:r>
            <a:r>
              <a:rPr lang="en-GB" altLang="ja-JP" sz="2000" b="1" dirty="0">
                <a:solidFill>
                  <a:srgbClr val="800000"/>
                </a:solidFill>
              </a:rPr>
              <a:t> </a:t>
            </a:r>
            <a:r>
              <a:rPr lang="en-GB" altLang="ja-JP" sz="2000" dirty="0" smtClean="0">
                <a:solidFill>
                  <a:srgbClr val="000000"/>
                </a:solidFill>
              </a:rPr>
              <a:t>in daily life</a:t>
            </a:r>
            <a:endParaRPr lang="en-GB" altLang="ja-JP" sz="2000" dirty="0">
              <a:solidFill>
                <a:srgbClr val="000000"/>
              </a:solidFill>
            </a:endParaRPr>
          </a:p>
          <a:p>
            <a:pPr marL="546100" lvl="3" indent="-273050">
              <a:lnSpc>
                <a:spcPct val="110000"/>
              </a:lnSpc>
              <a:buClr>
                <a:srgbClr val="083763"/>
              </a:buClr>
              <a:buSzPct val="95000"/>
              <a:buFont typeface="Wingdings 2" charset="0"/>
              <a:buChar char=""/>
            </a:pPr>
            <a:endParaRPr lang="en-GB" altLang="ja-JP" sz="2000" dirty="0">
              <a:solidFill>
                <a:srgbClr val="000000"/>
              </a:solidFill>
            </a:endParaRPr>
          </a:p>
          <a:p>
            <a:pPr marL="546100" lvl="3" indent="-273050">
              <a:lnSpc>
                <a:spcPct val="110000"/>
              </a:lnSpc>
              <a:buClr>
                <a:srgbClr val="083763"/>
              </a:buClr>
              <a:buSzPct val="95000"/>
              <a:buFont typeface="Wingdings 2" charset="0"/>
              <a:buChar char=""/>
            </a:pPr>
            <a:endParaRPr lang="en-GB" altLang="ja-JP" sz="2000" dirty="0">
              <a:solidFill>
                <a:srgbClr val="000000"/>
              </a:solidFill>
            </a:endParaRPr>
          </a:p>
          <a:p>
            <a:pPr marL="457200" indent="-457200">
              <a:lnSpc>
                <a:spcPct val="120000"/>
              </a:lnSpc>
              <a:spcBef>
                <a:spcPct val="30000"/>
              </a:spcBef>
              <a:spcAft>
                <a:spcPts val="550"/>
              </a:spcAft>
              <a:buClr>
                <a:srgbClr val="000051"/>
              </a:buClr>
              <a:buSzPct val="120000"/>
            </a:pPr>
            <a:endParaRPr lang="en-GB" altLang="ja-JP" sz="2000" dirty="0">
              <a:solidFill>
                <a:srgbClr val="000000"/>
              </a:solidFill>
            </a:endParaRPr>
          </a:p>
          <a:p>
            <a:pPr marL="457200" indent="-457200">
              <a:lnSpc>
                <a:spcPct val="120000"/>
              </a:lnSpc>
              <a:spcBef>
                <a:spcPct val="30000"/>
              </a:spcBef>
              <a:spcAft>
                <a:spcPts val="550"/>
              </a:spcAft>
              <a:buClr>
                <a:srgbClr val="000051"/>
              </a:buClr>
              <a:buSzPct val="120000"/>
            </a:pPr>
            <a:r>
              <a:rPr lang="en-GB" altLang="ja-JP" sz="2000" dirty="0">
                <a:solidFill>
                  <a:srgbClr val="003366"/>
                </a:solidFill>
              </a:rPr>
              <a:t>	</a:t>
            </a:r>
            <a:endParaRPr lang="en-GB" altLang="ja-JP" sz="2000" dirty="0"/>
          </a:p>
        </p:txBody>
      </p:sp>
      <p:sp>
        <p:nvSpPr>
          <p:cNvPr id="30723"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kumimoji="1" sz="2400">
                <a:solidFill>
                  <a:schemeClr val="tx1"/>
                </a:solidFill>
                <a:latin typeface="Arial" charset="0"/>
                <a:ea typeface="ＭＳ Ｐゴシック" charset="0"/>
                <a:cs typeface="ＭＳ Ｐゴシック" charset="0"/>
              </a:defRPr>
            </a:lvl1pPr>
            <a:lvl2pPr marL="742950" indent="-285750">
              <a:defRPr kumimoji="1" sz="2400">
                <a:solidFill>
                  <a:schemeClr val="tx1"/>
                </a:solidFill>
                <a:latin typeface="Arial" charset="0"/>
                <a:ea typeface="ＭＳ Ｐゴシック" charset="0"/>
              </a:defRPr>
            </a:lvl2pPr>
            <a:lvl3pPr marL="1143000" indent="-228600">
              <a:defRPr kumimoji="1" sz="2400">
                <a:solidFill>
                  <a:schemeClr val="tx1"/>
                </a:solidFill>
                <a:latin typeface="Arial" charset="0"/>
                <a:ea typeface="ＭＳ Ｐゴシック" charset="0"/>
              </a:defRPr>
            </a:lvl3pPr>
            <a:lvl4pPr marL="1600200" indent="-228600">
              <a:defRPr kumimoji="1" sz="2400">
                <a:solidFill>
                  <a:schemeClr val="tx1"/>
                </a:solidFill>
                <a:latin typeface="Arial" charset="0"/>
                <a:ea typeface="ＭＳ Ｐゴシック" charset="0"/>
              </a:defRPr>
            </a:lvl4pPr>
            <a:lvl5pPr marL="2057400" indent="-228600">
              <a:defRPr kumimoji="1" sz="2400">
                <a:solidFill>
                  <a:schemeClr val="tx1"/>
                </a:solidFill>
                <a:latin typeface="Arial" charset="0"/>
                <a:ea typeface="ＭＳ Ｐゴシック" charset="0"/>
              </a:defRPr>
            </a:lvl5pPr>
            <a:lvl6pPr marL="2514600" indent="-228600" fontAlgn="base">
              <a:spcBef>
                <a:spcPct val="0"/>
              </a:spcBef>
              <a:spcAft>
                <a:spcPct val="0"/>
              </a:spcAft>
              <a:defRPr kumimoji="1" sz="2400">
                <a:solidFill>
                  <a:schemeClr val="tx1"/>
                </a:solidFill>
                <a:latin typeface="Arial" charset="0"/>
                <a:ea typeface="ＭＳ Ｐゴシック" charset="0"/>
              </a:defRPr>
            </a:lvl6pPr>
            <a:lvl7pPr marL="2971800" indent="-228600" fontAlgn="base">
              <a:spcBef>
                <a:spcPct val="0"/>
              </a:spcBef>
              <a:spcAft>
                <a:spcPct val="0"/>
              </a:spcAft>
              <a:defRPr kumimoji="1" sz="2400">
                <a:solidFill>
                  <a:schemeClr val="tx1"/>
                </a:solidFill>
                <a:latin typeface="Arial" charset="0"/>
                <a:ea typeface="ＭＳ Ｐゴシック" charset="0"/>
              </a:defRPr>
            </a:lvl7pPr>
            <a:lvl8pPr marL="3429000" indent="-228600" fontAlgn="base">
              <a:spcBef>
                <a:spcPct val="0"/>
              </a:spcBef>
              <a:spcAft>
                <a:spcPct val="0"/>
              </a:spcAft>
              <a:defRPr kumimoji="1" sz="2400">
                <a:solidFill>
                  <a:schemeClr val="tx1"/>
                </a:solidFill>
                <a:latin typeface="Arial" charset="0"/>
                <a:ea typeface="ＭＳ Ｐゴシック" charset="0"/>
              </a:defRPr>
            </a:lvl8pPr>
            <a:lvl9pPr marL="3886200" indent="-228600" fontAlgn="base">
              <a:spcBef>
                <a:spcPct val="0"/>
              </a:spcBef>
              <a:spcAft>
                <a:spcPct val="0"/>
              </a:spcAft>
              <a:defRPr kumimoji="1" sz="2400">
                <a:solidFill>
                  <a:schemeClr val="tx1"/>
                </a:solidFill>
                <a:latin typeface="Arial" charset="0"/>
                <a:ea typeface="ＭＳ Ｐゴシック" charset="0"/>
              </a:defRPr>
            </a:lvl9pPr>
          </a:lstStyle>
          <a:p>
            <a:pPr algn="r"/>
            <a:fld id="{D1F3A795-8581-E643-BA78-DC0C4595B009}" type="slidenum">
              <a:rPr kumimoji="0" lang="fr-FR" altLang="ja-JP" sz="1200"/>
              <a:pPr algn="r"/>
              <a:t>8</a:t>
            </a:fld>
            <a:endParaRPr kumimoji="0" lang="fr-FR" altLang="ja-JP" sz="1200"/>
          </a:p>
        </p:txBody>
      </p:sp>
    </p:spTree>
    <p:extLst>
      <p:ext uri="{BB962C8B-B14F-4D97-AF65-F5344CB8AC3E}">
        <p14:creationId xmlns:p14="http://schemas.microsoft.com/office/powerpoint/2010/main" val="185564397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362" name="Connecteur droit 6"/>
          <p:cNvCxnSpPr>
            <a:cxnSpLocks noChangeShapeType="1"/>
          </p:cNvCxnSpPr>
          <p:nvPr/>
        </p:nvCxnSpPr>
        <p:spPr bwMode="auto">
          <a:xfrm rot="16200000" flipH="1">
            <a:off x="647700" y="2933700"/>
            <a:ext cx="1143000" cy="152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5363" name="Rectangle 7"/>
          <p:cNvSpPr>
            <a:spLocks noChangeArrowheads="1"/>
          </p:cNvSpPr>
          <p:nvPr/>
        </p:nvSpPr>
        <p:spPr bwMode="auto">
          <a:xfrm>
            <a:off x="1447800" y="2438400"/>
            <a:ext cx="1676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sp>
        <p:nvSpPr>
          <p:cNvPr id="15364" name="Rectangle 11"/>
          <p:cNvSpPr>
            <a:spLocks noChangeArrowheads="1"/>
          </p:cNvSpPr>
          <p:nvPr/>
        </p:nvSpPr>
        <p:spPr bwMode="auto">
          <a:xfrm>
            <a:off x="1676400" y="4495800"/>
            <a:ext cx="1143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b"/>
          <a:lstStyle/>
          <a:p>
            <a:endParaRPr lang="en-GB"/>
          </a:p>
        </p:txBody>
      </p:sp>
      <p:cxnSp>
        <p:nvCxnSpPr>
          <p:cNvPr id="15376" name="Connecteur droit avec flèche 28"/>
          <p:cNvCxnSpPr>
            <a:cxnSpLocks noChangeShapeType="1"/>
            <a:stCxn id="15366" idx="3"/>
          </p:cNvCxnSpPr>
          <p:nvPr/>
        </p:nvCxnSpPr>
        <p:spPr bwMode="auto">
          <a:xfrm>
            <a:off x="2971800" y="2438400"/>
            <a:ext cx="561975" cy="1588"/>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79" name="Connecteur droit avec flèche 52"/>
          <p:cNvCxnSpPr>
            <a:cxnSpLocks noChangeShapeType="1"/>
          </p:cNvCxnSpPr>
          <p:nvPr/>
        </p:nvCxnSpPr>
        <p:spPr bwMode="auto">
          <a:xfrm flipV="1">
            <a:off x="6705600" y="5105400"/>
            <a:ext cx="457200" cy="762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80" name="Connecteur droit avec flèche 58"/>
          <p:cNvCxnSpPr>
            <a:cxnSpLocks noChangeShapeType="1"/>
            <a:stCxn id="15370" idx="3"/>
          </p:cNvCxnSpPr>
          <p:nvPr/>
        </p:nvCxnSpPr>
        <p:spPr bwMode="auto">
          <a:xfrm flipH="1">
            <a:off x="5867402" y="2438400"/>
            <a:ext cx="609598"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81" name="Connecteur droit avec flèche 61"/>
          <p:cNvCxnSpPr>
            <a:cxnSpLocks noChangeShapeType="1"/>
            <a:stCxn id="15370" idx="3"/>
          </p:cNvCxnSpPr>
          <p:nvPr/>
        </p:nvCxnSpPr>
        <p:spPr bwMode="auto">
          <a:xfrm flipH="1">
            <a:off x="5867402" y="2438400"/>
            <a:ext cx="609598" cy="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arrow" w="med" len="med"/>
              </a14:hiddenLine>
            </a:ext>
          </a:extLst>
        </p:spPr>
      </p:cxnSp>
      <p:cxnSp>
        <p:nvCxnSpPr>
          <p:cNvPr id="15382" name="Connecteur droit 48"/>
          <p:cNvCxnSpPr>
            <a:cxnSpLocks noChangeShapeType="1"/>
          </p:cNvCxnSpPr>
          <p:nvPr/>
        </p:nvCxnSpPr>
        <p:spPr bwMode="auto">
          <a:xfrm>
            <a:off x="6477000" y="3657600"/>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5389" name="Connecteur droit avec flèche 46"/>
          <p:cNvCxnSpPr>
            <a:cxnSpLocks noChangeShapeType="1"/>
            <a:stCxn id="15387" idx="3"/>
            <a:endCxn id="15396" idx="1"/>
          </p:cNvCxnSpPr>
          <p:nvPr/>
        </p:nvCxnSpPr>
        <p:spPr bwMode="auto">
          <a:xfrm flipV="1">
            <a:off x="5867400" y="3662363"/>
            <a:ext cx="457200" cy="71437"/>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391" name="Connecteur droit 51"/>
          <p:cNvCxnSpPr>
            <a:cxnSpLocks noChangeShapeType="1"/>
            <a:endCxn id="15370" idx="1"/>
          </p:cNvCxnSpPr>
          <p:nvPr/>
        </p:nvCxnSpPr>
        <p:spPr bwMode="auto">
          <a:xfrm>
            <a:off x="3429000" y="2438400"/>
            <a:ext cx="6080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5400" name="Espace réservé du numéro de diapositive 4"/>
          <p:cNvSpPr txBox="1">
            <a:spLocks noGrp="1"/>
          </p:cNvSpPr>
          <p:nvPr/>
        </p:nvSpPr>
        <p:spPr bwMode="auto">
          <a:xfrm>
            <a:off x="7019925" y="62865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45F616DB-85CD-EE47-B5CE-F1C595F8F364}" type="slidenum">
              <a:rPr lang="fr-FR" sz="1200"/>
              <a:pPr algn="r" eaLnBrk="1" hangingPunct="1"/>
              <a:t>9</a:t>
            </a:fld>
            <a:endParaRPr lang="fr-FR" sz="1200"/>
          </a:p>
        </p:txBody>
      </p:sp>
      <p:grpSp>
        <p:nvGrpSpPr>
          <p:cNvPr id="13" name="Grouper 12"/>
          <p:cNvGrpSpPr/>
          <p:nvPr/>
        </p:nvGrpSpPr>
        <p:grpSpPr>
          <a:xfrm>
            <a:off x="762000" y="1676400"/>
            <a:ext cx="7543800" cy="4267200"/>
            <a:chOff x="1219200" y="1524000"/>
            <a:chExt cx="7543800" cy="4267200"/>
          </a:xfrm>
        </p:grpSpPr>
        <p:sp>
          <p:nvSpPr>
            <p:cNvPr id="33" name="Rectangle 32"/>
            <p:cNvSpPr/>
            <p:nvPr/>
          </p:nvSpPr>
          <p:spPr bwMode="auto">
            <a:xfrm>
              <a:off x="1219200" y="1524000"/>
              <a:ext cx="7543800" cy="4267200"/>
            </a:xfrm>
            <a:prstGeom prst="rect">
              <a:avLst/>
            </a:prstGeom>
            <a:solidFill>
              <a:schemeClr val="bg1">
                <a:lumMod val="85000"/>
              </a:schemeClr>
            </a:solidFill>
            <a:ln w="12700" cap="flat" cmpd="sng" algn="ctr">
              <a:noFill/>
              <a:prstDash val="dash"/>
              <a:round/>
              <a:headEnd type="none" w="med" len="med"/>
              <a:tailEnd type="none" w="med" len="med"/>
            </a:ln>
            <a:effectLst/>
          </p:spPr>
          <p:txBody>
            <a:bodyPr anchor="b"/>
            <a:lstStyle/>
            <a:p>
              <a:pPr>
                <a:defRPr/>
              </a:pPr>
              <a:endParaRPr lang="en-GB">
                <a:solidFill>
                  <a:srgbClr val="003366"/>
                </a:solidFill>
                <a:ea typeface="ＭＳ Ｐゴシック" charset="-128"/>
                <a:cs typeface="ＭＳ Ｐゴシック" charset="-128"/>
              </a:endParaRPr>
            </a:p>
          </p:txBody>
        </p:sp>
        <p:grpSp>
          <p:nvGrpSpPr>
            <p:cNvPr id="12" name="Grouper 11"/>
            <p:cNvGrpSpPr/>
            <p:nvPr/>
          </p:nvGrpSpPr>
          <p:grpSpPr>
            <a:xfrm>
              <a:off x="1676400" y="1752600"/>
              <a:ext cx="6705600" cy="3743325"/>
              <a:chOff x="2133600" y="1828800"/>
              <a:chExt cx="6705600" cy="3743325"/>
            </a:xfrm>
          </p:grpSpPr>
          <p:sp>
            <p:nvSpPr>
              <p:cNvPr id="15387" name="Rectangle 27"/>
              <p:cNvSpPr>
                <a:spLocks noChangeArrowheads="1"/>
              </p:cNvSpPr>
              <p:nvPr/>
            </p:nvSpPr>
            <p:spPr bwMode="auto">
              <a:xfrm>
                <a:off x="2209800" y="3429000"/>
                <a:ext cx="4572000" cy="457200"/>
              </a:xfrm>
              <a:prstGeom prst="rect">
                <a:avLst/>
              </a:prstGeom>
              <a:solidFill>
                <a:srgbClr val="FFF6E7"/>
              </a:solidFill>
              <a:ln w="12700">
                <a:solidFill>
                  <a:schemeClr val="tx1"/>
                </a:solidFill>
                <a:round/>
                <a:headEnd/>
                <a:tailEnd/>
              </a:ln>
            </p:spPr>
            <p:txBody>
              <a:bodyPr anchor="b"/>
              <a:lstStyle/>
              <a:p>
                <a:endParaRPr lang="en-GB"/>
              </a:p>
            </p:txBody>
          </p:sp>
          <p:grpSp>
            <p:nvGrpSpPr>
              <p:cNvPr id="11" name="Grouper 10"/>
              <p:cNvGrpSpPr/>
              <p:nvPr/>
            </p:nvGrpSpPr>
            <p:grpSpPr>
              <a:xfrm>
                <a:off x="2133600" y="1828800"/>
                <a:ext cx="6705600" cy="3743325"/>
                <a:chOff x="2514600" y="1828800"/>
                <a:chExt cx="6705600" cy="3743325"/>
              </a:xfrm>
            </p:grpSpPr>
            <p:sp>
              <p:nvSpPr>
                <p:cNvPr id="15370" name="Rectangle 16"/>
                <p:cNvSpPr>
                  <a:spLocks noChangeArrowheads="1"/>
                </p:cNvSpPr>
                <p:nvPr/>
              </p:nvSpPr>
              <p:spPr bwMode="auto">
                <a:xfrm>
                  <a:off x="5332412" y="1981200"/>
                  <a:ext cx="2439988" cy="762000"/>
                </a:xfrm>
                <a:prstGeom prst="rect">
                  <a:avLst/>
                </a:prstGeom>
                <a:solidFill>
                  <a:srgbClr val="FFF6E7"/>
                </a:solidFill>
                <a:ln w="12700">
                  <a:solidFill>
                    <a:schemeClr val="tx1"/>
                  </a:solidFill>
                  <a:round/>
                  <a:headEnd/>
                  <a:tailEnd/>
                </a:ln>
              </p:spPr>
              <p:txBody>
                <a:bodyPr anchor="b"/>
                <a:lstStyle/>
                <a:p>
                  <a:endParaRPr lang="en-GB"/>
                </a:p>
              </p:txBody>
            </p:sp>
            <p:sp>
              <p:nvSpPr>
                <p:cNvPr id="15371" name="ZoneTexte 17"/>
                <p:cNvSpPr txBox="1">
                  <a:spLocks noChangeArrowheads="1"/>
                </p:cNvSpPr>
                <p:nvPr/>
              </p:nvSpPr>
              <p:spPr bwMode="auto">
                <a:xfrm>
                  <a:off x="5334000" y="2057400"/>
                  <a:ext cx="2438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smtClean="0">
                      <a:solidFill>
                        <a:srgbClr val="000000"/>
                      </a:solidFill>
                      <a:latin typeface="Helvetica" charset="0"/>
                    </a:rPr>
                    <a:t>Threshold doses</a:t>
                  </a:r>
                </a:p>
                <a:p>
                  <a:pPr algn="ctr" eaLnBrk="1" hangingPunct="1"/>
                  <a:r>
                    <a:rPr lang="en-GB" sz="1800" b="1" dirty="0" smtClean="0">
                      <a:solidFill>
                        <a:srgbClr val="000000"/>
                      </a:solidFill>
                      <a:latin typeface="Helvetica" charset="0"/>
                    </a:rPr>
                    <a:t>Radiation detriment</a:t>
                  </a:r>
                  <a:endParaRPr lang="en-GB" sz="1800" b="1" dirty="0">
                    <a:solidFill>
                      <a:srgbClr val="000000"/>
                    </a:solidFill>
                    <a:latin typeface="Helvetica" charset="0"/>
                  </a:endParaRPr>
                </a:p>
              </p:txBody>
            </p:sp>
            <p:sp>
              <p:nvSpPr>
                <p:cNvPr id="15373" name="Rectangle 20"/>
                <p:cNvSpPr>
                  <a:spLocks noChangeArrowheads="1"/>
                </p:cNvSpPr>
                <p:nvPr/>
              </p:nvSpPr>
              <p:spPr bwMode="auto">
                <a:xfrm>
                  <a:off x="5562600" y="4800600"/>
                  <a:ext cx="1981200" cy="609600"/>
                </a:xfrm>
                <a:prstGeom prst="rect">
                  <a:avLst/>
                </a:prstGeom>
                <a:solidFill>
                  <a:srgbClr val="FFF6E7"/>
                </a:solidFill>
                <a:ln w="12700">
                  <a:solidFill>
                    <a:schemeClr val="tx1"/>
                  </a:solidFill>
                  <a:round/>
                  <a:headEnd/>
                  <a:tailEnd/>
                </a:ln>
              </p:spPr>
              <p:txBody>
                <a:bodyPr anchor="b"/>
                <a:lstStyle/>
                <a:p>
                  <a:endParaRPr lang="en-GB"/>
                </a:p>
              </p:txBody>
            </p:sp>
            <p:sp>
              <p:nvSpPr>
                <p:cNvPr id="15374" name="ZoneTexte 21"/>
                <p:cNvSpPr txBox="1">
                  <a:spLocks noChangeArrowheads="1"/>
                </p:cNvSpPr>
                <p:nvPr/>
              </p:nvSpPr>
              <p:spPr bwMode="auto">
                <a:xfrm>
                  <a:off x="5638800" y="4876800"/>
                  <a:ext cx="18748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solidFill>
                        <a:srgbClr val="000000"/>
                      </a:solidFill>
                      <a:latin typeface="Helvetica" charset="0"/>
                    </a:rPr>
                    <a:t>Effective </a:t>
                  </a:r>
                  <a:r>
                    <a:rPr lang="en-GB" sz="1800" b="1" dirty="0" smtClean="0">
                      <a:solidFill>
                        <a:srgbClr val="000000"/>
                      </a:solidFill>
                      <a:latin typeface="Helvetica" charset="0"/>
                    </a:rPr>
                    <a:t>dose</a:t>
                  </a:r>
                  <a:endParaRPr lang="en-GB" sz="1800" b="1" dirty="0">
                    <a:solidFill>
                      <a:srgbClr val="000000"/>
                    </a:solidFill>
                    <a:latin typeface="Helvetica" charset="0"/>
                  </a:endParaRPr>
                </a:p>
              </p:txBody>
            </p:sp>
            <p:sp>
              <p:nvSpPr>
                <p:cNvPr id="15375" name="Rectangle 24"/>
                <p:cNvSpPr>
                  <a:spLocks noChangeArrowheads="1"/>
                </p:cNvSpPr>
                <p:nvPr/>
              </p:nvSpPr>
              <p:spPr bwMode="auto">
                <a:xfrm>
                  <a:off x="7620000" y="3048000"/>
                  <a:ext cx="1600200" cy="1143000"/>
                </a:xfrm>
                <a:prstGeom prst="rect">
                  <a:avLst/>
                </a:prstGeom>
                <a:solidFill>
                  <a:srgbClr val="E2FFDD"/>
                </a:solidFill>
                <a:ln w="12700">
                  <a:solidFill>
                    <a:schemeClr val="tx1"/>
                  </a:solidFill>
                  <a:round/>
                  <a:headEnd/>
                  <a:tailEnd/>
                </a:ln>
              </p:spPr>
              <p:txBody>
                <a:bodyPr anchor="b"/>
                <a:lstStyle/>
                <a:p>
                  <a:endParaRPr lang="en-GB"/>
                </a:p>
              </p:txBody>
            </p:sp>
            <p:cxnSp>
              <p:nvCxnSpPr>
                <p:cNvPr id="15384" name="Connecteur droit avec flèche 71"/>
                <p:cNvCxnSpPr>
                  <a:cxnSpLocks noChangeShapeType="1"/>
                </p:cNvCxnSpPr>
                <p:nvPr/>
              </p:nvCxnSpPr>
              <p:spPr bwMode="auto">
                <a:xfrm rot="16200000" flipV="1">
                  <a:off x="4275137" y="2887662"/>
                  <a:ext cx="1066800" cy="15875"/>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cxnSp>
              <p:nvCxnSpPr>
                <p:cNvPr id="15386" name="Connecteur droit avec flèche 104"/>
                <p:cNvCxnSpPr>
                  <a:cxnSpLocks noChangeShapeType="1"/>
                </p:cNvCxnSpPr>
                <p:nvPr/>
              </p:nvCxnSpPr>
              <p:spPr bwMode="auto">
                <a:xfrm rot="16200000" flipH="1">
                  <a:off x="4198938" y="4487863"/>
                  <a:ext cx="1219200" cy="15875"/>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sp>
              <p:nvSpPr>
                <p:cNvPr id="15388" name="ZoneTexte 18"/>
                <p:cNvSpPr txBox="1">
                  <a:spLocks noChangeArrowheads="1"/>
                </p:cNvSpPr>
                <p:nvPr/>
              </p:nvSpPr>
              <p:spPr bwMode="auto">
                <a:xfrm>
                  <a:off x="2590800" y="3429000"/>
                  <a:ext cx="4648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2000" b="1" dirty="0" smtClean="0">
                      <a:solidFill>
                        <a:srgbClr val="800000"/>
                      </a:solidFill>
                      <a:latin typeface="Helvetica" charset="0"/>
                    </a:rPr>
                    <a:t>Uncertainties and value </a:t>
                  </a:r>
                  <a:r>
                    <a:rPr lang="en-GB" sz="2000" b="1" dirty="0">
                      <a:solidFill>
                        <a:srgbClr val="800000"/>
                      </a:solidFill>
                      <a:latin typeface="Helvetica" charset="0"/>
                    </a:rPr>
                    <a:t>judgements</a:t>
                  </a:r>
                </a:p>
              </p:txBody>
            </p:sp>
            <p:cxnSp>
              <p:nvCxnSpPr>
                <p:cNvPr id="15392" name="Connecteur droit 53"/>
                <p:cNvCxnSpPr>
                  <a:cxnSpLocks noChangeShapeType="1"/>
                </p:cNvCxnSpPr>
                <p:nvPr/>
              </p:nvCxnSpPr>
              <p:spPr bwMode="auto">
                <a:xfrm>
                  <a:off x="7772400" y="2362200"/>
                  <a:ext cx="6858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8" name="Grouper 7"/>
                <p:cNvGrpSpPr/>
                <p:nvPr/>
              </p:nvGrpSpPr>
              <p:grpSpPr>
                <a:xfrm>
                  <a:off x="2514600" y="4648200"/>
                  <a:ext cx="1752600" cy="923925"/>
                  <a:chOff x="1371600" y="4648200"/>
                  <a:chExt cx="1752600" cy="923925"/>
                </a:xfrm>
              </p:grpSpPr>
              <p:sp>
                <p:nvSpPr>
                  <p:cNvPr id="15368" name="Rectangle 12"/>
                  <p:cNvSpPr>
                    <a:spLocks noChangeArrowheads="1"/>
                  </p:cNvSpPr>
                  <p:nvPr/>
                </p:nvSpPr>
                <p:spPr bwMode="auto">
                  <a:xfrm>
                    <a:off x="1371600" y="4648200"/>
                    <a:ext cx="1752600" cy="914400"/>
                  </a:xfrm>
                  <a:prstGeom prst="rect">
                    <a:avLst/>
                  </a:prstGeom>
                  <a:solidFill>
                    <a:srgbClr val="FFF6E7"/>
                  </a:solidFill>
                  <a:ln w="12700">
                    <a:solidFill>
                      <a:schemeClr val="tx1"/>
                    </a:solidFill>
                    <a:round/>
                    <a:headEnd/>
                    <a:tailEnd/>
                  </a:ln>
                </p:spPr>
                <p:txBody>
                  <a:bodyPr anchor="b"/>
                  <a:lstStyle/>
                  <a:p>
                    <a:endParaRPr lang="en-GB"/>
                  </a:p>
                </p:txBody>
              </p:sp>
              <p:sp>
                <p:nvSpPr>
                  <p:cNvPr id="15377" name="ZoneTexte 10"/>
                  <p:cNvSpPr txBox="1">
                    <a:spLocks noChangeArrowheads="1"/>
                  </p:cNvSpPr>
                  <p:nvPr/>
                </p:nvSpPr>
                <p:spPr bwMode="auto">
                  <a:xfrm>
                    <a:off x="1447800" y="4648200"/>
                    <a:ext cx="1600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solidFill>
                          <a:srgbClr val="000000"/>
                        </a:solidFill>
                        <a:cs typeface="Arial" charset="0"/>
                      </a:rPr>
                      <a:t>Anatomy</a:t>
                    </a:r>
                  </a:p>
                  <a:p>
                    <a:pPr algn="ctr" eaLnBrk="1" hangingPunct="1"/>
                    <a:r>
                      <a:rPr lang="en-GB" sz="1800" b="1" dirty="0">
                        <a:solidFill>
                          <a:srgbClr val="000000"/>
                        </a:solidFill>
                        <a:cs typeface="Arial" charset="0"/>
                      </a:rPr>
                      <a:t>Physiology</a:t>
                    </a:r>
                  </a:p>
                  <a:p>
                    <a:pPr algn="ctr" eaLnBrk="1" hangingPunct="1"/>
                    <a:r>
                      <a:rPr lang="en-GB" sz="1800" b="1" dirty="0">
                        <a:solidFill>
                          <a:srgbClr val="000000"/>
                        </a:solidFill>
                        <a:latin typeface="Helvetica" charset="0"/>
                        <a:cs typeface="Arial" charset="0"/>
                      </a:rPr>
                      <a:t>Metrology</a:t>
                    </a:r>
                    <a:r>
                      <a:rPr lang="en-GB" sz="1800" b="1" dirty="0">
                        <a:solidFill>
                          <a:srgbClr val="000000"/>
                        </a:solidFill>
                        <a:latin typeface="Helvetica" charset="0"/>
                      </a:rPr>
                      <a:t> </a:t>
                    </a:r>
                  </a:p>
                </p:txBody>
              </p:sp>
            </p:grpSp>
            <p:grpSp>
              <p:nvGrpSpPr>
                <p:cNvPr id="3" name="Grouper 2"/>
                <p:cNvGrpSpPr/>
                <p:nvPr/>
              </p:nvGrpSpPr>
              <p:grpSpPr>
                <a:xfrm>
                  <a:off x="2514600" y="1828800"/>
                  <a:ext cx="1752600" cy="1066800"/>
                  <a:chOff x="1295400" y="1828800"/>
                  <a:chExt cx="1752600" cy="1066800"/>
                </a:xfrm>
              </p:grpSpPr>
              <p:sp>
                <p:nvSpPr>
                  <p:cNvPr id="15366" name="Rectangle 8"/>
                  <p:cNvSpPr>
                    <a:spLocks noChangeArrowheads="1"/>
                  </p:cNvSpPr>
                  <p:nvPr/>
                </p:nvSpPr>
                <p:spPr bwMode="auto">
                  <a:xfrm>
                    <a:off x="1295400" y="1828800"/>
                    <a:ext cx="1752600" cy="1066800"/>
                  </a:xfrm>
                  <a:prstGeom prst="rect">
                    <a:avLst/>
                  </a:prstGeom>
                  <a:solidFill>
                    <a:srgbClr val="FFF6E7"/>
                  </a:solidFill>
                  <a:ln w="12700">
                    <a:solidFill>
                      <a:schemeClr val="tx1"/>
                    </a:solidFill>
                    <a:round/>
                    <a:headEnd/>
                    <a:tailEnd/>
                  </a:ln>
                </p:spPr>
                <p:txBody>
                  <a:bodyPr anchor="b"/>
                  <a:lstStyle/>
                  <a:p>
                    <a:endParaRPr lang="en-GB"/>
                  </a:p>
                </p:txBody>
              </p:sp>
              <p:sp>
                <p:nvSpPr>
                  <p:cNvPr id="15395" name="ZoneTexte 10"/>
                  <p:cNvSpPr txBox="1">
                    <a:spLocks noChangeArrowheads="1"/>
                  </p:cNvSpPr>
                  <p:nvPr/>
                </p:nvSpPr>
                <p:spPr bwMode="auto">
                  <a:xfrm>
                    <a:off x="1295400" y="19812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solidFill>
                          <a:srgbClr val="000000"/>
                        </a:solidFill>
                        <a:cs typeface="Arial" charset="0"/>
                      </a:rPr>
                      <a:t>Epidemiology</a:t>
                    </a:r>
                  </a:p>
                  <a:p>
                    <a:pPr algn="ctr" eaLnBrk="1" hangingPunct="1"/>
                    <a:r>
                      <a:rPr lang="en-GB" sz="1800" b="1" dirty="0">
                        <a:solidFill>
                          <a:srgbClr val="000000"/>
                        </a:solidFill>
                        <a:cs typeface="Arial" charset="0"/>
                      </a:rPr>
                      <a:t>Radiobiology</a:t>
                    </a:r>
                    <a:r>
                      <a:rPr lang="en-GB" sz="1800" b="1" dirty="0">
                        <a:solidFill>
                          <a:srgbClr val="000000"/>
                        </a:solidFill>
                        <a:latin typeface="Helvetica" charset="0"/>
                      </a:rPr>
                      <a:t> </a:t>
                    </a:r>
                  </a:p>
                </p:txBody>
              </p:sp>
            </p:grpSp>
            <p:sp>
              <p:nvSpPr>
                <p:cNvPr id="15396" name="ZoneTexte 23"/>
                <p:cNvSpPr txBox="1">
                  <a:spLocks noChangeArrowheads="1"/>
                </p:cNvSpPr>
                <p:nvPr/>
              </p:nvSpPr>
              <p:spPr bwMode="auto">
                <a:xfrm>
                  <a:off x="7620000" y="3124200"/>
                  <a:ext cx="1600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GB" sz="1800" b="1" dirty="0">
                      <a:latin typeface="Helvetica" charset="0"/>
                    </a:rPr>
                    <a:t>System of </a:t>
                  </a:r>
                </a:p>
                <a:p>
                  <a:pPr algn="ctr" eaLnBrk="1" hangingPunct="1"/>
                  <a:r>
                    <a:rPr lang="en-GB" sz="1800" b="1" dirty="0">
                      <a:latin typeface="Helvetica" charset="0"/>
                    </a:rPr>
                    <a:t>radiological</a:t>
                  </a:r>
                </a:p>
                <a:p>
                  <a:pPr algn="ctr" eaLnBrk="1" hangingPunct="1"/>
                  <a:r>
                    <a:rPr lang="en-GB" sz="1800" b="1" dirty="0">
                      <a:latin typeface="Helvetica" charset="0"/>
                    </a:rPr>
                    <a:t>protection </a:t>
                  </a:r>
                </a:p>
              </p:txBody>
            </p:sp>
            <p:cxnSp>
              <p:nvCxnSpPr>
                <p:cNvPr id="15397" name="Connecteur droit avec flèche 104"/>
                <p:cNvCxnSpPr>
                  <a:cxnSpLocks noChangeShapeType="1"/>
                </p:cNvCxnSpPr>
                <p:nvPr/>
              </p:nvCxnSpPr>
              <p:spPr bwMode="auto">
                <a:xfrm>
                  <a:off x="8458200" y="2362200"/>
                  <a:ext cx="0" cy="685800"/>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cxnSp>
              <p:nvCxnSpPr>
                <p:cNvPr id="15398" name="Connecteur droit avec flèche 71"/>
                <p:cNvCxnSpPr>
                  <a:cxnSpLocks noChangeShapeType="1"/>
                </p:cNvCxnSpPr>
                <p:nvPr/>
              </p:nvCxnSpPr>
              <p:spPr bwMode="auto">
                <a:xfrm flipV="1">
                  <a:off x="8458200" y="4191000"/>
                  <a:ext cx="0" cy="914400"/>
                </a:xfrm>
                <a:prstGeom prst="straightConnector1">
                  <a:avLst/>
                </a:prstGeom>
                <a:noFill/>
                <a:ln w="9525">
                  <a:solidFill>
                    <a:srgbClr val="000000"/>
                  </a:solidFill>
                  <a:round/>
                  <a:headEnd/>
                  <a:tailEnd type="arrow" w="med" len="med"/>
                </a:ln>
                <a:extLst>
                  <a:ext uri="{909E8E84-426E-40dd-AFC4-6F175D3DCCD1}">
                    <a14:hiddenFill xmlns:a14="http://schemas.microsoft.com/office/drawing/2010/main">
                      <a:noFill/>
                    </a14:hiddenFill>
                  </a:ext>
                </a:extLst>
              </p:spPr>
            </p:cxnSp>
            <p:cxnSp>
              <p:nvCxnSpPr>
                <p:cNvPr id="15399" name="Connecteur droit 53"/>
                <p:cNvCxnSpPr>
                  <a:cxnSpLocks noChangeShapeType="1"/>
                </p:cNvCxnSpPr>
                <p:nvPr/>
              </p:nvCxnSpPr>
              <p:spPr bwMode="auto">
                <a:xfrm>
                  <a:off x="7543800" y="5105400"/>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grpSp>
      <p:sp>
        <p:nvSpPr>
          <p:cNvPr id="4" name="Titre 3"/>
          <p:cNvSpPr>
            <a:spLocks noGrp="1"/>
          </p:cNvSpPr>
          <p:nvPr>
            <p:ph type="title"/>
          </p:nvPr>
        </p:nvSpPr>
        <p:spPr/>
        <p:txBody>
          <a:bodyPr>
            <a:normAutofit/>
          </a:bodyPr>
          <a:lstStyle/>
          <a:p>
            <a:r>
              <a:rPr lang="en-GB" sz="2400" dirty="0" smtClean="0"/>
              <a:t>The scientific basis of the system of radiological protection </a:t>
            </a:r>
            <a:endParaRPr lang="en-GB" sz="2400" dirty="0"/>
          </a:p>
        </p:txBody>
      </p:sp>
      <p:cxnSp>
        <p:nvCxnSpPr>
          <p:cNvPr id="6" name="Connecteur droit avec flèche 5"/>
          <p:cNvCxnSpPr>
            <a:stCxn id="15366" idx="3"/>
            <a:endCxn id="15370" idx="1"/>
          </p:cNvCxnSpPr>
          <p:nvPr/>
        </p:nvCxnSpPr>
        <p:spPr>
          <a:xfrm>
            <a:off x="2971800" y="2438400"/>
            <a:ext cx="1065212" cy="0"/>
          </a:xfrm>
          <a:prstGeom prst="straightConnector1">
            <a:avLst/>
          </a:prstGeom>
          <a:ln w="9525"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47" name="Connecteur droit avec flèche 46"/>
          <p:cNvCxnSpPr>
            <a:endCxn id="15373" idx="1"/>
          </p:cNvCxnSpPr>
          <p:nvPr/>
        </p:nvCxnSpPr>
        <p:spPr>
          <a:xfrm>
            <a:off x="2971800" y="5181600"/>
            <a:ext cx="1295400" cy="0"/>
          </a:xfrm>
          <a:prstGeom prst="straightConnector1">
            <a:avLst/>
          </a:prstGeom>
          <a:ln w="635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3390384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txDef>
      <a:spPr/>
      <a:bodyPr vert="horz" lIns="0" rIns="18288">
        <a:normAutofit/>
      </a:bodyPr>
      <a:lstStyle>
        <a:defPPr marL="0" marR="45720" indent="0" algn="r" defTabSz="914400" rtl="0" eaLnBrk="1" fontAlgn="auto" latinLnBrk="0" hangingPunct="1">
          <a:lnSpc>
            <a:spcPct val="100000"/>
          </a:lnSpc>
          <a:spcBef>
            <a:spcPct val="20000"/>
          </a:spcBef>
          <a:spcAft>
            <a:spcPts val="0"/>
          </a:spcAft>
          <a:buClr>
            <a:schemeClr val="accent3"/>
          </a:buClr>
          <a:buSzPct val="95000"/>
          <a:buFont typeface="Wingdings 2"/>
          <a:buNone/>
          <a:tabLst/>
          <a:defRPr kumimoji="0" sz="1600" b="0" i="0" u="none" strike="noStrike" kern="1200" cap="none" spc="0" normalizeH="0" baseline="0" noProof="0" dirty="0" smtClean="0">
            <a:ln>
              <a:noFill/>
            </a:ln>
            <a:solidFill>
              <a:schemeClr val="tx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0</TotalTime>
  <Words>2123</Words>
  <Application>Microsoft Macintosh PowerPoint</Application>
  <PresentationFormat>Présentation à l'écran (4:3)</PresentationFormat>
  <Paragraphs>345</Paragraphs>
  <Slides>28</Slides>
  <Notes>25</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Flow</vt:lpstr>
      <vt:lpstr>Some Considerations about the Ethical and Social Dimensions of the Radiological Protection System  </vt:lpstr>
      <vt:lpstr>  Ethics in radiological protection  - A long tradition -   </vt:lpstr>
      <vt:lpstr>Wisdom</vt:lpstr>
      <vt:lpstr> A brief historical perspective about the evolution of the  ICRP system of radiological protection (1)</vt:lpstr>
      <vt:lpstr>A brief historical perspective about the evolution of the  ICRP system of radiological protection (2)</vt:lpstr>
      <vt:lpstr>A brief historical perspective about the evolution of the  ICRP system of radiological protection (3)</vt:lpstr>
      <vt:lpstr>Présentation PowerPoint</vt:lpstr>
      <vt:lpstr>Présentation PowerPoint</vt:lpstr>
      <vt:lpstr>The scientific basis of the system of radiological protection </vt:lpstr>
      <vt:lpstr>Uncertainties and prudence </vt:lpstr>
      <vt:lpstr>About prudence</vt:lpstr>
      <vt:lpstr>The implications of prudence for stochastic effects </vt:lpstr>
      <vt:lpstr>The basic components of the ICRP  system of radiological protection for humans</vt:lpstr>
      <vt:lpstr>Exposure situations</vt:lpstr>
      <vt:lpstr>Individual dose distributions associated  with exposure situations</vt:lpstr>
      <vt:lpstr>  The categories of exposure   </vt:lpstr>
      <vt:lpstr>The principles of radiological protection </vt:lpstr>
      <vt:lpstr>The quest for reasonableness </vt:lpstr>
      <vt:lpstr>Dose criteria </vt:lpstr>
      <vt:lpstr>Individual dose restrictions</vt:lpstr>
      <vt:lpstr>Individual dose restrictions and optimisation </vt:lpstr>
      <vt:lpstr>The quest for tolerability </vt:lpstr>
      <vt:lpstr>The requisites</vt:lpstr>
      <vt:lpstr>Présentation PowerPoint</vt:lpstr>
      <vt:lpstr>Stakeholder engagement</vt:lpstr>
      <vt:lpstr>About dignity </vt:lpstr>
      <vt:lpstr>Concluding remarks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2014-10-20T14:47:38Z</dcterms:created>
  <dcterms:modified xsi:type="dcterms:W3CDTF">2015-02-09T10:04:19Z</dcterms:modified>
</cp:coreProperties>
</file>