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6" r:id="rId1"/>
  </p:sldMasterIdLst>
  <p:notesMasterIdLst>
    <p:notesMasterId r:id="rId38"/>
  </p:notesMasterIdLst>
  <p:handoutMasterIdLst>
    <p:handoutMasterId r:id="rId39"/>
  </p:handoutMasterIdLst>
  <p:sldIdLst>
    <p:sldId id="503" r:id="rId2"/>
    <p:sldId id="594" r:id="rId3"/>
    <p:sldId id="638" r:id="rId4"/>
    <p:sldId id="627" r:id="rId5"/>
    <p:sldId id="642" r:id="rId6"/>
    <p:sldId id="644" r:id="rId7"/>
    <p:sldId id="687" r:id="rId8"/>
    <p:sldId id="688" r:id="rId9"/>
    <p:sldId id="689" r:id="rId10"/>
    <p:sldId id="694" r:id="rId11"/>
    <p:sldId id="645" r:id="rId12"/>
    <p:sldId id="655" r:id="rId13"/>
    <p:sldId id="657" r:id="rId14"/>
    <p:sldId id="639" r:id="rId15"/>
    <p:sldId id="695" r:id="rId16"/>
    <p:sldId id="696" r:id="rId17"/>
    <p:sldId id="658" r:id="rId18"/>
    <p:sldId id="659" r:id="rId19"/>
    <p:sldId id="660" r:id="rId20"/>
    <p:sldId id="685" r:id="rId21"/>
    <p:sldId id="683" r:id="rId22"/>
    <p:sldId id="693" r:id="rId23"/>
    <p:sldId id="703" r:id="rId24"/>
    <p:sldId id="612" r:id="rId25"/>
    <p:sldId id="701" r:id="rId26"/>
    <p:sldId id="702" r:id="rId27"/>
    <p:sldId id="624" r:id="rId28"/>
    <p:sldId id="705" r:id="rId29"/>
    <p:sldId id="704" r:id="rId30"/>
    <p:sldId id="690" r:id="rId31"/>
    <p:sldId id="697" r:id="rId32"/>
    <p:sldId id="610" r:id="rId33"/>
    <p:sldId id="682" r:id="rId34"/>
    <p:sldId id="625" r:id="rId35"/>
    <p:sldId id="700" r:id="rId36"/>
    <p:sldId id="513" r:id="rId37"/>
  </p:sldIdLst>
  <p:sldSz cx="9144000" cy="6858000" type="screen4x3"/>
  <p:notesSz cx="9601200" cy="7315200"/>
  <p:defaultTextStyle>
    <a:defPPr>
      <a:defRPr lang="en-US"/>
    </a:defPPr>
    <a:lvl1pPr algn="l" rtl="0" fontAlgn="base">
      <a:spcBef>
        <a:spcPct val="0"/>
      </a:spcBef>
      <a:spcAft>
        <a:spcPct val="0"/>
      </a:spcAft>
      <a:defRPr kern="1200">
        <a:solidFill>
          <a:schemeClr val="tx1"/>
        </a:solidFill>
        <a:latin typeface="Arial" pitchFamily="-107" charset="0"/>
        <a:ea typeface="Arial" pitchFamily="-107" charset="0"/>
        <a:cs typeface="Arial" pitchFamily="-107" charset="0"/>
      </a:defRPr>
    </a:lvl1pPr>
    <a:lvl2pPr marL="457200" algn="l" rtl="0" fontAlgn="base">
      <a:spcBef>
        <a:spcPct val="0"/>
      </a:spcBef>
      <a:spcAft>
        <a:spcPct val="0"/>
      </a:spcAft>
      <a:defRPr kern="1200">
        <a:solidFill>
          <a:schemeClr val="tx1"/>
        </a:solidFill>
        <a:latin typeface="Arial" pitchFamily="-107" charset="0"/>
        <a:ea typeface="Arial" pitchFamily="-107" charset="0"/>
        <a:cs typeface="Arial" pitchFamily="-107" charset="0"/>
      </a:defRPr>
    </a:lvl2pPr>
    <a:lvl3pPr marL="914400" algn="l" rtl="0" fontAlgn="base">
      <a:spcBef>
        <a:spcPct val="0"/>
      </a:spcBef>
      <a:spcAft>
        <a:spcPct val="0"/>
      </a:spcAft>
      <a:defRPr kern="1200">
        <a:solidFill>
          <a:schemeClr val="tx1"/>
        </a:solidFill>
        <a:latin typeface="Arial" pitchFamily="-107" charset="0"/>
        <a:ea typeface="Arial" pitchFamily="-107" charset="0"/>
        <a:cs typeface="Arial" pitchFamily="-107" charset="0"/>
      </a:defRPr>
    </a:lvl3pPr>
    <a:lvl4pPr marL="1371600" algn="l" rtl="0" fontAlgn="base">
      <a:spcBef>
        <a:spcPct val="0"/>
      </a:spcBef>
      <a:spcAft>
        <a:spcPct val="0"/>
      </a:spcAft>
      <a:defRPr kern="1200">
        <a:solidFill>
          <a:schemeClr val="tx1"/>
        </a:solidFill>
        <a:latin typeface="Arial" pitchFamily="-107" charset="0"/>
        <a:ea typeface="Arial" pitchFamily="-107" charset="0"/>
        <a:cs typeface="Arial" pitchFamily="-107" charset="0"/>
      </a:defRPr>
    </a:lvl4pPr>
    <a:lvl5pPr marL="1828800" algn="l" rtl="0" fontAlgn="base">
      <a:spcBef>
        <a:spcPct val="0"/>
      </a:spcBef>
      <a:spcAft>
        <a:spcPct val="0"/>
      </a:spcAft>
      <a:defRPr kern="1200">
        <a:solidFill>
          <a:schemeClr val="tx1"/>
        </a:solidFill>
        <a:latin typeface="Arial" pitchFamily="-107" charset="0"/>
        <a:ea typeface="Arial" pitchFamily="-107" charset="0"/>
        <a:cs typeface="Arial" pitchFamily="-107" charset="0"/>
      </a:defRPr>
    </a:lvl5pPr>
    <a:lvl6pPr marL="2286000" algn="l" defTabSz="457200" rtl="0" eaLnBrk="1" latinLnBrk="0" hangingPunct="1">
      <a:defRPr kern="1200">
        <a:solidFill>
          <a:schemeClr val="tx1"/>
        </a:solidFill>
        <a:latin typeface="Arial" pitchFamily="-107" charset="0"/>
        <a:ea typeface="Arial" pitchFamily="-107" charset="0"/>
        <a:cs typeface="Arial" pitchFamily="-107" charset="0"/>
      </a:defRPr>
    </a:lvl6pPr>
    <a:lvl7pPr marL="2743200" algn="l" defTabSz="457200" rtl="0" eaLnBrk="1" latinLnBrk="0" hangingPunct="1">
      <a:defRPr kern="1200">
        <a:solidFill>
          <a:schemeClr val="tx1"/>
        </a:solidFill>
        <a:latin typeface="Arial" pitchFamily="-107" charset="0"/>
        <a:ea typeface="Arial" pitchFamily="-107" charset="0"/>
        <a:cs typeface="Arial" pitchFamily="-107" charset="0"/>
      </a:defRPr>
    </a:lvl7pPr>
    <a:lvl8pPr marL="3200400" algn="l" defTabSz="457200" rtl="0" eaLnBrk="1" latinLnBrk="0" hangingPunct="1">
      <a:defRPr kern="1200">
        <a:solidFill>
          <a:schemeClr val="tx1"/>
        </a:solidFill>
        <a:latin typeface="Arial" pitchFamily="-107" charset="0"/>
        <a:ea typeface="Arial" pitchFamily="-107" charset="0"/>
        <a:cs typeface="Arial" pitchFamily="-107" charset="0"/>
      </a:defRPr>
    </a:lvl8pPr>
    <a:lvl9pPr marL="3657600" algn="l" defTabSz="457200" rtl="0" eaLnBrk="1" latinLnBrk="0" hangingPunct="1">
      <a:defRPr kern="1200">
        <a:solidFill>
          <a:schemeClr val="tx1"/>
        </a:solidFill>
        <a:latin typeface="Arial" pitchFamily="-107" charset="0"/>
        <a:ea typeface="Arial" pitchFamily="-107" charset="0"/>
        <a:cs typeface="Arial" pitchFamily="-107"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11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68" y="-8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838" cy="365125"/>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en-CA"/>
          </a:p>
        </p:txBody>
      </p:sp>
      <p:sp>
        <p:nvSpPr>
          <p:cNvPr id="3" name="Date Placeholder 2"/>
          <p:cNvSpPr>
            <a:spLocks noGrp="1"/>
          </p:cNvSpPr>
          <p:nvPr>
            <p:ph type="dt" sz="quarter" idx="1"/>
          </p:nvPr>
        </p:nvSpPr>
        <p:spPr>
          <a:xfrm>
            <a:off x="5438775" y="0"/>
            <a:ext cx="4160838" cy="3651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pitchFamily="-65" charset="0"/>
                <a:ea typeface="Arial" pitchFamily="-65" charset="0"/>
                <a:cs typeface="Arial" pitchFamily="-65" charset="0"/>
              </a:defRPr>
            </a:lvl1pPr>
          </a:lstStyle>
          <a:p>
            <a:pPr>
              <a:defRPr/>
            </a:pPr>
            <a:fld id="{45C9F3FB-C76F-8A40-A321-468C9177064F}" type="datetime1">
              <a:rPr lang="en-US"/>
              <a:pPr>
                <a:defRPr/>
              </a:pPr>
              <a:t>16/07/14</a:t>
            </a:fld>
            <a:endParaRPr lang="en-CA"/>
          </a:p>
        </p:txBody>
      </p:sp>
      <p:sp>
        <p:nvSpPr>
          <p:cNvPr id="4" name="Footer Placeholder 3"/>
          <p:cNvSpPr>
            <a:spLocks noGrp="1"/>
          </p:cNvSpPr>
          <p:nvPr>
            <p:ph type="ftr" sz="quarter" idx="2"/>
          </p:nvPr>
        </p:nvSpPr>
        <p:spPr>
          <a:xfrm>
            <a:off x="0" y="6948488"/>
            <a:ext cx="4160838" cy="365125"/>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en-CA"/>
          </a:p>
        </p:txBody>
      </p:sp>
      <p:sp>
        <p:nvSpPr>
          <p:cNvPr id="5" name="Slide Number Placeholder 4"/>
          <p:cNvSpPr>
            <a:spLocks noGrp="1"/>
          </p:cNvSpPr>
          <p:nvPr>
            <p:ph type="sldNum" sz="quarter" idx="3"/>
          </p:nvPr>
        </p:nvSpPr>
        <p:spPr>
          <a:xfrm>
            <a:off x="5438775" y="6948488"/>
            <a:ext cx="4160838" cy="3651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pitchFamily="-65" charset="0"/>
                <a:ea typeface="Arial" pitchFamily="-65" charset="0"/>
                <a:cs typeface="Arial" pitchFamily="-65" charset="0"/>
              </a:defRPr>
            </a:lvl1pPr>
          </a:lstStyle>
          <a:p>
            <a:pPr>
              <a:defRPr/>
            </a:pPr>
            <a:fld id="{EAD9C959-27FA-E84E-A59A-687904413D0C}" type="slidenum">
              <a:rPr lang="en-CA"/>
              <a:pPr>
                <a:defRPr/>
              </a:pPr>
              <a:t>‹#›</a:t>
            </a:fld>
            <a:endParaRPr lang="en-CA"/>
          </a:p>
        </p:txBody>
      </p:sp>
    </p:spTree>
    <p:extLst>
      <p:ext uri="{BB962C8B-B14F-4D97-AF65-F5344CB8AC3E}">
        <p14:creationId xmlns:p14="http://schemas.microsoft.com/office/powerpoint/2010/main" val="407573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838" cy="365125"/>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en-CA"/>
          </a:p>
        </p:txBody>
      </p:sp>
      <p:sp>
        <p:nvSpPr>
          <p:cNvPr id="3" name="Date Placeholder 2"/>
          <p:cNvSpPr>
            <a:spLocks noGrp="1"/>
          </p:cNvSpPr>
          <p:nvPr>
            <p:ph type="dt" idx="1"/>
          </p:nvPr>
        </p:nvSpPr>
        <p:spPr>
          <a:xfrm>
            <a:off x="5438775" y="0"/>
            <a:ext cx="4160838" cy="3651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pitchFamily="-65" charset="0"/>
                <a:ea typeface="Arial" pitchFamily="-65" charset="0"/>
                <a:cs typeface="Arial" pitchFamily="-65" charset="0"/>
              </a:defRPr>
            </a:lvl1pPr>
          </a:lstStyle>
          <a:p>
            <a:pPr>
              <a:defRPr/>
            </a:pPr>
            <a:fld id="{6A0B16DC-97DC-474E-987A-E23387C7000B}" type="datetime1">
              <a:rPr lang="en-US"/>
              <a:pPr>
                <a:defRPr/>
              </a:pPr>
              <a:t>16/07/14</a:t>
            </a:fld>
            <a:endParaRPr lang="en-CA"/>
          </a:p>
        </p:txBody>
      </p:sp>
      <p:sp>
        <p:nvSpPr>
          <p:cNvPr id="4" name="Slide Image Placeholder 3"/>
          <p:cNvSpPr>
            <a:spLocks noGrp="1" noRot="1" noChangeAspect="1"/>
          </p:cNvSpPr>
          <p:nvPr>
            <p:ph type="sldImg" idx="2"/>
          </p:nvPr>
        </p:nvSpPr>
        <p:spPr>
          <a:xfrm>
            <a:off x="2971800" y="549275"/>
            <a:ext cx="3657600" cy="2743200"/>
          </a:xfrm>
          <a:prstGeom prst="rect">
            <a:avLst/>
          </a:prstGeom>
          <a:noFill/>
          <a:ln w="12700">
            <a:solidFill>
              <a:prstClr val="black"/>
            </a:solidFill>
          </a:ln>
        </p:spPr>
        <p:txBody>
          <a:bodyPr vert="horz" lIns="96661" tIns="48331" rIns="96661" bIns="48331" rtlCol="0" anchor="ctr"/>
          <a:lstStyle/>
          <a:p>
            <a:pPr lvl="0"/>
            <a:endParaRPr lang="en-CA" noProof="0"/>
          </a:p>
        </p:txBody>
      </p:sp>
      <p:sp>
        <p:nvSpPr>
          <p:cNvPr id="5" name="Notes Placeholder 4"/>
          <p:cNvSpPr>
            <a:spLocks noGrp="1"/>
          </p:cNvSpPr>
          <p:nvPr>
            <p:ph type="body" sz="quarter" idx="3"/>
          </p:nvPr>
        </p:nvSpPr>
        <p:spPr>
          <a:xfrm>
            <a:off x="960438" y="3475038"/>
            <a:ext cx="7680325" cy="3290887"/>
          </a:xfrm>
          <a:prstGeom prst="rect">
            <a:avLst/>
          </a:prstGeom>
        </p:spPr>
        <p:txBody>
          <a:bodyPr vert="horz" wrap="square" lIns="96661" tIns="48331" rIns="96661" bIns="48331"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6948488"/>
            <a:ext cx="4160838" cy="365125"/>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en-CA"/>
          </a:p>
        </p:txBody>
      </p:sp>
      <p:sp>
        <p:nvSpPr>
          <p:cNvPr id="7" name="Slide Number Placeholder 6"/>
          <p:cNvSpPr>
            <a:spLocks noGrp="1"/>
          </p:cNvSpPr>
          <p:nvPr>
            <p:ph type="sldNum" sz="quarter" idx="5"/>
          </p:nvPr>
        </p:nvSpPr>
        <p:spPr>
          <a:xfrm>
            <a:off x="5438775" y="6948488"/>
            <a:ext cx="4160838" cy="3651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pitchFamily="-65" charset="0"/>
                <a:ea typeface="Arial" pitchFamily="-65" charset="0"/>
                <a:cs typeface="Arial" pitchFamily="-65" charset="0"/>
              </a:defRPr>
            </a:lvl1pPr>
          </a:lstStyle>
          <a:p>
            <a:pPr>
              <a:defRPr/>
            </a:pPr>
            <a:fld id="{9846629A-7E83-0947-8D8B-57360B8CB5DA}" type="slidenum">
              <a:rPr lang="en-CA"/>
              <a:pPr>
                <a:defRPr/>
              </a:pPr>
              <a:t>‹#›</a:t>
            </a:fld>
            <a:endParaRPr lang="en-CA"/>
          </a:p>
        </p:txBody>
      </p:sp>
    </p:spTree>
    <p:extLst>
      <p:ext uri="{BB962C8B-B14F-4D97-AF65-F5344CB8AC3E}">
        <p14:creationId xmlns:p14="http://schemas.microsoft.com/office/powerpoint/2010/main" val="37717856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a:lstStyle/>
          <a:p>
            <a:endParaRPr lang="en-CA">
              <a:ea typeface="ＭＳ Ｐゴシック" pitchFamily="-107" charset="-128"/>
              <a:cs typeface="ＭＳ Ｐゴシック" pitchFamily="-107" charset="-128"/>
            </a:endParaRPr>
          </a:p>
        </p:txBody>
      </p:sp>
      <p:sp>
        <p:nvSpPr>
          <p:cNvPr id="12292" name="Slide Number Placeholder 3"/>
          <p:cNvSpPr>
            <a:spLocks noGrp="1"/>
          </p:cNvSpPr>
          <p:nvPr>
            <p:ph type="sldNum" sz="quarter" idx="5"/>
          </p:nvPr>
        </p:nvSpPr>
        <p:spPr bwMode="auto">
          <a:noFill/>
          <a:ln>
            <a:miter lim="800000"/>
            <a:headEnd/>
            <a:tailEnd/>
          </a:ln>
        </p:spPr>
        <p:txBody>
          <a:bodyPr/>
          <a:lstStyle/>
          <a:p>
            <a:fld id="{4072775B-DCBE-FF4A-9F98-0EA166085496}" type="slidenum">
              <a:rPr lang="en-CA" smtClean="0">
                <a:latin typeface="Calibri" pitchFamily="-107" charset="0"/>
                <a:ea typeface="Arial" pitchFamily="-107" charset="0"/>
                <a:cs typeface="Arial" pitchFamily="-107" charset="0"/>
              </a:rPr>
              <a:pPr/>
              <a:t>1</a:t>
            </a:fld>
            <a:endParaRPr lang="en-CA" smtClean="0">
              <a:latin typeface="Calibri" pitchFamily="-107" charset="0"/>
              <a:ea typeface="Arial" pitchFamily="-107" charset="0"/>
              <a:cs typeface="Arial" pitchFamily="-107"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p:spPr>
      </p:sp>
      <p:sp>
        <p:nvSpPr>
          <p:cNvPr id="57347" name="Rectangle 3"/>
          <p:cNvSpPr>
            <a:spLocks noGrp="1"/>
          </p:cNvSpPr>
          <p:nvPr>
            <p:ph type="body" idx="1"/>
          </p:nvPr>
        </p:nvSpPr>
        <p:spPr bwMode="auto">
          <a:noFill/>
        </p:spPr>
        <p:txBody>
          <a:bodyPr/>
          <a:lstStyle/>
          <a:p>
            <a:pPr eaLnBrk="1" hangingPunct="1"/>
            <a:endParaRPr lang="ru-RU">
              <a:ea typeface="MS PGothic" pitchFamily="34" charset="-128"/>
              <a:cs typeface="MS PGothic"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e l'image des diapositives 1"/>
          <p:cNvSpPr>
            <a:spLocks noGrp="1" noRot="1" noChangeAspect="1"/>
          </p:cNvSpPr>
          <p:nvPr>
            <p:ph type="sldImg"/>
          </p:nvPr>
        </p:nvSpPr>
        <p:spPr>
          <a:ln/>
        </p:spPr>
      </p:sp>
      <p:sp>
        <p:nvSpPr>
          <p:cNvPr id="21506"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dirty="0">
              <a:ea typeface="ＭＳ Ｐゴシック" charset="0"/>
              <a:cs typeface="ＭＳ Ｐゴシック" charset="0"/>
            </a:endParaRPr>
          </a:p>
        </p:txBody>
      </p:sp>
      <p:sp>
        <p:nvSpPr>
          <p:cNvPr id="21507" name="Espace réservé de la date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Helvetica" charset="0"/>
                <a:ea typeface="ＭＳ Ｐゴシック" charset="0"/>
                <a:cs typeface="ＭＳ Ｐゴシック" charset="0"/>
              </a:defRPr>
            </a:lvl1pPr>
            <a:lvl2pPr marL="742950" indent="-285750" eaLnBrk="0" hangingPunct="0">
              <a:defRPr sz="4400">
                <a:solidFill>
                  <a:schemeClr val="tx2"/>
                </a:solidFill>
                <a:latin typeface="Helvetica" charset="0"/>
                <a:ea typeface="ＭＳ Ｐゴシック" charset="0"/>
              </a:defRPr>
            </a:lvl2pPr>
            <a:lvl3pPr marL="1143000" indent="-228600" eaLnBrk="0" hangingPunct="0">
              <a:defRPr sz="4400">
                <a:solidFill>
                  <a:schemeClr val="tx2"/>
                </a:solidFill>
                <a:latin typeface="Helvetica" charset="0"/>
                <a:ea typeface="ＭＳ Ｐゴシック" charset="0"/>
              </a:defRPr>
            </a:lvl3pPr>
            <a:lvl4pPr marL="1600200" indent="-228600" eaLnBrk="0" hangingPunct="0">
              <a:defRPr sz="4400">
                <a:solidFill>
                  <a:schemeClr val="tx2"/>
                </a:solidFill>
                <a:latin typeface="Helvetica" charset="0"/>
                <a:ea typeface="ＭＳ Ｐゴシック" charset="0"/>
              </a:defRPr>
            </a:lvl4pPr>
            <a:lvl5pPr marL="2057400" indent="-228600" eaLnBrk="0" hangingPunct="0">
              <a:defRPr sz="4400">
                <a:solidFill>
                  <a:schemeClr val="tx2"/>
                </a:solidFill>
                <a:latin typeface="Helvetica" charset="0"/>
                <a:ea typeface="ＭＳ Ｐゴシック" charset="0"/>
              </a:defRPr>
            </a:lvl5pPr>
            <a:lvl6pPr marL="2514600" indent="-228600" eaLnBrk="0" fontAlgn="base" hangingPunct="0">
              <a:spcBef>
                <a:spcPct val="0"/>
              </a:spcBef>
              <a:spcAft>
                <a:spcPct val="0"/>
              </a:spcAft>
              <a:defRPr sz="4400">
                <a:solidFill>
                  <a:schemeClr val="tx2"/>
                </a:solidFill>
                <a:latin typeface="Helvetica" charset="0"/>
                <a:ea typeface="ＭＳ Ｐゴシック" charset="0"/>
              </a:defRPr>
            </a:lvl6pPr>
            <a:lvl7pPr marL="2971800" indent="-228600" eaLnBrk="0" fontAlgn="base" hangingPunct="0">
              <a:spcBef>
                <a:spcPct val="0"/>
              </a:spcBef>
              <a:spcAft>
                <a:spcPct val="0"/>
              </a:spcAft>
              <a:defRPr sz="4400">
                <a:solidFill>
                  <a:schemeClr val="tx2"/>
                </a:solidFill>
                <a:latin typeface="Helvetica" charset="0"/>
                <a:ea typeface="ＭＳ Ｐゴシック" charset="0"/>
              </a:defRPr>
            </a:lvl7pPr>
            <a:lvl8pPr marL="3429000" indent="-228600" eaLnBrk="0" fontAlgn="base" hangingPunct="0">
              <a:spcBef>
                <a:spcPct val="0"/>
              </a:spcBef>
              <a:spcAft>
                <a:spcPct val="0"/>
              </a:spcAft>
              <a:defRPr sz="4400">
                <a:solidFill>
                  <a:schemeClr val="tx2"/>
                </a:solidFill>
                <a:latin typeface="Helvetica" charset="0"/>
                <a:ea typeface="ＭＳ Ｐゴシック" charset="0"/>
              </a:defRPr>
            </a:lvl8pPr>
            <a:lvl9pPr marL="3886200" indent="-228600" eaLnBrk="0" fontAlgn="base" hangingPunct="0">
              <a:spcBef>
                <a:spcPct val="0"/>
              </a:spcBef>
              <a:spcAft>
                <a:spcPct val="0"/>
              </a:spcAft>
              <a:defRPr sz="4400">
                <a:solidFill>
                  <a:schemeClr val="tx2"/>
                </a:solidFill>
                <a:latin typeface="Helvetica" charset="0"/>
                <a:ea typeface="ＭＳ Ｐゴシック" charset="0"/>
              </a:defRPr>
            </a:lvl9pPr>
          </a:lstStyle>
          <a:p>
            <a:pPr eaLnBrk="1" hangingPunct="1"/>
            <a:fld id="{F8AACFBD-A213-7C4D-BE34-98ACAB60F0BC}" type="datetime1">
              <a:rPr lang="fr-FR" sz="1300">
                <a:solidFill>
                  <a:schemeClr val="tx1"/>
                </a:solidFill>
              </a:rPr>
              <a:pPr eaLnBrk="1" hangingPunct="1"/>
              <a:t>16/07/14</a:t>
            </a:fld>
            <a:endParaRPr lang="fr-FR" sz="1300">
              <a:solidFill>
                <a:schemeClr val="tx1"/>
              </a:solidFill>
            </a:endParaRPr>
          </a:p>
        </p:txBody>
      </p:sp>
      <p:sp>
        <p:nvSpPr>
          <p:cNvPr id="21508"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Helvetica" charset="0"/>
                <a:ea typeface="ＭＳ Ｐゴシック" charset="0"/>
                <a:cs typeface="ＭＳ Ｐゴシック" charset="0"/>
              </a:defRPr>
            </a:lvl1pPr>
            <a:lvl2pPr marL="742950" indent="-285750" eaLnBrk="0" hangingPunct="0">
              <a:defRPr sz="4400">
                <a:solidFill>
                  <a:schemeClr val="tx2"/>
                </a:solidFill>
                <a:latin typeface="Helvetica" charset="0"/>
                <a:ea typeface="ＭＳ Ｐゴシック" charset="0"/>
              </a:defRPr>
            </a:lvl2pPr>
            <a:lvl3pPr marL="1143000" indent="-228600" eaLnBrk="0" hangingPunct="0">
              <a:defRPr sz="4400">
                <a:solidFill>
                  <a:schemeClr val="tx2"/>
                </a:solidFill>
                <a:latin typeface="Helvetica" charset="0"/>
                <a:ea typeface="ＭＳ Ｐゴシック" charset="0"/>
              </a:defRPr>
            </a:lvl3pPr>
            <a:lvl4pPr marL="1600200" indent="-228600" eaLnBrk="0" hangingPunct="0">
              <a:defRPr sz="4400">
                <a:solidFill>
                  <a:schemeClr val="tx2"/>
                </a:solidFill>
                <a:latin typeface="Helvetica" charset="0"/>
                <a:ea typeface="ＭＳ Ｐゴシック" charset="0"/>
              </a:defRPr>
            </a:lvl4pPr>
            <a:lvl5pPr marL="2057400" indent="-228600" eaLnBrk="0" hangingPunct="0">
              <a:defRPr sz="4400">
                <a:solidFill>
                  <a:schemeClr val="tx2"/>
                </a:solidFill>
                <a:latin typeface="Helvetica" charset="0"/>
                <a:ea typeface="ＭＳ Ｐゴシック" charset="0"/>
              </a:defRPr>
            </a:lvl5pPr>
            <a:lvl6pPr marL="2514600" indent="-228600" eaLnBrk="0" fontAlgn="base" hangingPunct="0">
              <a:spcBef>
                <a:spcPct val="0"/>
              </a:spcBef>
              <a:spcAft>
                <a:spcPct val="0"/>
              </a:spcAft>
              <a:defRPr sz="4400">
                <a:solidFill>
                  <a:schemeClr val="tx2"/>
                </a:solidFill>
                <a:latin typeface="Helvetica" charset="0"/>
                <a:ea typeface="ＭＳ Ｐゴシック" charset="0"/>
              </a:defRPr>
            </a:lvl6pPr>
            <a:lvl7pPr marL="2971800" indent="-228600" eaLnBrk="0" fontAlgn="base" hangingPunct="0">
              <a:spcBef>
                <a:spcPct val="0"/>
              </a:spcBef>
              <a:spcAft>
                <a:spcPct val="0"/>
              </a:spcAft>
              <a:defRPr sz="4400">
                <a:solidFill>
                  <a:schemeClr val="tx2"/>
                </a:solidFill>
                <a:latin typeface="Helvetica" charset="0"/>
                <a:ea typeface="ＭＳ Ｐゴシック" charset="0"/>
              </a:defRPr>
            </a:lvl7pPr>
            <a:lvl8pPr marL="3429000" indent="-228600" eaLnBrk="0" fontAlgn="base" hangingPunct="0">
              <a:spcBef>
                <a:spcPct val="0"/>
              </a:spcBef>
              <a:spcAft>
                <a:spcPct val="0"/>
              </a:spcAft>
              <a:defRPr sz="4400">
                <a:solidFill>
                  <a:schemeClr val="tx2"/>
                </a:solidFill>
                <a:latin typeface="Helvetica" charset="0"/>
                <a:ea typeface="ＭＳ Ｐゴシック" charset="0"/>
              </a:defRPr>
            </a:lvl8pPr>
            <a:lvl9pPr marL="3886200" indent="-228600" eaLnBrk="0" fontAlgn="base" hangingPunct="0">
              <a:spcBef>
                <a:spcPct val="0"/>
              </a:spcBef>
              <a:spcAft>
                <a:spcPct val="0"/>
              </a:spcAft>
              <a:defRPr sz="4400">
                <a:solidFill>
                  <a:schemeClr val="tx2"/>
                </a:solidFill>
                <a:latin typeface="Helvetica" charset="0"/>
                <a:ea typeface="ＭＳ Ｐゴシック" charset="0"/>
              </a:defRPr>
            </a:lvl9pPr>
          </a:lstStyle>
          <a:p>
            <a:pPr eaLnBrk="1" hangingPunct="1"/>
            <a:fld id="{94C98F7F-A6ED-3B47-BCC3-0C05F7F0216F}" type="slidenum">
              <a:rPr lang="fr-FR" sz="1300">
                <a:solidFill>
                  <a:schemeClr val="tx1"/>
                </a:solidFill>
              </a:rPr>
              <a:pPr eaLnBrk="1" hangingPunct="1"/>
              <a:t>34</a:t>
            </a:fld>
            <a:endParaRPr lang="fr-FR" sz="1300">
              <a:solidFill>
                <a:schemeClr val="tx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pPr eaLnBrk="1" hangingPunct="1">
              <a:spcBef>
                <a:spcPct val="0"/>
              </a:spcBef>
            </a:pPr>
            <a:endParaRPr lang="en-CA">
              <a:ea typeface="ＭＳ Ｐゴシック" pitchFamily="-107" charset="-128"/>
              <a:cs typeface="ＭＳ Ｐゴシック" pitchFamily="-107" charset="-128"/>
            </a:endParaRPr>
          </a:p>
        </p:txBody>
      </p:sp>
      <p:sp>
        <p:nvSpPr>
          <p:cNvPr id="54276" name="Slide Number Placeholder 3"/>
          <p:cNvSpPr>
            <a:spLocks noGrp="1"/>
          </p:cNvSpPr>
          <p:nvPr>
            <p:ph type="sldNum" sz="quarter" idx="5"/>
          </p:nvPr>
        </p:nvSpPr>
        <p:spPr bwMode="auto">
          <a:noFill/>
          <a:ln>
            <a:miter lim="800000"/>
            <a:headEnd/>
            <a:tailEnd/>
          </a:ln>
        </p:spPr>
        <p:txBody>
          <a:bodyPr/>
          <a:lstStyle/>
          <a:p>
            <a:fld id="{B922BE6B-D7C8-474C-B854-E27C6F1BCFC7}" type="slidenum">
              <a:rPr lang="en-CA">
                <a:latin typeface="Calibri" pitchFamily="-107" charset="0"/>
                <a:ea typeface="Arial" pitchFamily="-107" charset="0"/>
                <a:cs typeface="Arial" pitchFamily="-107" charset="0"/>
              </a:rPr>
              <a:pPr/>
              <a:t>36</a:t>
            </a:fld>
            <a:endParaRPr lang="en-CA">
              <a:latin typeface="Calibri" pitchFamily="-107" charset="0"/>
              <a:ea typeface="Arial" pitchFamily="-107" charset="0"/>
              <a:cs typeface="Arial" pitchFamily="-107"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A">
              <a:latin typeface="Arial" charset="0"/>
              <a:ea typeface="ＭＳ Ｐゴシック" charset="0"/>
              <a:cs typeface="ＭＳ Ｐゴシック" charset="0"/>
            </a:endParaRPr>
          </a:p>
        </p:txBody>
      </p:sp>
      <p:sp>
        <p:nvSpPr>
          <p:cNvPr id="24580" name="Espace réservé de la date 3"/>
          <p:cNvSpPr txBox="1">
            <a:spLocks noGrp="1"/>
          </p:cNvSpPr>
          <p:nvPr/>
        </p:nvSpPr>
        <p:spPr bwMode="auto">
          <a:xfrm>
            <a:off x="5440363" y="0"/>
            <a:ext cx="41608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8121C665-01E7-1446-B2C3-CE20576C4B5B}" type="datetime1">
              <a:rPr lang="fr-FR" sz="1200"/>
              <a:pPr algn="r" eaLnBrk="1" hangingPunct="1"/>
              <a:t>16/07/14</a:t>
            </a:fld>
            <a:endParaRPr lang="fr-FR" sz="1200"/>
          </a:p>
        </p:txBody>
      </p:sp>
      <p:sp>
        <p:nvSpPr>
          <p:cNvPr id="24581" name="Espace réservé du numéro de diapositive 4"/>
          <p:cNvSpPr txBox="1">
            <a:spLocks noGrp="1"/>
          </p:cNvSpPr>
          <p:nvPr/>
        </p:nvSpPr>
        <p:spPr bwMode="auto">
          <a:xfrm>
            <a:off x="5440363" y="6950075"/>
            <a:ext cx="41608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577F5D9F-7404-FC4E-AA33-9FD88AC8669C}" type="slidenum">
              <a:rPr lang="fr-FR" sz="1200"/>
              <a:pPr algn="r" eaLnBrk="1" hangingPunct="1"/>
              <a:t>6</a:t>
            </a:fld>
            <a:endParaRPr lang="fr-F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fr-FR">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p:cNvSpPr>
          <p:nvPr>
            <p:ph type="sldImg"/>
          </p:nvPr>
        </p:nvSpPr>
        <p:spPr>
          <a:solidFill>
            <a:srgbClr val="FFFFFF"/>
          </a:solidFill>
          <a:ln/>
        </p:spPr>
      </p:sp>
      <p:sp>
        <p:nvSpPr>
          <p:cNvPr id="348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fr-FR">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C4A5E21D-1B8F-554D-A196-2657E3D3DE54}" type="slidenum">
              <a:rPr lang="fr-FR" sz="1300">
                <a:latin typeface="Times New Roman" charset="0"/>
              </a:rPr>
              <a:pPr eaLnBrk="1" hangingPunct="1"/>
              <a:t>14</a:t>
            </a:fld>
            <a:endParaRPr lang="fr-FR" sz="1300">
              <a:latin typeface="Times New Roman" charset="0"/>
            </a:endParaRPr>
          </a:p>
        </p:txBody>
      </p:sp>
      <p:sp>
        <p:nvSpPr>
          <p:cNvPr id="39939" name="Rectangle 1026"/>
          <p:cNvSpPr>
            <a:spLocks noGrp="1" noRot="1" noChangeAspect="1" noChangeArrowheads="1"/>
          </p:cNvSpPr>
          <p:nvPr>
            <p:ph type="sldImg"/>
          </p:nvPr>
        </p:nvSpPr>
        <p:spPr bwMode="auto">
          <a:xfrm>
            <a:off x="2970213" y="546100"/>
            <a:ext cx="3662362" cy="2746375"/>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9940" name="Rectangle 1027"/>
          <p:cNvSpPr>
            <a:spLocks noGrp="1" noChangeArrowheads="1"/>
          </p:cNvSpPr>
          <p:nvPr>
            <p:ph type="body" idx="1"/>
          </p:nvPr>
        </p:nvSpPr>
        <p:spPr bwMode="auto">
          <a:xfrm>
            <a:off x="960438" y="3475038"/>
            <a:ext cx="7680325" cy="3294062"/>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GB">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5421747" y="6948087"/>
            <a:ext cx="4229235" cy="33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r" eaLnBrk="1" hangingPunct="1"/>
            <a:fld id="{2AC96E60-BC45-491C-972D-3187C99C7CED}" type="slidenum">
              <a:rPr lang="en-US" altLang="ja-JP" sz="1200"/>
              <a:pPr algn="r" eaLnBrk="1" hangingPunct="1"/>
              <a:t>16</a:t>
            </a:fld>
            <a:endParaRPr lang="en-US" altLang="ja-JP"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ja-JP" dirty="0" smtClean="0">
              <a:latin typeface="Arial" panose="020B0604020202020204" pitchFamily="34" charset="0"/>
              <a:cs typeface="Arial" panose="020B0604020202020204" pitchFamily="34" charset="0"/>
            </a:endParaRPr>
          </a:p>
          <a:p>
            <a:pPr eaLnBrk="1" hangingPunct="1"/>
            <a:r>
              <a:rPr lang="en-US" altLang="ja-JP" dirty="0" smtClean="0">
                <a:latin typeface="Arial" panose="020B0604020202020204" pitchFamily="34" charset="0"/>
                <a:cs typeface="Arial" panose="020B0604020202020204" pitchFamily="34" charset="0"/>
              </a:rPr>
              <a:t>     </a:t>
            </a:r>
            <a:endParaRPr lang="ja-JP" altLang="ja-JP"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2902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CA">
              <a:latin typeface="Calibri" charset="0"/>
              <a:ea typeface="ＭＳ Ｐゴシック" charset="0"/>
              <a:cs typeface="ＭＳ Ｐゴシック" charset="0"/>
            </a:endParaRPr>
          </a:p>
        </p:txBody>
      </p:sp>
      <p:sp>
        <p:nvSpPr>
          <p:cNvPr id="55299" name="Slide Number Placeholder 3"/>
          <p:cNvSpPr txBox="1">
            <a:spLocks noGrp="1"/>
          </p:cNvSpPr>
          <p:nvPr/>
        </p:nvSpPr>
        <p:spPr bwMode="auto">
          <a:xfrm>
            <a:off x="5438775" y="6948488"/>
            <a:ext cx="41608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9DC2EA2-F366-0446-AB3B-F53B19595695}" type="slidenum">
              <a:rPr lang="en-CA" sz="1300">
                <a:latin typeface="Calibri" charset="0"/>
              </a:rPr>
              <a:pPr algn="r" eaLnBrk="1" hangingPunct="1"/>
              <a:t>22</a:t>
            </a:fld>
            <a:endParaRPr lang="en-CA" sz="13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CA">
              <a:latin typeface="Calibri" charset="0"/>
              <a:ea typeface="ＭＳ Ｐゴシック" charset="0"/>
              <a:cs typeface="ＭＳ Ｐゴシック" charset="0"/>
            </a:endParaRPr>
          </a:p>
        </p:txBody>
      </p:sp>
      <p:sp>
        <p:nvSpPr>
          <p:cNvPr id="55299" name="Slide Number Placeholder 3"/>
          <p:cNvSpPr txBox="1">
            <a:spLocks noGrp="1"/>
          </p:cNvSpPr>
          <p:nvPr/>
        </p:nvSpPr>
        <p:spPr bwMode="auto">
          <a:xfrm>
            <a:off x="5438775" y="6948488"/>
            <a:ext cx="41608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9DC2EA2-F366-0446-AB3B-F53B19595695}" type="slidenum">
              <a:rPr lang="en-CA" sz="1300">
                <a:latin typeface="Calibri" charset="0"/>
              </a:rPr>
              <a:pPr algn="r" eaLnBrk="1" hangingPunct="1"/>
              <a:t>23</a:t>
            </a:fld>
            <a:endParaRPr lang="en-CA" sz="13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2971800" y="549275"/>
            <a:ext cx="3657600" cy="2743200"/>
          </a:xfrm>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pPr eaLnBrk="1" hangingPunct="1">
              <a:spcBef>
                <a:spcPct val="0"/>
              </a:spcBef>
            </a:pPr>
            <a:endParaRPr lang="en-CA">
              <a:ea typeface="ＭＳ Ｐゴシック" charset="-128"/>
              <a:cs typeface="ＭＳ Ｐゴシック" charset="-128"/>
            </a:endParaRPr>
          </a:p>
        </p:txBody>
      </p:sp>
      <p:sp>
        <p:nvSpPr>
          <p:cNvPr id="54276" name="Slide Number Placeholder 3"/>
          <p:cNvSpPr txBox="1">
            <a:spLocks noGrp="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a:fld id="{B576546D-871B-4645-A387-D1CE03C4E039}" type="slidenum">
              <a:rPr lang="en-CA" sz="1300">
                <a:latin typeface="Calibri" charset="0"/>
              </a:rPr>
              <a:pPr algn="r"/>
              <a:t>24</a:t>
            </a:fld>
            <a:endParaRPr lang="en-CA" sz="13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 Id="rId3"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2">
        <a:schemeClr val="bg2"/>
      </p:bgRef>
    </p:bg>
    <p:spTree>
      <p:nvGrpSpPr>
        <p:cNvPr id="1" name=""/>
        <p:cNvGrpSpPr/>
        <p:nvPr/>
      </p:nvGrpSpPr>
      <p:grpSpPr>
        <a:xfrm>
          <a:off x="0" y="0"/>
          <a:ext cx="0" cy="0"/>
          <a:chOff x="0" y="0"/>
          <a:chExt cx="0" cy="0"/>
        </a:xfrm>
      </p:grpSpPr>
      <p:pic>
        <p:nvPicPr>
          <p:cNvPr id="5" name="Picture 5" descr="ICRP Logo.gif"/>
          <p:cNvPicPr>
            <a:picLocks noChangeAspect="1"/>
          </p:cNvPicPr>
          <p:nvPr userDrawn="1"/>
        </p:nvPicPr>
        <p:blipFill>
          <a:blip r:embed="rId3" cstate="print">
            <a:clrChange>
              <a:clrFrom>
                <a:srgbClr val="FFFFFF"/>
              </a:clrFrom>
              <a:clrTo>
                <a:srgbClr val="FFFFFF">
                  <a:alpha val="0"/>
                </a:srgbClr>
              </a:clrTo>
            </a:clrChange>
          </a:blip>
          <a:stretch>
            <a:fillRect/>
          </a:stretch>
        </p:blipFill>
        <p:spPr>
          <a:xfrm>
            <a:off x="76200" y="76200"/>
            <a:ext cx="4267200" cy="1363323"/>
          </a:xfrm>
          <a:prstGeom prst="rect">
            <a:avLst/>
          </a:prstGeom>
          <a:effectLst>
            <a:innerShdw blurRad="63500" dist="50800" dir="2700000">
              <a:prstClr val="black">
                <a:alpha val="50000"/>
              </a:prstClr>
            </a:innerShdw>
            <a:reflection blurRad="6350" stA="50000" endA="300" endPos="55000" dir="5400000" sy="-100000" algn="bl" rotWithShape="0"/>
          </a:effectLst>
        </p:spPr>
      </p:pic>
      <p:cxnSp>
        <p:nvCxnSpPr>
          <p:cNvPr id="6" name="Straight Connector 6"/>
          <p:cNvCxnSpPr/>
          <p:nvPr userDrawn="1"/>
        </p:nvCxnSpPr>
        <p:spPr>
          <a:xfrm>
            <a:off x="0" y="3200400"/>
            <a:ext cx="8382000" cy="1588"/>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ctrTitle"/>
          </p:nvPr>
        </p:nvSpPr>
        <p:spPr>
          <a:xfrm>
            <a:off x="533400" y="1371600"/>
            <a:ext cx="7851648" cy="1828800"/>
          </a:xfrm>
          <a:ln>
            <a:noFill/>
          </a:ln>
        </p:spPr>
        <p:txBody>
          <a:bodyPr tIns="0" rIns="18288" anchor="b">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accent3">
                    <a:tint val="90000"/>
                    <a:satMod val="120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32" name="Text Placeholder 31"/>
          <p:cNvSpPr>
            <a:spLocks noGrp="1"/>
          </p:cNvSpPr>
          <p:nvPr>
            <p:ph type="body" sz="quarter" idx="10"/>
          </p:nvPr>
        </p:nvSpPr>
        <p:spPr>
          <a:xfrm>
            <a:off x="533400" y="5257800"/>
            <a:ext cx="7848600" cy="838200"/>
          </a:xfrm>
        </p:spPr>
        <p:txBody>
          <a:bodyPr>
            <a:normAutofit/>
          </a:bodyPr>
          <a:lstStyle>
            <a:lvl1pPr algn="r">
              <a:buNone/>
              <a:defRPr sz="1600"/>
            </a:lvl1pPr>
          </a:lstStyle>
          <a:p>
            <a:pPr lvl="0"/>
            <a:r>
              <a:rPr lang="en-US" smtClean="0"/>
              <a:t>Click to edit Master text styles</a:t>
            </a:r>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9FEFE68A-29D5-DA49-AC10-26EF6E349F43}" type="datetimeFigureOut">
              <a:rPr lang="fr-FR" smtClean="0"/>
              <a:t>16/07/14</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08404FFC-C50C-E54B-93C2-9A6E71167B0F}" type="slidenum">
              <a:rPr lang="fr-FR" smtClean="0"/>
              <a:t>‹#›</a:t>
            </a:fld>
            <a:endParaRPr lang="fr-FR"/>
          </a:p>
        </p:txBody>
      </p:sp>
    </p:spTree>
    <p:extLst>
      <p:ext uri="{BB962C8B-B14F-4D97-AF65-F5344CB8AC3E}">
        <p14:creationId xmlns:p14="http://schemas.microsoft.com/office/powerpoint/2010/main" val="2175712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0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30352" y="2704664"/>
            <a:ext cx="7772400" cy="1509712"/>
          </a:xfrm>
        </p:spPr>
        <p:txBody>
          <a:bodyPr lIns="45720" rIns="45720">
            <a:normAutofit/>
          </a:bodyPr>
          <a:lstStyle>
            <a:lvl1pPr marL="0" indent="0">
              <a:buNone/>
              <a:defRPr sz="24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
        <p:nvSpPr>
          <p:cNvPr id="4" name="Slide Number Placeholder 5"/>
          <p:cNvSpPr>
            <a:spLocks noGrp="1"/>
          </p:cNvSpPr>
          <p:nvPr>
            <p:ph type="sldNum" sz="quarter" idx="10"/>
          </p:nvPr>
        </p:nvSpPr>
        <p:spPr/>
        <p:txBody>
          <a:bodyPr/>
          <a:lstStyle>
            <a:lvl1pPr>
              <a:defRPr>
                <a:solidFill>
                  <a:srgbClr val="D1EAEE"/>
                </a:solidFill>
              </a:defRPr>
            </a:lvl1pPr>
          </a:lstStyle>
          <a:p>
            <a:pPr>
              <a:defRPr/>
            </a:pPr>
            <a:fld id="{EAA365CB-7699-4043-9DCA-00F914BBF46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DB39E956-AEAF-1742-93BA-30F943E5BA0E}" type="slidenum">
              <a:rPr lang="en-US"/>
              <a:pPr>
                <a:defRPr/>
              </a:pPr>
              <a:t>‹#›</a:t>
            </a:fld>
            <a:endParaRPr lang="en-US"/>
          </a:p>
        </p:txBody>
      </p:sp>
    </p:spTree>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72440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72440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7"/>
          <p:cNvSpPr>
            <a:spLocks noGrp="1"/>
          </p:cNvSpPr>
          <p:nvPr>
            <p:ph type="sldNum" sz="quarter" idx="10"/>
          </p:nvPr>
        </p:nvSpPr>
        <p:spPr/>
        <p:txBody>
          <a:bodyPr/>
          <a:lstStyle>
            <a:lvl1pPr>
              <a:defRPr/>
            </a:lvl1pPr>
          </a:lstStyle>
          <a:p>
            <a:pPr>
              <a:defRPr/>
            </a:pPr>
            <a:fld id="{26D440A6-AE4C-0749-ACEC-47F889C3BC3B}" type="slidenum">
              <a:rPr lang="en-CA"/>
              <a:pPr>
                <a:defRPr/>
              </a:pPr>
              <a:t>‹#›</a:t>
            </a:fld>
            <a:endParaRPr lang="en-CA"/>
          </a:p>
        </p:txBody>
      </p:sp>
    </p:spTree>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a:off x="304800" y="457200"/>
            <a:ext cx="2438400" cy="5638800"/>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cxnSp>
        <p:nvCxnSpPr>
          <p:cNvPr id="6" name="Straight Connector 6"/>
          <p:cNvCxnSpPr/>
          <p:nvPr userDrawn="1"/>
        </p:nvCxnSpPr>
        <p:spPr>
          <a:xfrm rot="5400000">
            <a:off x="-266700" y="3162300"/>
            <a:ext cx="6326188" cy="1588"/>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1000" y="514352"/>
            <a:ext cx="2286000" cy="1162050"/>
          </a:xfrm>
        </p:spPr>
        <p:txBody>
          <a:bodyPr anchor="b">
            <a:noAutofit/>
          </a:bodyPr>
          <a:lstStyle>
            <a:lvl1pPr algn="l" rtl="0">
              <a:spcBef>
                <a:spcPct val="0"/>
              </a:spcBef>
              <a:buNone/>
              <a:defRPr sz="2600" b="0">
                <a:ln>
                  <a:noFill/>
                </a:ln>
                <a:solidFill>
                  <a:schemeClr val="tx2">
                    <a:lumMod val="20000"/>
                    <a:lumOff val="80000"/>
                  </a:schemeClr>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2"/>
          </p:nvPr>
        </p:nvSpPr>
        <p:spPr>
          <a:xfrm>
            <a:off x="381000" y="1676400"/>
            <a:ext cx="2286000" cy="4343400"/>
          </a:xfrm>
        </p:spPr>
        <p:txBody>
          <a:bodyPr lIns="18288" rIns="18288"/>
          <a:lstStyle>
            <a:lvl1pPr marL="0" indent="0" algn="l">
              <a:buNone/>
              <a:defRPr sz="1400">
                <a:solidFill>
                  <a:schemeClr val="bg1"/>
                </a:solidFill>
              </a:defRPr>
            </a:lvl1pPr>
            <a:lvl2pPr indent="0" algn="l">
              <a:buNone/>
              <a:defRPr sz="1200"/>
            </a:lvl2pPr>
            <a:lvl3pPr indent="0" algn="l">
              <a:buNone/>
              <a:defRPr sz="1000"/>
            </a:lvl3pPr>
            <a:lvl4pPr indent="0" algn="l">
              <a:buNone/>
              <a:defRPr sz="900"/>
            </a:lvl4pPr>
            <a:lvl5pPr indent="0" algn="l">
              <a:buNone/>
              <a:defRPr sz="900"/>
            </a:lvl5pPr>
          </a:lstStyle>
          <a:p>
            <a:pPr lvl="0"/>
            <a:r>
              <a:rPr lang="en-US" dirty="0" smtClean="0"/>
              <a:t>Click to edit Master text styles</a:t>
            </a:r>
          </a:p>
        </p:txBody>
      </p:sp>
      <p:sp>
        <p:nvSpPr>
          <p:cNvPr id="4" name="Content Placeholder 3"/>
          <p:cNvSpPr>
            <a:spLocks noGrp="1"/>
          </p:cNvSpPr>
          <p:nvPr>
            <p:ph sz="half" idx="1"/>
          </p:nvPr>
        </p:nvSpPr>
        <p:spPr>
          <a:xfrm>
            <a:off x="3048000" y="533400"/>
            <a:ext cx="5638800" cy="5791200"/>
          </a:xfrm>
        </p:spPr>
        <p:txBody>
          <a:bodyPr tIns="0"/>
          <a:lstStyle>
            <a:lvl1pPr>
              <a:defRPr sz="2800"/>
            </a:lvl1pPr>
            <a:lvl2pPr>
              <a:defRPr sz="26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0"/>
          </p:nvPr>
        </p:nvSpPr>
        <p:spPr/>
        <p:txBody>
          <a:bodyPr/>
          <a:lstStyle>
            <a:lvl1pPr>
              <a:defRPr/>
            </a:lvl1pPr>
          </a:lstStyle>
          <a:p>
            <a:pPr>
              <a:defRPr/>
            </a:pPr>
            <a:fld id="{89908A7D-F048-7B42-A579-8E29D7735DA2}" type="slidenum">
              <a:rPr lang="en-CA"/>
              <a:pPr>
                <a:defRPr/>
              </a:pPr>
              <a:t>‹#›</a:t>
            </a:fld>
            <a:endParaRPr lang="en-CA"/>
          </a:p>
        </p:txBody>
      </p:sp>
    </p:spTree>
  </p:cSld>
  <p:clrMapOvr>
    <a:masterClrMapping/>
  </p:clrMapOvr>
  <p:transition xmlns:p14="http://schemas.microsoft.com/office/powerpoint/2010/mai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a:xfrm>
            <a:off x="1219200" y="6400800"/>
            <a:ext cx="3962400" cy="457200"/>
          </a:xfrm>
          <a:prstGeom prst="rect">
            <a:avLst/>
          </a:prstGeom>
        </p:spPr>
        <p:txBody>
          <a:bodyPr vert="horz" wrap="square" lIns="91440" tIns="45720" rIns="91440" bIns="45720" numCol="1" anchor="t" anchorCtr="0" compatLnSpc="1">
            <a:prstTxWarp prst="textNoShape">
              <a:avLst/>
            </a:prstTxWarp>
          </a:bodyPr>
          <a:lstStyle>
            <a:lvl1pPr>
              <a:defRPr sz="600" b="1">
                <a:latin typeface="Swis721 BT" pitchFamily="34" charset="0"/>
                <a:ea typeface="Arial" pitchFamily="-107" charset="0"/>
                <a:cs typeface="Arial" pitchFamily="-107" charset="0"/>
              </a:defRPr>
            </a:lvl1pPr>
          </a:lstStyle>
          <a:p>
            <a:pPr>
              <a:defRPr/>
            </a:pPr>
            <a:endParaRPr lang="en-GB"/>
          </a:p>
          <a:p>
            <a:pPr>
              <a:defRPr/>
            </a:pPr>
            <a:r>
              <a:rPr lang="en-GB"/>
              <a:t>INTERNATIONAL COMMISSION ON RADIOLOGICAL PROTECTION    </a:t>
            </a:r>
          </a:p>
          <a:p>
            <a:pPr>
              <a:defRPr/>
            </a:pP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clipArtAndTx">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et modifiez le titre</a:t>
            </a:r>
            <a:endParaRPr lang="fr-FR"/>
          </a:p>
        </p:txBody>
      </p:sp>
      <p:sp>
        <p:nvSpPr>
          <p:cNvPr id="3" name="Espace réservé de l'image de la bibliothèque 2"/>
          <p:cNvSpPr>
            <a:spLocks noGrp="1"/>
          </p:cNvSpPr>
          <p:nvPr>
            <p:ph type="clipArt" sz="half" idx="1"/>
          </p:nvPr>
        </p:nvSpPr>
        <p:spPr>
          <a:xfrm>
            <a:off x="457200" y="1600200"/>
            <a:ext cx="4038600" cy="4525963"/>
          </a:xfrm>
        </p:spPr>
        <p:txBody>
          <a:bodyPr/>
          <a:lstStyle/>
          <a:p>
            <a:pPr lvl="0"/>
            <a:endParaRPr lang="fr-FR" noProof="0" smtClean="0"/>
          </a:p>
        </p:txBody>
      </p:sp>
      <p:sp>
        <p:nvSpPr>
          <p:cNvPr id="4" name="Espace réservé du texte 3"/>
          <p:cNvSpPr>
            <a:spLocks noGrp="1"/>
          </p:cNvSpPr>
          <p:nvPr>
            <p:ph type="body" sz="half" idx="2"/>
          </p:nvPr>
        </p:nvSpPr>
        <p:spPr>
          <a:xfrm>
            <a:off x="4648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ftr" sz="quarter" idx="10"/>
          </p:nvPr>
        </p:nvSpPr>
        <p:spPr>
          <a:xfrm>
            <a:off x="169863" y="6281738"/>
            <a:ext cx="8716962" cy="476250"/>
          </a:xfrm>
          <a:prstGeom prst="rect">
            <a:avLst/>
          </a:prstGeom>
          <a:ln/>
        </p:spPr>
        <p:txBody>
          <a:bodyPr/>
          <a:lstStyle>
            <a:lvl1pPr>
              <a:defRPr/>
            </a:lvl1pPr>
          </a:lstStyle>
          <a:p>
            <a:pPr>
              <a:defRPr/>
            </a:pPr>
            <a:r>
              <a:rPr lang="en-US"/>
              <a:t>IRPA 11 Keynote Lecture KL-9b</a:t>
            </a:r>
          </a:p>
        </p:txBody>
      </p:sp>
      <p:sp>
        <p:nvSpPr>
          <p:cNvPr id="6" name="Rectangle 6"/>
          <p:cNvSpPr>
            <a:spLocks noGrp="1" noChangeArrowheads="1"/>
          </p:cNvSpPr>
          <p:nvPr>
            <p:ph type="sldNum" sz="quarter" idx="11"/>
          </p:nvPr>
        </p:nvSpPr>
        <p:spPr>
          <a:ln/>
        </p:spPr>
        <p:txBody>
          <a:bodyPr/>
          <a:lstStyle>
            <a:lvl1pPr>
              <a:defRPr/>
            </a:lvl1pPr>
          </a:lstStyle>
          <a:p>
            <a:pPr>
              <a:defRPr/>
            </a:pPr>
            <a:fld id="{73448D03-510B-AB49-A66D-6DD0EFD79162}" type="slidenum">
              <a:rPr lang="en-US"/>
              <a:pPr>
                <a:defRPr/>
              </a:pPr>
              <a:t>‹#›</a:t>
            </a:fld>
            <a:endParaRPr lang="en-US"/>
          </a:p>
        </p:txBody>
      </p:sp>
    </p:spTree>
    <p:extLst>
      <p:ext uri="{BB962C8B-B14F-4D97-AF65-F5344CB8AC3E}">
        <p14:creationId xmlns:p14="http://schemas.microsoft.com/office/powerpoint/2010/main" val="805198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561975" y="514350"/>
            <a:ext cx="8020050" cy="781050"/>
          </a:xfrm>
        </p:spPr>
        <p:txBody>
          <a:bodyPr/>
          <a:lstStyle/>
          <a:p>
            <a:r>
              <a:rPr lang="fr-FR" smtClean="0"/>
              <a:t>Cliquez et modifiez le titre</a:t>
            </a:r>
            <a:endParaRPr lang="fr-FR"/>
          </a:p>
        </p:txBody>
      </p:sp>
      <p:sp>
        <p:nvSpPr>
          <p:cNvPr id="3" name="Espace réservé du texte 2"/>
          <p:cNvSpPr>
            <a:spLocks noGrp="1"/>
          </p:cNvSpPr>
          <p:nvPr>
            <p:ph type="body" sz="half" idx="1"/>
          </p:nvPr>
        </p:nvSpPr>
        <p:spPr>
          <a:xfrm>
            <a:off x="561975" y="1447800"/>
            <a:ext cx="3933825" cy="45021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447800"/>
            <a:ext cx="3933825" cy="45021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0"/>
          </p:nvPr>
        </p:nvSpPr>
        <p:spPr>
          <a:xfrm>
            <a:off x="5916613" y="6381750"/>
            <a:ext cx="2895600" cy="476250"/>
          </a:xfrm>
          <a:prstGeom prst="rect">
            <a:avLst/>
          </a:prstGeom>
        </p:spPr>
        <p:txBody>
          <a:bodyPr/>
          <a:lstStyle>
            <a:lvl1pPr>
              <a:defRPr/>
            </a:lvl1pPr>
          </a:lstStyle>
          <a:p>
            <a:pPr>
              <a:defRPr/>
            </a:pPr>
            <a:r>
              <a:rPr lang="en-US"/>
              <a:t>Mol, September 2008</a:t>
            </a:r>
          </a:p>
        </p:txBody>
      </p:sp>
      <p:sp>
        <p:nvSpPr>
          <p:cNvPr id="6" name="Espace réservé du numéro de diapositive 5"/>
          <p:cNvSpPr>
            <a:spLocks noGrp="1"/>
          </p:cNvSpPr>
          <p:nvPr>
            <p:ph type="sldNum" sz="quarter" idx="11"/>
          </p:nvPr>
        </p:nvSpPr>
        <p:spPr>
          <a:xfrm>
            <a:off x="7010400" y="6381750"/>
            <a:ext cx="2133600" cy="476250"/>
          </a:xfrm>
        </p:spPr>
        <p:txBody>
          <a:bodyPr/>
          <a:lstStyle>
            <a:lvl1pPr>
              <a:defRPr/>
            </a:lvl1pPr>
          </a:lstStyle>
          <a:p>
            <a:pPr>
              <a:defRPr/>
            </a:pPr>
            <a:fld id="{B4B31B96-E0F0-D649-A3E9-08D094A00068}" type="slidenum">
              <a:rPr lang="en-US"/>
              <a:pPr>
                <a:defRPr/>
              </a:pPr>
              <a:t>‹#›</a:t>
            </a:fld>
            <a:endParaRPr lang="en-US"/>
          </a:p>
        </p:txBody>
      </p:sp>
    </p:spTree>
    <p:extLst>
      <p:ext uri="{BB962C8B-B14F-4D97-AF65-F5344CB8AC3E}">
        <p14:creationId xmlns:p14="http://schemas.microsoft.com/office/powerpoint/2010/main" val="3537294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en-GB"/>
          </a:p>
        </p:txBody>
      </p:sp>
      <p:sp>
        <p:nvSpPr>
          <p:cNvPr id="3" name="Rectangle 5"/>
          <p:cNvSpPr>
            <a:spLocks noGrp="1" noChangeArrowheads="1"/>
          </p:cNvSpPr>
          <p:nvPr>
            <p:ph type="dt" sz="half" idx="10"/>
          </p:nvPr>
        </p:nvSpPr>
        <p:spPr>
          <a:xfrm rot="16200000">
            <a:off x="-647700" y="5600700"/>
            <a:ext cx="1905000" cy="457200"/>
          </a:xfrm>
          <a:prstGeom prst="rect">
            <a:avLst/>
          </a:prstGeom>
          <a:ln/>
        </p:spPr>
        <p:txBody>
          <a:bodyPr/>
          <a:lstStyle>
            <a:lvl1pPr>
              <a:defRPr/>
            </a:lvl1pPr>
          </a:lstStyle>
          <a:p>
            <a:fld id="{901CD298-9D52-E744-8BD8-DD9E52A040F6}" type="datetime1">
              <a:rPr lang="fr-FR"/>
              <a:pPr/>
              <a:t>16/07/14</a:t>
            </a:fld>
            <a:endParaRPr lang="fr-FR"/>
          </a:p>
        </p:txBody>
      </p:sp>
      <p:sp>
        <p:nvSpPr>
          <p:cNvPr id="4" name="Rectangle 6"/>
          <p:cNvSpPr>
            <a:spLocks noGrp="1" noChangeArrowheads="1"/>
          </p:cNvSpPr>
          <p:nvPr>
            <p:ph type="ftr" sz="quarter" idx="11"/>
          </p:nvPr>
        </p:nvSpPr>
        <p:spPr>
          <a:xfrm>
            <a:off x="3276600" y="6286500"/>
            <a:ext cx="2895600" cy="457200"/>
          </a:xfrm>
          <a:prstGeom prst="rect">
            <a:avLst/>
          </a:prstGeom>
          <a:ln/>
        </p:spPr>
        <p:txBody>
          <a:bodyPr/>
          <a:lstStyle>
            <a:lvl1pPr>
              <a:defRPr/>
            </a:lvl1pPr>
          </a:lstStyle>
          <a:p>
            <a:endParaRPr lang="fr-FR"/>
          </a:p>
        </p:txBody>
      </p:sp>
      <p:sp>
        <p:nvSpPr>
          <p:cNvPr id="5" name="Rectangle 7"/>
          <p:cNvSpPr>
            <a:spLocks noGrp="1" noChangeArrowheads="1"/>
          </p:cNvSpPr>
          <p:nvPr>
            <p:ph type="sldNum" sz="quarter" idx="12"/>
          </p:nvPr>
        </p:nvSpPr>
        <p:spPr>
          <a:ln/>
        </p:spPr>
        <p:txBody>
          <a:bodyPr/>
          <a:lstStyle>
            <a:lvl1pPr>
              <a:defRPr/>
            </a:lvl1pPr>
          </a:lstStyle>
          <a:p>
            <a:fld id="{2A3B458E-1FE1-CC49-8621-810316CCA038}" type="slidenum">
              <a:rPr lang="fr-FR"/>
              <a:pPr/>
              <a:t>‹#›</a:t>
            </a:fld>
            <a:endParaRPr lang="fr-FR"/>
          </a:p>
        </p:txBody>
      </p:sp>
    </p:spTree>
    <p:extLst>
      <p:ext uri="{BB962C8B-B14F-4D97-AF65-F5344CB8AC3E}">
        <p14:creationId xmlns:p14="http://schemas.microsoft.com/office/powerpoint/2010/main" val="21116811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0000">
              <a:schemeClr val="accent1">
                <a:tint val="44500"/>
                <a:satMod val="160000"/>
                <a:lumMod val="20000"/>
                <a:lumOff val="80000"/>
              </a:schemeClr>
            </a:gs>
            <a:gs pos="100000">
              <a:schemeClr val="accent1">
                <a:tint val="23500"/>
                <a:satMod val="160000"/>
                <a:lumMod val="0"/>
                <a:lumOff val="100000"/>
              </a:schemeClr>
            </a:gs>
          </a:gsLst>
          <a:lin ang="5400000" scaled="0"/>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304800"/>
            <a:ext cx="8229600" cy="1143000"/>
          </a:xfrm>
          <a:prstGeom prst="rect">
            <a:avLst/>
          </a:prstGeom>
        </p:spPr>
        <p:txBody>
          <a:bodyPr vert="horz" lIns="0" rIns="0" bIns="0" anchor="ctr" anchorCtr="0">
            <a:normAutofit/>
            <a:scene3d>
              <a:camera prst="orthographicFront"/>
              <a:lightRig rig="threePt" dir="t"/>
            </a:scene3d>
            <a:sp3d extrusionH="57150">
              <a:bevelT w="38100" h="38100"/>
              <a:extrusionClr>
                <a:schemeClr val="tx1"/>
              </a:extrusionClr>
            </a:sp3d>
          </a:bodyPr>
          <a:lstStyle/>
          <a:p>
            <a:r>
              <a:rPr lang="en-US" dirty="0" smtClean="0"/>
              <a:t>Click to edit Master title style</a:t>
            </a:r>
            <a:endParaRPr lang="en-US" dirty="0"/>
          </a:p>
        </p:txBody>
      </p:sp>
      <p:sp>
        <p:nvSpPr>
          <p:cNvPr id="1027" name="Text Placeholder 29"/>
          <p:cNvSpPr>
            <a:spLocks noGrp="1"/>
          </p:cNvSpPr>
          <p:nvPr>
            <p:ph type="body" idx="1"/>
          </p:nvPr>
        </p:nvSpPr>
        <p:spPr bwMode="auto">
          <a:xfrm>
            <a:off x="457200" y="16002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17"/>
          <p:cNvSpPr>
            <a:spLocks noGrp="1"/>
          </p:cNvSpPr>
          <p:nvPr>
            <p:ph type="sldNum" sz="quarter" idx="4"/>
          </p:nvPr>
        </p:nvSpPr>
        <p:spPr>
          <a:xfrm>
            <a:off x="7924800" y="6324600"/>
            <a:ext cx="762000" cy="212725"/>
          </a:xfrm>
          <a:prstGeom prst="rect">
            <a:avLst/>
          </a:prstGeom>
        </p:spPr>
        <p:txBody>
          <a:bodyPr vert="horz" wrap="square" lIns="0" tIns="0" rIns="0" bIns="0" numCol="1" anchor="b" anchorCtr="0" compatLnSpc="1">
            <a:prstTxWarp prst="textNoShape">
              <a:avLst/>
            </a:prstTxWarp>
          </a:bodyPr>
          <a:lstStyle>
            <a:lvl1pPr algn="ctr">
              <a:defRPr sz="1200">
                <a:solidFill>
                  <a:srgbClr val="045C75"/>
                </a:solidFill>
                <a:latin typeface="Arial" pitchFamily="-65" charset="0"/>
                <a:ea typeface="Arial" pitchFamily="-65" charset="0"/>
                <a:cs typeface="Arial" pitchFamily="-65" charset="0"/>
              </a:defRPr>
            </a:lvl1pPr>
          </a:lstStyle>
          <a:p>
            <a:pPr>
              <a:defRPr/>
            </a:pPr>
            <a:fld id="{654F6285-2214-DF4F-8CAB-67549501AD66}" type="slidenum">
              <a:rPr lang="en-CA"/>
              <a:pPr>
                <a:defRPr/>
              </a:pPr>
              <a:t>‹#›</a:t>
            </a:fld>
            <a:endParaRPr lang="en-CA"/>
          </a:p>
        </p:txBody>
      </p:sp>
      <p:pic>
        <p:nvPicPr>
          <p:cNvPr id="1029" name="Picture 13" descr="ICRP Logo and Title.gif"/>
          <p:cNvPicPr>
            <a:picLocks noChangeAspect="1"/>
          </p:cNvPicPr>
          <p:nvPr userDrawn="1"/>
        </p:nvPicPr>
        <p:blipFill>
          <a:blip r:embed="rId12">
            <a:clrChange>
              <a:clrFrom>
                <a:srgbClr val="FFFFFF"/>
              </a:clrFrom>
              <a:clrTo>
                <a:srgbClr val="FFFFFF">
                  <a:alpha val="0"/>
                </a:srgbClr>
              </a:clrTo>
            </a:clrChange>
          </a:blip>
          <a:srcRect/>
          <a:stretch>
            <a:fillRect/>
          </a:stretch>
        </p:blipFill>
        <p:spPr bwMode="auto">
          <a:xfrm>
            <a:off x="227013" y="6418263"/>
            <a:ext cx="3811587" cy="317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76" r:id="rId1"/>
    <p:sldLayoutId id="2147484577" r:id="rId2"/>
    <p:sldLayoutId id="2147484578" r:id="rId3"/>
    <p:sldLayoutId id="2147484575" r:id="rId4"/>
    <p:sldLayoutId id="2147484579" r:id="rId5"/>
    <p:sldLayoutId id="2147484580" r:id="rId6"/>
    <p:sldLayoutId id="2147484581" r:id="rId7"/>
    <p:sldLayoutId id="2147484582" r:id="rId8"/>
    <p:sldLayoutId id="2147484583" r:id="rId9"/>
    <p:sldLayoutId id="2147484584" r:id="rId10"/>
  </p:sldLayoutIdLst>
  <p:transition xmlns:p14="http://schemas.microsoft.com/office/powerpoint/2010/main" spd="med">
    <p:fade/>
  </p:transition>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5000" kern="1200">
          <a:solidFill>
            <a:schemeClr val="tx2"/>
          </a:solidFill>
          <a:latin typeface="Arial" pitchFamily="34" charset="0"/>
          <a:ea typeface="Arial" pitchFamily="-65" charset="0"/>
          <a:cs typeface="Arial" pitchFamily="34" charset="0"/>
        </a:defRPr>
      </a:lvl1pPr>
      <a:lvl2pPr algn="ctr" rtl="0" eaLnBrk="0" fontAlgn="base" hangingPunct="0">
        <a:spcBef>
          <a:spcPct val="0"/>
        </a:spcBef>
        <a:spcAft>
          <a:spcPct val="0"/>
        </a:spcAft>
        <a:defRPr sz="5000">
          <a:solidFill>
            <a:schemeClr val="tx2"/>
          </a:solidFill>
          <a:latin typeface="Arial" pitchFamily="-65" charset="0"/>
          <a:ea typeface="Arial" pitchFamily="-65" charset="0"/>
          <a:cs typeface="Arial" pitchFamily="-65" charset="0"/>
        </a:defRPr>
      </a:lvl2pPr>
      <a:lvl3pPr algn="ctr" rtl="0" eaLnBrk="0" fontAlgn="base" hangingPunct="0">
        <a:spcBef>
          <a:spcPct val="0"/>
        </a:spcBef>
        <a:spcAft>
          <a:spcPct val="0"/>
        </a:spcAft>
        <a:defRPr sz="5000">
          <a:solidFill>
            <a:schemeClr val="tx2"/>
          </a:solidFill>
          <a:latin typeface="Arial" pitchFamily="-65" charset="0"/>
          <a:ea typeface="Arial" pitchFamily="-65" charset="0"/>
          <a:cs typeface="Arial" pitchFamily="-65" charset="0"/>
        </a:defRPr>
      </a:lvl3pPr>
      <a:lvl4pPr algn="ctr" rtl="0" eaLnBrk="0" fontAlgn="base" hangingPunct="0">
        <a:spcBef>
          <a:spcPct val="0"/>
        </a:spcBef>
        <a:spcAft>
          <a:spcPct val="0"/>
        </a:spcAft>
        <a:defRPr sz="5000">
          <a:solidFill>
            <a:schemeClr val="tx2"/>
          </a:solidFill>
          <a:latin typeface="Arial" pitchFamily="-65" charset="0"/>
          <a:ea typeface="Arial" pitchFamily="-65" charset="0"/>
          <a:cs typeface="Arial" pitchFamily="-65" charset="0"/>
        </a:defRPr>
      </a:lvl4pPr>
      <a:lvl5pPr algn="ctr" rtl="0" eaLnBrk="0" fontAlgn="base" hangingPunct="0">
        <a:spcBef>
          <a:spcPct val="0"/>
        </a:spcBef>
        <a:spcAft>
          <a:spcPct val="0"/>
        </a:spcAft>
        <a:defRPr sz="5000">
          <a:solidFill>
            <a:schemeClr val="tx2"/>
          </a:solidFill>
          <a:latin typeface="Arial" pitchFamily="-65" charset="0"/>
          <a:ea typeface="Arial" pitchFamily="-65" charset="0"/>
          <a:cs typeface="Arial" pitchFamily="-65" charset="0"/>
        </a:defRPr>
      </a:lvl5pPr>
      <a:lvl6pPr marL="457200" algn="ctr" rtl="0" fontAlgn="base">
        <a:spcBef>
          <a:spcPct val="0"/>
        </a:spcBef>
        <a:spcAft>
          <a:spcPct val="0"/>
        </a:spcAft>
        <a:defRPr sz="5000">
          <a:solidFill>
            <a:schemeClr val="tx2"/>
          </a:solidFill>
          <a:latin typeface="Arial" pitchFamily="-65" charset="0"/>
          <a:ea typeface="Arial" pitchFamily="-65" charset="0"/>
          <a:cs typeface="Arial" pitchFamily="-65" charset="0"/>
        </a:defRPr>
      </a:lvl6pPr>
      <a:lvl7pPr marL="914400" algn="ctr" rtl="0" fontAlgn="base">
        <a:spcBef>
          <a:spcPct val="0"/>
        </a:spcBef>
        <a:spcAft>
          <a:spcPct val="0"/>
        </a:spcAft>
        <a:defRPr sz="5000">
          <a:solidFill>
            <a:schemeClr val="tx2"/>
          </a:solidFill>
          <a:latin typeface="Arial" pitchFamily="-65" charset="0"/>
          <a:ea typeface="Arial" pitchFamily="-65" charset="0"/>
          <a:cs typeface="Arial" pitchFamily="-65" charset="0"/>
        </a:defRPr>
      </a:lvl7pPr>
      <a:lvl8pPr marL="1371600" algn="ctr" rtl="0" fontAlgn="base">
        <a:spcBef>
          <a:spcPct val="0"/>
        </a:spcBef>
        <a:spcAft>
          <a:spcPct val="0"/>
        </a:spcAft>
        <a:defRPr sz="5000">
          <a:solidFill>
            <a:schemeClr val="tx2"/>
          </a:solidFill>
          <a:latin typeface="Arial" pitchFamily="-65" charset="0"/>
          <a:ea typeface="Arial" pitchFamily="-65" charset="0"/>
          <a:cs typeface="Arial" pitchFamily="-65" charset="0"/>
        </a:defRPr>
      </a:lvl8pPr>
      <a:lvl9pPr marL="1828800" algn="ctr" rtl="0" fontAlgn="base">
        <a:spcBef>
          <a:spcPct val="0"/>
        </a:spcBef>
        <a:spcAft>
          <a:spcPct val="0"/>
        </a:spcAft>
        <a:defRPr sz="5000">
          <a:solidFill>
            <a:schemeClr val="tx2"/>
          </a:solidFill>
          <a:latin typeface="Arial" pitchFamily="-65" charset="0"/>
          <a:ea typeface="Arial" pitchFamily="-65" charset="0"/>
          <a:cs typeface="Arial" pitchFamily="-65" charset="0"/>
        </a:defRPr>
      </a:lvl9pPr>
    </p:titleStyle>
    <p:bodyStyle>
      <a:lvl1pPr marL="273050" indent="-273050" algn="l" rtl="0" eaLnBrk="0" fontAlgn="base" hangingPunct="0">
        <a:spcBef>
          <a:spcPct val="20000"/>
        </a:spcBef>
        <a:spcAft>
          <a:spcPct val="0"/>
        </a:spcAft>
        <a:buClr>
          <a:srgbClr val="083763"/>
        </a:buClr>
        <a:buSzPct val="95000"/>
        <a:buFont typeface="Wingdings 2" pitchFamily="-107" charset="2"/>
        <a:buChar char=""/>
        <a:defRPr sz="2600" kern="1200">
          <a:solidFill>
            <a:schemeClr val="tx1"/>
          </a:solidFill>
          <a:latin typeface="Arial" pitchFamily="34" charset="0"/>
          <a:ea typeface="Arial" pitchFamily="-65" charset="0"/>
          <a:cs typeface="Arial" pitchFamily="34" charset="0"/>
        </a:defRPr>
      </a:lvl1pPr>
      <a:lvl2pPr marL="639763" indent="-246063" algn="l" rtl="0" eaLnBrk="0" fontAlgn="base" hangingPunct="0">
        <a:spcBef>
          <a:spcPct val="20000"/>
        </a:spcBef>
        <a:spcAft>
          <a:spcPct val="0"/>
        </a:spcAft>
        <a:buClr>
          <a:srgbClr val="083763"/>
        </a:buClr>
        <a:buSzPct val="85000"/>
        <a:buFont typeface="Wingdings 2" pitchFamily="-107" charset="2"/>
        <a:buChar char=""/>
        <a:defRPr sz="2400" kern="1200">
          <a:solidFill>
            <a:schemeClr val="tx1"/>
          </a:solidFill>
          <a:latin typeface="Arial" pitchFamily="34" charset="0"/>
          <a:ea typeface="Arial" pitchFamily="-65" charset="0"/>
          <a:cs typeface="Arial" pitchFamily="34" charset="0"/>
        </a:defRPr>
      </a:lvl2pPr>
      <a:lvl3pPr marL="914400" indent="-246063" algn="l" rtl="0" eaLnBrk="0" fontAlgn="base" hangingPunct="0">
        <a:spcBef>
          <a:spcPct val="20000"/>
        </a:spcBef>
        <a:spcAft>
          <a:spcPct val="0"/>
        </a:spcAft>
        <a:buClr>
          <a:srgbClr val="083763"/>
        </a:buClr>
        <a:buSzPct val="70000"/>
        <a:buFont typeface="Wingdings 2" pitchFamily="-107" charset="2"/>
        <a:buChar char=""/>
        <a:defRPr sz="2100" kern="1200">
          <a:solidFill>
            <a:schemeClr val="tx1"/>
          </a:solidFill>
          <a:latin typeface="Arial" pitchFamily="34" charset="0"/>
          <a:ea typeface="Arial" pitchFamily="-65" charset="0"/>
          <a:cs typeface="Arial" pitchFamily="34" charset="0"/>
        </a:defRPr>
      </a:lvl3pPr>
      <a:lvl4pPr marL="1187450" indent="-209550" algn="l" rtl="0" eaLnBrk="0" fontAlgn="base" hangingPunct="0">
        <a:spcBef>
          <a:spcPct val="20000"/>
        </a:spcBef>
        <a:spcAft>
          <a:spcPct val="0"/>
        </a:spcAft>
        <a:buClr>
          <a:srgbClr val="083763"/>
        </a:buClr>
        <a:buSzPct val="65000"/>
        <a:buFont typeface="Wingdings 2" pitchFamily="-107" charset="2"/>
        <a:buChar char=""/>
        <a:defRPr sz="2000" kern="1200">
          <a:solidFill>
            <a:schemeClr val="tx1"/>
          </a:solidFill>
          <a:latin typeface="Arial" pitchFamily="34" charset="0"/>
          <a:ea typeface="Arial" pitchFamily="-65" charset="0"/>
          <a:cs typeface="Arial" pitchFamily="34" charset="0"/>
        </a:defRPr>
      </a:lvl4pPr>
      <a:lvl5pPr marL="1462088" indent="-209550" algn="l" rtl="0" eaLnBrk="0" fontAlgn="base" hangingPunct="0">
        <a:spcBef>
          <a:spcPct val="20000"/>
        </a:spcBef>
        <a:spcAft>
          <a:spcPct val="0"/>
        </a:spcAft>
        <a:buClr>
          <a:srgbClr val="083763"/>
        </a:buClr>
        <a:buSzPct val="65000"/>
        <a:buFont typeface="Wingdings 2" pitchFamily="-107" charset="2"/>
        <a:buChar char=""/>
        <a:defRPr sz="2000" kern="1200">
          <a:solidFill>
            <a:schemeClr val="tx1"/>
          </a:solidFill>
          <a:latin typeface="Arial" pitchFamily="34" charset="0"/>
          <a:ea typeface="Arial" pitchFamily="-65" charset="0"/>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g"/><Relationship Id="rId5" Type="http://schemas.openxmlformats.org/officeDocument/2006/relationships/image" Target="../media/image24.jpg"/><Relationship Id="rId1" Type="http://schemas.openxmlformats.org/officeDocument/2006/relationships/slideLayout" Target="../slideLayouts/slideLayout7.xml"/><Relationship Id="rId2" Type="http://schemas.openxmlformats.org/officeDocument/2006/relationships/image" Target="../media/image21.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image" Target="../media/image27.jpg"/><Relationship Id="rId5" Type="http://schemas.openxmlformats.org/officeDocument/2006/relationships/image" Target="../media/image28.jpg"/><Relationship Id="rId1" Type="http://schemas.openxmlformats.org/officeDocument/2006/relationships/slideLayout" Target="../slideLayouts/slideLayout7.xml"/><Relationship Id="rId2" Type="http://schemas.openxmlformats.org/officeDocument/2006/relationships/image" Target="../media/image2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0.jpg"/></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4" Type="http://schemas.openxmlformats.org/officeDocument/2006/relationships/image" Target="../media/image33.jpg"/><Relationship Id="rId5" Type="http://schemas.openxmlformats.org/officeDocument/2006/relationships/image" Target="../media/image34.jpg"/><Relationship Id="rId1" Type="http://schemas.openxmlformats.org/officeDocument/2006/relationships/slideLayout" Target="../slideLayouts/slideLayout7.xml"/><Relationship Id="rId2" Type="http://schemas.openxmlformats.org/officeDocument/2006/relationships/image" Target="../media/image3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ethos-fukushima.blogspot.fr/p/icrp-dialogue.html"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6.jpeg"/><Relationship Id="rId3" Type="http://schemas.openxmlformats.org/officeDocument/2006/relationships/image" Target="../media/image3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44" y="1905000"/>
            <a:ext cx="8828356" cy="1066800"/>
          </a:xfrm>
        </p:spPr>
        <p:txBody>
          <a:bodyPr>
            <a:normAutofit/>
          </a:bodyPr>
          <a:lstStyle/>
          <a:p>
            <a:r>
              <a:rPr lang="en-GB" sz="2800" i="1" dirty="0" smtClean="0">
                <a:latin typeface="Arial"/>
                <a:ea typeface="ＭＳ Ｐゴシック" charset="0"/>
                <a:cs typeface="Arial"/>
              </a:rPr>
              <a:t>The ICRP’s Experience with Long-Term Recovery Efforts: From Chernobyl to Fukushima</a:t>
            </a:r>
            <a:endParaRPr lang="en-GB" sz="2800" i="1" dirty="0">
              <a:latin typeface="Arial"/>
              <a:cs typeface="Arial"/>
            </a:endParaRPr>
          </a:p>
        </p:txBody>
      </p:sp>
      <p:sp>
        <p:nvSpPr>
          <p:cNvPr id="11268" name="Text Placeholder 3"/>
          <p:cNvSpPr>
            <a:spLocks noGrp="1"/>
          </p:cNvSpPr>
          <p:nvPr>
            <p:ph type="body" sz="quarter" idx="10"/>
          </p:nvPr>
        </p:nvSpPr>
        <p:spPr>
          <a:xfrm>
            <a:off x="0" y="3352800"/>
            <a:ext cx="8915400" cy="3429000"/>
          </a:xfrm>
        </p:spPr>
        <p:txBody>
          <a:bodyPr>
            <a:noAutofit/>
          </a:bodyPr>
          <a:lstStyle/>
          <a:p>
            <a:r>
              <a:rPr lang="en-GB" sz="2000" b="1" dirty="0" smtClean="0">
                <a:latin typeface="Arial"/>
                <a:ea typeface="Arial" pitchFamily="-107" charset="0"/>
                <a:cs typeface="Arial"/>
              </a:rPr>
              <a:t>Jacques LOCHARD </a:t>
            </a:r>
          </a:p>
          <a:p>
            <a:r>
              <a:rPr lang="en-GB" sz="2000" dirty="0" smtClean="0">
                <a:latin typeface="Arial"/>
                <a:ea typeface="Arial" pitchFamily="-107" charset="0"/>
                <a:cs typeface="Arial"/>
              </a:rPr>
              <a:t>Vice-Chair, ICRP Main Commission </a:t>
            </a:r>
          </a:p>
          <a:p>
            <a:pPr eaLnBrk="1" hangingPunct="1">
              <a:lnSpc>
                <a:spcPct val="80000"/>
              </a:lnSpc>
            </a:pPr>
            <a:endParaRPr lang="en-GB" sz="1800" dirty="0" smtClean="0">
              <a:latin typeface="Arial"/>
              <a:ea typeface="ＭＳ Ｐゴシック" charset="0"/>
              <a:cs typeface="Arial"/>
            </a:endParaRPr>
          </a:p>
          <a:p>
            <a:r>
              <a:rPr lang="en-US" sz="2000" dirty="0">
                <a:latin typeface="Arial"/>
                <a:cs typeface="Arial"/>
              </a:rPr>
              <a:t>ICC Special Session </a:t>
            </a:r>
            <a:r>
              <a:rPr lang="en-US" sz="2000" dirty="0" smtClean="0">
                <a:latin typeface="Arial"/>
                <a:cs typeface="Arial"/>
              </a:rPr>
              <a:t>on Recovery </a:t>
            </a:r>
            <a:r>
              <a:rPr lang="en-US" sz="2000" dirty="0">
                <a:latin typeface="Arial"/>
                <a:cs typeface="Arial"/>
              </a:rPr>
              <a:t>from </a:t>
            </a:r>
            <a:endParaRPr lang="en-US" sz="2000" dirty="0" smtClean="0">
              <a:latin typeface="Arial"/>
              <a:cs typeface="Arial"/>
            </a:endParaRPr>
          </a:p>
          <a:p>
            <a:r>
              <a:rPr lang="en-US" sz="2000" dirty="0" smtClean="0">
                <a:latin typeface="Arial"/>
                <a:cs typeface="Arial"/>
              </a:rPr>
              <a:t>Large </a:t>
            </a:r>
            <a:r>
              <a:rPr lang="en-US" sz="2000" dirty="0">
                <a:latin typeface="Arial"/>
                <a:cs typeface="Arial"/>
              </a:rPr>
              <a:t>Scale </a:t>
            </a:r>
            <a:r>
              <a:rPr lang="en-US" sz="2000" dirty="0" smtClean="0">
                <a:latin typeface="Arial"/>
                <a:cs typeface="Arial"/>
              </a:rPr>
              <a:t>Nuclear Contamination </a:t>
            </a:r>
            <a:r>
              <a:rPr lang="en-US" sz="2000" dirty="0">
                <a:latin typeface="Arial"/>
                <a:cs typeface="Arial"/>
              </a:rPr>
              <a:t>– What have we learned?</a:t>
            </a:r>
            <a:endParaRPr lang="fr-FR" sz="2000" dirty="0">
              <a:latin typeface="Arial"/>
              <a:cs typeface="Arial"/>
            </a:endParaRPr>
          </a:p>
          <a:p>
            <a:pPr eaLnBrk="1" hangingPunct="1">
              <a:lnSpc>
                <a:spcPct val="80000"/>
              </a:lnSpc>
            </a:pPr>
            <a:r>
              <a:rPr lang="en-GB" sz="2000" dirty="0" smtClean="0">
                <a:latin typeface="Arial"/>
                <a:ea typeface="ＭＳ Ｐゴシック" charset="0"/>
                <a:cs typeface="Arial"/>
              </a:rPr>
              <a:t>HPS  2014 meeting</a:t>
            </a:r>
          </a:p>
          <a:p>
            <a:pPr eaLnBrk="1" hangingPunct="1">
              <a:lnSpc>
                <a:spcPct val="80000"/>
              </a:lnSpc>
            </a:pPr>
            <a:r>
              <a:rPr lang="en-GB" sz="2000" dirty="0" smtClean="0">
                <a:latin typeface="Arial"/>
                <a:ea typeface="ＭＳ Ｐゴシック" charset="0"/>
                <a:cs typeface="Arial"/>
              </a:rPr>
              <a:t>15 July, Baltimore, USA</a:t>
            </a:r>
          </a:p>
          <a:p>
            <a:pPr eaLnBrk="1" hangingPunct="1">
              <a:lnSpc>
                <a:spcPct val="80000"/>
              </a:lnSpc>
            </a:pPr>
            <a:r>
              <a:rPr lang="en-GB" sz="1800" b="1" dirty="0" smtClean="0">
                <a:latin typeface="Arial" pitchFamily="-107" charset="0"/>
                <a:ea typeface="Arial" pitchFamily="-107" charset="0"/>
                <a:cs typeface="Arial" pitchFamily="-107" charset="0"/>
              </a:rPr>
              <a:t> </a:t>
            </a:r>
            <a:endParaRPr lang="en-GB" sz="1800" b="1" dirty="0">
              <a:latin typeface="Arial" pitchFamily="-107" charset="0"/>
              <a:ea typeface="Arial" pitchFamily="-107" charset="0"/>
              <a:cs typeface="Arial" pitchFamily="-107" charset="0"/>
            </a:endParaRPr>
          </a:p>
          <a:p>
            <a:pPr eaLnBrk="1" hangingPunct="1">
              <a:lnSpc>
                <a:spcPct val="80000"/>
              </a:lnSpc>
            </a:pPr>
            <a:endParaRPr lang="en-GB" sz="1000" dirty="0" smtClean="0">
              <a:latin typeface="Arial" pitchFamily="-107" charset="0"/>
              <a:ea typeface="Arial" pitchFamily="-107" charset="0"/>
              <a:cs typeface="Arial" pitchFamily="-107" charset="0"/>
            </a:endParaRPr>
          </a:p>
          <a:p>
            <a:pPr>
              <a:lnSpc>
                <a:spcPct val="80000"/>
              </a:lnSpc>
            </a:pPr>
            <a:r>
              <a:rPr lang="en-GB" sz="1800" i="1" dirty="0" smtClean="0"/>
              <a:t>This presentation has neither been approved nor endorsed by ICRP</a:t>
            </a:r>
            <a:endParaRPr lang="en-GB" sz="1800" i="1" dirty="0" smtClean="0">
              <a:latin typeface="Arial" pitchFamily="-107" charset="0"/>
              <a:ea typeface="Arial" pitchFamily="-107" charset="0"/>
              <a:cs typeface="Arial" pitchFamily="-107" charset="0"/>
            </a:endParaRPr>
          </a:p>
          <a:p>
            <a:r>
              <a:rPr lang="en-CA" sz="2000" b="1" dirty="0" smtClean="0">
                <a:latin typeface="Arial" pitchFamily="-107" charset="0"/>
                <a:ea typeface="Arial" pitchFamily="-107" charset="0"/>
                <a:cs typeface="Arial" pitchFamily="-107" charset="0"/>
              </a:rPr>
              <a:t>  </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0" y="228600"/>
            <a:ext cx="91440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a:bodyPr>
          <a:lstStyle/>
          <a:p>
            <a:pPr eaLnBrk="1" hangingPunct="1">
              <a:defRPr/>
            </a:pPr>
            <a:r>
              <a:rPr lang="en-GB" sz="2400" b="1" dirty="0">
                <a:solidFill>
                  <a:srgbClr val="000045"/>
                </a:solidFill>
                <a:latin typeface="Arial" pitchFamily="-1" charset="0"/>
                <a:ea typeface="Arial" pitchFamily="-1" charset="0"/>
                <a:cs typeface="Arial" pitchFamily="-1" charset="0"/>
              </a:rPr>
              <a:t>Lessons from the Ethos Project (1)</a:t>
            </a:r>
          </a:p>
        </p:txBody>
      </p:sp>
      <p:sp>
        <p:nvSpPr>
          <p:cNvPr id="35843" name="Rectangle 3"/>
          <p:cNvSpPr>
            <a:spLocks noGrp="1" noChangeArrowheads="1"/>
          </p:cNvSpPr>
          <p:nvPr>
            <p:ph type="body" idx="1"/>
          </p:nvPr>
        </p:nvSpPr>
        <p:spPr>
          <a:xfrm>
            <a:off x="762000" y="914400"/>
            <a:ext cx="7848600" cy="5562600"/>
          </a:xfrm>
        </p:spPr>
        <p:txBody>
          <a:bodyPr/>
          <a:lstStyle/>
          <a:p>
            <a:pPr eaLnBrk="1" hangingPunct="1">
              <a:defRPr/>
            </a:pPr>
            <a:r>
              <a:rPr lang="en-GB" sz="2000" dirty="0">
                <a:latin typeface="Arial" charset="0"/>
                <a:cs typeface="Arial" charset="0"/>
              </a:rPr>
              <a:t>Living in a contaminated environment is a complex situation </a:t>
            </a:r>
            <a:r>
              <a:rPr lang="en-GB" sz="2000" dirty="0" smtClean="0">
                <a:latin typeface="Arial" charset="0"/>
                <a:cs typeface="Arial" charset="0"/>
              </a:rPr>
              <a:t>affecting all dimensions of daily life and generating a </a:t>
            </a:r>
            <a:r>
              <a:rPr lang="en-GB" sz="2000" dirty="0">
                <a:latin typeface="Arial" charset="0"/>
                <a:cs typeface="Arial" charset="0"/>
              </a:rPr>
              <a:t>lot of questions and concerns among the affected population</a:t>
            </a:r>
          </a:p>
          <a:p>
            <a:pPr eaLnBrk="1" hangingPunct="1">
              <a:defRPr/>
            </a:pPr>
            <a:r>
              <a:rPr lang="en-GB" sz="2000" dirty="0">
                <a:ea typeface="ＭＳ Ｐゴシック" pitchFamily="-1" charset="-128"/>
                <a:cs typeface="ＭＳ Ｐゴシック" pitchFamily="-1" charset="-128"/>
              </a:rPr>
              <a:t>Exposures are driven by individual </a:t>
            </a:r>
            <a:r>
              <a:rPr lang="en-GB" sz="2000" dirty="0" smtClean="0">
                <a:ea typeface="ＭＳ Ｐゴシック" pitchFamily="-1" charset="-128"/>
                <a:cs typeface="ＭＳ Ｐゴシック" pitchFamily="-1" charset="-128"/>
              </a:rPr>
              <a:t>behaviours </a:t>
            </a:r>
            <a:r>
              <a:rPr lang="en-GB" sz="2000" dirty="0">
                <a:ea typeface="ＭＳ Ｐゴシック" pitchFamily="-1" charset="-128"/>
                <a:cs typeface="ＭＳ Ｐゴシック" pitchFamily="-1" charset="-128"/>
              </a:rPr>
              <a:t>and the socio-economic </a:t>
            </a:r>
            <a:r>
              <a:rPr lang="en-GB" sz="2000" dirty="0" smtClean="0">
                <a:ea typeface="ＭＳ Ｐゴシック" pitchFamily="-1" charset="-128"/>
                <a:cs typeface="ＭＳ Ｐゴシック" pitchFamily="-1" charset="-128"/>
              </a:rPr>
              <a:t>situation of the affected population </a:t>
            </a:r>
          </a:p>
          <a:p>
            <a:pPr eaLnBrk="1" hangingPunct="1">
              <a:defRPr/>
            </a:pPr>
            <a:r>
              <a:rPr lang="en-GB" sz="2000" dirty="0" smtClean="0">
                <a:latin typeface="Arial" charset="0"/>
                <a:ea typeface="ＭＳ Ｐゴシック" charset="0"/>
                <a:cs typeface="ＭＳ Ｐゴシック" charset="0"/>
              </a:rPr>
              <a:t>The </a:t>
            </a:r>
            <a:r>
              <a:rPr lang="en-GB" sz="2000" dirty="0">
                <a:latin typeface="Arial" charset="0"/>
                <a:ea typeface="ＭＳ Ｐゴシック" charset="0"/>
                <a:cs typeface="ＭＳ Ｐゴシック" charset="0"/>
              </a:rPr>
              <a:t>direct engagement of the population in the day to day management of </a:t>
            </a:r>
            <a:r>
              <a:rPr lang="en-GB" sz="2000" dirty="0" smtClean="0">
                <a:latin typeface="Arial" charset="0"/>
                <a:ea typeface="ＭＳ Ｐゴシック" charset="0"/>
                <a:cs typeface="ＭＳ Ｐゴシック" charset="0"/>
              </a:rPr>
              <a:t>the situation is </a:t>
            </a:r>
            <a:r>
              <a:rPr lang="en-GB" sz="2000" dirty="0">
                <a:latin typeface="Arial" charset="0"/>
                <a:ea typeface="ＭＳ Ｐゴシック" charset="0"/>
                <a:cs typeface="ＭＳ Ｐゴシック" charset="0"/>
              </a:rPr>
              <a:t>feasible and also necessary to break the vicious circle of exclusion and loss of control </a:t>
            </a:r>
          </a:p>
          <a:p>
            <a:pPr eaLnBrk="1" hangingPunct="1">
              <a:defRPr/>
            </a:pPr>
            <a:r>
              <a:rPr lang="en-GB" sz="2000" dirty="0" smtClean="0">
                <a:latin typeface="Arial" charset="0"/>
                <a:ea typeface="ＭＳ Ｐゴシック" charset="0"/>
                <a:cs typeface="ＭＳ Ｐゴシック" charset="0"/>
              </a:rPr>
              <a:t>This </a:t>
            </a:r>
            <a:r>
              <a:rPr lang="en-GB" sz="2000" dirty="0">
                <a:latin typeface="Arial" charset="0"/>
                <a:ea typeface="ＭＳ Ｐゴシック" charset="0"/>
                <a:cs typeface="ＭＳ Ｐゴシック" charset="0"/>
              </a:rPr>
              <a:t>engagement </a:t>
            </a:r>
            <a:r>
              <a:rPr lang="en-GB" sz="2000" dirty="0" smtClean="0">
                <a:latin typeface="Arial" charset="0"/>
                <a:ea typeface="ＭＳ Ｐゴシック" charset="0"/>
                <a:cs typeface="ＭＳ Ｐゴシック" charset="0"/>
              </a:rPr>
              <a:t>is </a:t>
            </a:r>
            <a:r>
              <a:rPr lang="en-GB" sz="2000" dirty="0">
                <a:latin typeface="Arial" charset="0"/>
                <a:ea typeface="ＭＳ Ｐゴシック" charset="0"/>
                <a:cs typeface="ＭＳ Ｐゴシック" charset="0"/>
              </a:rPr>
              <a:t>only possible with the support </a:t>
            </a:r>
            <a:r>
              <a:rPr lang="en-GB" sz="2000" dirty="0" smtClean="0">
                <a:latin typeface="Arial" charset="0"/>
                <a:ea typeface="ＭＳ Ｐゴシック" charset="0"/>
                <a:cs typeface="ＭＳ Ｐゴシック" charset="0"/>
              </a:rPr>
              <a:t>and cooperation of experts </a:t>
            </a:r>
            <a:r>
              <a:rPr lang="en-GB" sz="2000" dirty="0">
                <a:latin typeface="Arial" charset="0"/>
                <a:ea typeface="ＭＳ Ｐゴシック" charset="0"/>
                <a:cs typeface="ＭＳ Ｐゴシック" charset="0"/>
              </a:rPr>
              <a:t>and </a:t>
            </a:r>
            <a:r>
              <a:rPr lang="en-GB" sz="2000" dirty="0" smtClean="0">
                <a:latin typeface="Arial" charset="0"/>
                <a:ea typeface="ＭＳ Ｐゴシック" charset="0"/>
                <a:cs typeface="ＭＳ Ｐゴシック" charset="0"/>
              </a:rPr>
              <a:t>local professionals </a:t>
            </a:r>
            <a:r>
              <a:rPr lang="en-GB" sz="2000" dirty="0">
                <a:latin typeface="Arial" charset="0"/>
                <a:ea typeface="ＭＳ Ｐゴシック" charset="0"/>
                <a:cs typeface="ＭＳ Ｐゴシック" charset="0"/>
              </a:rPr>
              <a:t>who are at the service of the </a:t>
            </a:r>
            <a:r>
              <a:rPr lang="en-GB" sz="2000" dirty="0" smtClean="0">
                <a:latin typeface="Arial" charset="0"/>
                <a:ea typeface="ＭＳ Ｐゴシック" charset="0"/>
                <a:cs typeface="ＭＳ Ｐゴシック" charset="0"/>
              </a:rPr>
              <a:t>population - </a:t>
            </a:r>
            <a:r>
              <a:rPr lang="en-GB" sz="2000" b="1" dirty="0">
                <a:solidFill>
                  <a:srgbClr val="800000"/>
                </a:solidFill>
                <a:latin typeface="Arial" charset="0"/>
                <a:ea typeface="ＭＳ Ｐゴシック" charset="0"/>
                <a:cs typeface="ＭＳ Ｐゴシック" charset="0"/>
              </a:rPr>
              <a:t>C</a:t>
            </a:r>
            <a:r>
              <a:rPr lang="en-GB" sz="2000" b="1" dirty="0" smtClean="0">
                <a:solidFill>
                  <a:srgbClr val="800000"/>
                </a:solidFill>
                <a:latin typeface="Arial" charset="0"/>
                <a:ea typeface="ＭＳ Ｐゴシック" charset="0"/>
                <a:cs typeface="ＭＳ Ｐゴシック" charset="0"/>
              </a:rPr>
              <a:t>o-expertise process</a:t>
            </a:r>
          </a:p>
          <a:p>
            <a:pPr eaLnBrk="1" hangingPunct="1">
              <a:defRPr/>
            </a:pPr>
            <a:r>
              <a:rPr lang="en-GB" sz="2000" dirty="0" smtClean="0">
                <a:latin typeface="Arial"/>
                <a:ea typeface="ＭＳ Ｐゴシック" pitchFamily="-1" charset="-128"/>
                <a:cs typeface="ＭＳ Ｐゴシック" pitchFamily="-1" charset="-128"/>
              </a:rPr>
              <a:t>The co-expertise process is </a:t>
            </a:r>
            <a:r>
              <a:rPr lang="en-GB" sz="2000" dirty="0">
                <a:latin typeface="Arial"/>
                <a:ea typeface="ＭＳ Ｐゴシック" pitchFamily="-1" charset="-128"/>
                <a:cs typeface="ＭＳ Ｐゴシック" pitchFamily="-1" charset="-128"/>
              </a:rPr>
              <a:t>progressively developing a </a:t>
            </a:r>
            <a:r>
              <a:rPr lang="en-GB" sz="2000" b="1" dirty="0">
                <a:solidFill>
                  <a:srgbClr val="800000"/>
                </a:solidFill>
                <a:latin typeface="Arial"/>
                <a:ea typeface="ＭＳ Ｐゴシック" pitchFamily="-1" charset="-128"/>
                <a:cs typeface="ＭＳ Ｐゴシック" pitchFamily="-1" charset="-128"/>
              </a:rPr>
              <a:t>practical radiation protection culture</a:t>
            </a:r>
            <a:r>
              <a:rPr lang="en-GB" sz="2000" dirty="0">
                <a:latin typeface="Arial"/>
                <a:ea typeface="ＭＳ Ｐゴシック" pitchFamily="-1" charset="-128"/>
                <a:cs typeface="ＭＳ Ｐゴシック" pitchFamily="-1" charset="-128"/>
              </a:rPr>
              <a:t> </a:t>
            </a:r>
            <a:r>
              <a:rPr lang="en-GB" sz="2000" dirty="0" smtClean="0">
                <a:latin typeface="Arial"/>
                <a:ea typeface="ＭＳ Ｐゴシック" pitchFamily="-1" charset="-128"/>
                <a:cs typeface="ＭＳ Ｐゴシック" pitchFamily="-1" charset="-128"/>
              </a:rPr>
              <a:t>among the population that </a:t>
            </a:r>
            <a:r>
              <a:rPr lang="en-GB" sz="2000" dirty="0">
                <a:latin typeface="Arial"/>
                <a:ea typeface="ＭＳ Ｐゴシック" pitchFamily="-1" charset="-128"/>
                <a:cs typeface="ＭＳ Ｐゴシック" pitchFamily="-1" charset="-128"/>
              </a:rPr>
              <a:t>allows </a:t>
            </a:r>
            <a:r>
              <a:rPr lang="en-GB" sz="2000" dirty="0" smtClean="0">
                <a:latin typeface="Arial"/>
                <a:ea typeface="ＭＳ Ｐゴシック" pitchFamily="-1" charset="-128"/>
                <a:cs typeface="ＭＳ Ｐゴシック" pitchFamily="-1" charset="-128"/>
              </a:rPr>
              <a:t>individuals </a:t>
            </a:r>
            <a:r>
              <a:rPr lang="en-GB" sz="2000" dirty="0">
                <a:latin typeface="Arial"/>
                <a:ea typeface="ＭＳ Ｐゴシック" pitchFamily="-1" charset="-128"/>
                <a:cs typeface="ＭＳ Ｐゴシック" pitchFamily="-1" charset="-128"/>
              </a:rPr>
              <a:t>to take charge </a:t>
            </a:r>
            <a:r>
              <a:rPr lang="en-GB" sz="2000" dirty="0" smtClean="0">
                <a:latin typeface="Arial"/>
                <a:ea typeface="ＭＳ Ｐゴシック" pitchFamily="-1" charset="-128"/>
                <a:cs typeface="ＭＳ Ｐゴシック" pitchFamily="-1" charset="-128"/>
              </a:rPr>
              <a:t>of </a:t>
            </a:r>
            <a:r>
              <a:rPr lang="en-GB" sz="2000" dirty="0">
                <a:latin typeface="Arial"/>
                <a:ea typeface="ＭＳ Ｐゴシック" pitchFamily="-1" charset="-128"/>
                <a:cs typeface="ＭＳ Ｐゴシック" pitchFamily="-1" charset="-128"/>
              </a:rPr>
              <a:t>their protection and that of their loved ones </a:t>
            </a:r>
            <a:r>
              <a:rPr lang="en-GB" sz="2000" dirty="0" smtClean="0">
                <a:latin typeface="Arial"/>
                <a:ea typeface="ＭＳ Ｐゴシック" pitchFamily="-1" charset="-128"/>
                <a:cs typeface="ＭＳ Ｐゴシック" pitchFamily="-1" charset="-128"/>
              </a:rPr>
              <a:t>- </a:t>
            </a:r>
            <a:r>
              <a:rPr lang="en-GB" sz="2000" b="1" dirty="0">
                <a:solidFill>
                  <a:srgbClr val="800000"/>
                </a:solidFill>
                <a:latin typeface="Arial"/>
                <a:ea typeface="ＭＳ Ｐゴシック" pitchFamily="-1" charset="-128"/>
                <a:cs typeface="ＭＳ Ｐゴシック" pitchFamily="-1" charset="-128"/>
              </a:rPr>
              <a:t>S</a:t>
            </a:r>
            <a:r>
              <a:rPr lang="en-GB" sz="2000" b="1" dirty="0" smtClean="0">
                <a:solidFill>
                  <a:srgbClr val="800000"/>
                </a:solidFill>
                <a:latin typeface="Arial"/>
                <a:ea typeface="ＭＳ Ｐゴシック" pitchFamily="-1" charset="-128"/>
                <a:cs typeface="ＭＳ Ｐゴシック" pitchFamily="-1" charset="-128"/>
              </a:rPr>
              <a:t>elf-help protection</a:t>
            </a:r>
            <a:r>
              <a:rPr lang="en-GB" sz="2000" dirty="0" smtClean="0">
                <a:latin typeface="Arial"/>
                <a:ea typeface="ＭＳ Ｐゴシック" pitchFamily="-1" charset="-128"/>
                <a:cs typeface="ＭＳ Ｐゴシック" pitchFamily="-1" charset="-128"/>
              </a:rPr>
              <a:t> </a:t>
            </a:r>
          </a:p>
          <a:p>
            <a:pPr lvl="1" eaLnBrk="1" hangingPunct="1">
              <a:lnSpc>
                <a:spcPct val="120000"/>
              </a:lnSpc>
              <a:defRPr/>
            </a:pPr>
            <a:endParaRPr lang="en-GB" sz="1800" dirty="0">
              <a:latin typeface="Arial"/>
              <a:ea typeface="ＭＳ Ｐゴシック" charset="0"/>
              <a:cs typeface="Arial"/>
            </a:endParaRPr>
          </a:p>
          <a:p>
            <a:pPr lvl="1" eaLnBrk="1" hangingPunct="1">
              <a:defRPr/>
            </a:pPr>
            <a:endParaRPr lang="en-US" sz="1800" dirty="0">
              <a:latin typeface="Arial"/>
              <a:ea typeface="ＭＳ Ｐゴシック" charset="0"/>
              <a:cs typeface="Arial"/>
            </a:endParaRPr>
          </a:p>
          <a:p>
            <a:endParaRPr lang="en-GB" sz="2000" dirty="0" smtClean="0">
              <a:latin typeface="Arial" charset="0"/>
              <a:ea typeface="ＭＳ Ｐゴシック" charset="0"/>
              <a:cs typeface="ＭＳ Ｐゴシック" charset="0"/>
            </a:endParaRPr>
          </a:p>
        </p:txBody>
      </p:sp>
      <p:sp>
        <p:nvSpPr>
          <p:cNvPr id="4"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0454FD69-4E3F-CD44-BF80-21C94516B6B3}" type="slidenum">
              <a:rPr lang="fr-FR" sz="1200"/>
              <a:pPr algn="r"/>
              <a:t>10</a:t>
            </a:fld>
            <a:endParaRPr lang="fr-FR" sz="1200" dirty="0"/>
          </a:p>
        </p:txBody>
      </p:sp>
    </p:spTree>
    <p:extLst>
      <p:ext uri="{BB962C8B-B14F-4D97-AF65-F5344CB8AC3E}">
        <p14:creationId xmlns:p14="http://schemas.microsoft.com/office/powerpoint/2010/main" val="409925817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0" y="228600"/>
            <a:ext cx="91440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scene3d>
              <a:camera prst="orthographicFront"/>
              <a:lightRig rig="threePt" dir="t"/>
            </a:scene3d>
            <a:sp3d extrusionH="57150">
              <a:bevelT w="38100" h="38100"/>
              <a:extrusionClr>
                <a:schemeClr val="tx1"/>
              </a:extrusionClr>
            </a:sp3d>
          </a:bodyPr>
          <a:lstStyle/>
          <a:p>
            <a:pPr eaLnBrk="1" hangingPunct="1"/>
            <a:r>
              <a:rPr lang="en-GB" sz="2400" b="1" dirty="0">
                <a:solidFill>
                  <a:srgbClr val="000045"/>
                </a:solidFill>
                <a:latin typeface="Arial" pitchFamily="-1" charset="0"/>
                <a:ea typeface="Arial" pitchFamily="-1" charset="0"/>
                <a:cs typeface="Arial" pitchFamily="-1" charset="0"/>
              </a:rPr>
              <a:t>Lessons from the Ethos Project (2)</a:t>
            </a:r>
          </a:p>
        </p:txBody>
      </p:sp>
      <p:sp>
        <p:nvSpPr>
          <p:cNvPr id="35843" name="Rectangle 3"/>
          <p:cNvSpPr>
            <a:spLocks noGrp="1" noChangeArrowheads="1"/>
          </p:cNvSpPr>
          <p:nvPr>
            <p:ph type="body" idx="1"/>
          </p:nvPr>
        </p:nvSpPr>
        <p:spPr>
          <a:xfrm>
            <a:off x="457200" y="838200"/>
            <a:ext cx="8077200" cy="5562600"/>
          </a:xfrm>
        </p:spPr>
        <p:txBody>
          <a:bodyPr/>
          <a:lstStyle/>
          <a:p>
            <a:r>
              <a:rPr lang="en-GB" sz="2000" dirty="0">
                <a:latin typeface="Arial" charset="0"/>
                <a:ea typeface="ＭＳ Ｐゴシック" charset="0"/>
                <a:cs typeface="ＭＳ Ｐゴシック" charset="0"/>
              </a:rPr>
              <a:t>The </a:t>
            </a:r>
            <a:r>
              <a:rPr lang="en-GB" sz="2000" dirty="0" smtClean="0">
                <a:latin typeface="Arial" charset="0"/>
                <a:ea typeface="ＭＳ Ｐゴシック" charset="0"/>
                <a:cs typeface="ＭＳ Ｐゴシック" charset="0"/>
              </a:rPr>
              <a:t>development of the practical </a:t>
            </a:r>
            <a:r>
              <a:rPr lang="en-GB" sz="2000" dirty="0">
                <a:latin typeface="Arial" charset="0"/>
                <a:ea typeface="ＭＳ Ｐゴシック" charset="0"/>
                <a:cs typeface="ＭＳ Ｐゴシック" charset="0"/>
              </a:rPr>
              <a:t>radiation protection </a:t>
            </a:r>
            <a:r>
              <a:rPr lang="en-GB" sz="2000" dirty="0" smtClean="0">
                <a:latin typeface="Arial" charset="0"/>
                <a:ea typeface="ＭＳ Ｐゴシック" charset="0"/>
                <a:cs typeface="ＭＳ Ｐゴシック" charset="0"/>
              </a:rPr>
              <a:t>culture, which can be defined as the “</a:t>
            </a:r>
            <a:r>
              <a:rPr lang="en-CA" sz="2000" i="1" dirty="0" smtClean="0"/>
              <a:t>knowledge </a:t>
            </a:r>
            <a:r>
              <a:rPr lang="en-CA" sz="2000" i="1" dirty="0"/>
              <a:t>and skills enabling each citizen to make choices and behave wisely in a contaminated </a:t>
            </a:r>
            <a:r>
              <a:rPr lang="en-CA" sz="2000" i="1" dirty="0" smtClean="0"/>
              <a:t>environment”</a:t>
            </a:r>
            <a:r>
              <a:rPr lang="en-CA" sz="2000" dirty="0" smtClean="0"/>
              <a:t> relies </a:t>
            </a:r>
            <a:r>
              <a:rPr lang="en-GB" sz="2000" dirty="0" smtClean="0">
                <a:latin typeface="Arial" charset="0"/>
                <a:ea typeface="ＭＳ Ｐゴシック" charset="0"/>
                <a:cs typeface="ＭＳ Ｐゴシック" charset="0"/>
              </a:rPr>
              <a:t>on </a:t>
            </a:r>
            <a:r>
              <a:rPr lang="en-GB" sz="2000" dirty="0">
                <a:latin typeface="Arial" charset="0"/>
                <a:ea typeface="ＭＳ Ｐゴシック" charset="0"/>
                <a:cs typeface="ＭＳ Ｐゴシック" charset="0"/>
              </a:rPr>
              <a:t>3 pillars: </a:t>
            </a:r>
            <a:r>
              <a:rPr lang="en-GB" sz="2000" b="1" dirty="0">
                <a:solidFill>
                  <a:srgbClr val="800000"/>
                </a:solidFill>
                <a:latin typeface="Arial" charset="0"/>
                <a:ea typeface="ＭＳ Ｐゴシック" charset="0"/>
                <a:cs typeface="ＭＳ Ｐゴシック" charset="0"/>
              </a:rPr>
              <a:t>radiation monitoring, health surveillance and education at </a:t>
            </a:r>
            <a:r>
              <a:rPr lang="en-GB" sz="2000" b="1" dirty="0" smtClean="0">
                <a:solidFill>
                  <a:srgbClr val="800000"/>
                </a:solidFill>
                <a:latin typeface="Arial" charset="0"/>
                <a:ea typeface="ＭＳ Ｐゴシック" charset="0"/>
                <a:cs typeface="ＭＳ Ｐゴシック" charset="0"/>
              </a:rPr>
              <a:t>school</a:t>
            </a:r>
          </a:p>
          <a:p>
            <a:pPr marL="0" indent="0">
              <a:buNone/>
            </a:pPr>
            <a:r>
              <a:rPr lang="en-GB" sz="1000" b="1" dirty="0" smtClean="0">
                <a:solidFill>
                  <a:srgbClr val="800000"/>
                </a:solidFill>
                <a:latin typeface="Arial" charset="0"/>
                <a:ea typeface="ＭＳ Ｐゴシック" charset="0"/>
                <a:cs typeface="ＭＳ Ｐゴシック" charset="0"/>
              </a:rPr>
              <a:t> </a:t>
            </a:r>
          </a:p>
          <a:p>
            <a:r>
              <a:rPr lang="en-GB" sz="2000" dirty="0" smtClean="0">
                <a:latin typeface="+mn-lt"/>
              </a:rPr>
              <a:t>It </a:t>
            </a:r>
            <a:r>
              <a:rPr lang="en-GB" sz="2000" dirty="0">
                <a:latin typeface="+mn-lt"/>
              </a:rPr>
              <a:t>is the </a:t>
            </a:r>
            <a:r>
              <a:rPr lang="en-GB" sz="2000" b="1" dirty="0">
                <a:solidFill>
                  <a:srgbClr val="800000"/>
                </a:solidFill>
                <a:latin typeface="+mn-lt"/>
              </a:rPr>
              <a:t>responsibility of authorities </a:t>
            </a:r>
            <a:r>
              <a:rPr lang="en-GB" sz="2000" dirty="0">
                <a:latin typeface="+mn-lt"/>
              </a:rPr>
              <a:t>to establish programmes for continuous radiation monitoring, health surveillance, information </a:t>
            </a:r>
            <a:r>
              <a:rPr lang="en-GB" sz="2000" dirty="0" smtClean="0">
                <a:latin typeface="+mn-lt"/>
              </a:rPr>
              <a:t>of </a:t>
            </a:r>
            <a:r>
              <a:rPr lang="en-GB" sz="2000" dirty="0">
                <a:latin typeface="+mn-lt"/>
              </a:rPr>
              <a:t>the </a:t>
            </a:r>
            <a:r>
              <a:rPr lang="en-GB" sz="2000" dirty="0" smtClean="0">
                <a:latin typeface="+mn-lt"/>
              </a:rPr>
              <a:t>population to </a:t>
            </a:r>
            <a:r>
              <a:rPr lang="en-GB" sz="2000" dirty="0">
                <a:latin typeface="+mn-lt"/>
              </a:rPr>
              <a:t>allow the effective engagement of the </a:t>
            </a:r>
            <a:r>
              <a:rPr lang="en-GB" sz="2000" dirty="0" smtClean="0">
                <a:latin typeface="+mn-lt"/>
              </a:rPr>
              <a:t>affected affected people</a:t>
            </a:r>
            <a:endParaRPr lang="en-GB" sz="1000" dirty="0" smtClean="0">
              <a:latin typeface="+mn-lt"/>
            </a:endParaRPr>
          </a:p>
          <a:p>
            <a:r>
              <a:rPr lang="en-GB" sz="2000" dirty="0" smtClean="0">
                <a:latin typeface="+mn-lt"/>
                <a:ea typeface="Arial" pitchFamily="-1" charset="0"/>
                <a:cs typeface="Arial" pitchFamily="-1" charset="0"/>
              </a:rPr>
              <a:t>The </a:t>
            </a:r>
            <a:r>
              <a:rPr lang="en-GB" sz="2000" b="1" dirty="0">
                <a:solidFill>
                  <a:srgbClr val="800000"/>
                </a:solidFill>
                <a:latin typeface="+mn-lt"/>
                <a:ea typeface="ＭＳ Ｐゴシック" pitchFamily="-1" charset="-128"/>
                <a:cs typeface="ＭＳ Ｐゴシック" pitchFamily="-1" charset="-128"/>
              </a:rPr>
              <a:t>pluralism</a:t>
            </a:r>
            <a:r>
              <a:rPr lang="en-GB" sz="2000" dirty="0">
                <a:latin typeface="+mn-lt"/>
                <a:ea typeface="Arial" pitchFamily="-1" charset="0"/>
                <a:cs typeface="Arial" pitchFamily="-1" charset="0"/>
              </a:rPr>
              <a:t> of sources of measurement (public and </a:t>
            </a:r>
            <a:r>
              <a:rPr lang="en-GB" sz="2000" dirty="0" smtClean="0">
                <a:latin typeface="+mn-lt"/>
                <a:ea typeface="Arial" pitchFamily="-1" charset="0"/>
                <a:cs typeface="Arial" pitchFamily="-1" charset="0"/>
              </a:rPr>
              <a:t>private; local</a:t>
            </a:r>
            <a:r>
              <a:rPr lang="en-GB" sz="2000" dirty="0">
                <a:latin typeface="+mn-lt"/>
                <a:ea typeface="Arial" pitchFamily="-1" charset="0"/>
                <a:cs typeface="Arial" pitchFamily="-1" charset="0"/>
              </a:rPr>
              <a:t> </a:t>
            </a:r>
            <a:r>
              <a:rPr lang="en-GB" sz="2000" dirty="0" smtClean="0">
                <a:latin typeface="+mn-lt"/>
                <a:ea typeface="Arial" pitchFamily="-1" charset="0"/>
                <a:cs typeface="Arial" pitchFamily="-1" charset="0"/>
              </a:rPr>
              <a:t>and national) </a:t>
            </a:r>
            <a:r>
              <a:rPr lang="en-GB" sz="2000" dirty="0">
                <a:latin typeface="+mn-lt"/>
                <a:ea typeface="Arial" pitchFamily="-1" charset="0"/>
                <a:cs typeface="Arial" pitchFamily="-1" charset="0"/>
              </a:rPr>
              <a:t>is important for ensuring </a:t>
            </a:r>
            <a:r>
              <a:rPr lang="en-GB" sz="2000" b="1" dirty="0">
                <a:solidFill>
                  <a:srgbClr val="800000"/>
                </a:solidFill>
                <a:latin typeface="+mn-lt"/>
                <a:ea typeface="ＭＳ Ｐゴシック" pitchFamily="-1" charset="-128"/>
                <a:cs typeface="ＭＳ Ｐゴシック" pitchFamily="-1" charset="-128"/>
              </a:rPr>
              <a:t>confidence</a:t>
            </a:r>
            <a:r>
              <a:rPr lang="en-GB" sz="2000" dirty="0">
                <a:latin typeface="+mn-lt"/>
                <a:ea typeface="Arial" pitchFamily="-1" charset="0"/>
                <a:cs typeface="Arial" pitchFamily="-1" charset="0"/>
              </a:rPr>
              <a:t> of the population in the </a:t>
            </a:r>
            <a:r>
              <a:rPr lang="en-GB" sz="2000" dirty="0" smtClean="0">
                <a:latin typeface="+mn-lt"/>
                <a:ea typeface="Arial" pitchFamily="-1" charset="0"/>
                <a:cs typeface="Arial" pitchFamily="-1" charset="0"/>
              </a:rPr>
              <a:t>results</a:t>
            </a:r>
          </a:p>
          <a:p>
            <a:pPr marL="0" indent="0">
              <a:buNone/>
            </a:pPr>
            <a:r>
              <a:rPr lang="en-GB" sz="1000" dirty="0" smtClean="0">
                <a:latin typeface="+mn-lt"/>
                <a:ea typeface="Arial" pitchFamily="-1" charset="0"/>
                <a:cs typeface="Arial" pitchFamily="-1" charset="0"/>
              </a:rPr>
              <a:t> </a:t>
            </a:r>
            <a:endParaRPr lang="en-GB" sz="1000" dirty="0">
              <a:latin typeface="+mn-lt"/>
              <a:ea typeface="Arial" pitchFamily="-1" charset="0"/>
              <a:cs typeface="Arial" pitchFamily="-1" charset="0"/>
            </a:endParaRPr>
          </a:p>
          <a:p>
            <a:r>
              <a:rPr lang="en-GB" sz="2000" dirty="0" smtClean="0">
                <a:latin typeface="+mn-lt"/>
                <a:ea typeface="Arial" pitchFamily="-1" charset="0"/>
                <a:cs typeface="Arial" pitchFamily="-1" charset="0"/>
              </a:rPr>
              <a:t>The establishment </a:t>
            </a:r>
            <a:r>
              <a:rPr lang="en-GB" sz="2000" dirty="0">
                <a:latin typeface="+mn-lt"/>
                <a:ea typeface="Arial" pitchFamily="-1" charset="0"/>
                <a:cs typeface="Arial" pitchFamily="-1" charset="0"/>
              </a:rPr>
              <a:t>of </a:t>
            </a:r>
            <a:r>
              <a:rPr lang="en-GB" sz="2000" b="1" dirty="0">
                <a:solidFill>
                  <a:srgbClr val="800000"/>
                </a:solidFill>
                <a:latin typeface="+mn-lt"/>
                <a:ea typeface="ＭＳ Ｐゴシック" pitchFamily="-1" charset="-128"/>
                <a:cs typeface="ＭＳ Ｐゴシック" pitchFamily="-1" charset="-128"/>
              </a:rPr>
              <a:t>places for dialogue </a:t>
            </a:r>
            <a:r>
              <a:rPr lang="en-GB" sz="2000" dirty="0">
                <a:latin typeface="+mn-lt"/>
                <a:ea typeface="Arial" pitchFamily="-1" charset="0"/>
                <a:cs typeface="Arial" pitchFamily="-1" charset="0"/>
              </a:rPr>
              <a:t>is </a:t>
            </a:r>
            <a:r>
              <a:rPr lang="en-GB" sz="2000" dirty="0" smtClean="0">
                <a:latin typeface="+mn-lt"/>
                <a:ea typeface="Arial" pitchFamily="-1" charset="0"/>
                <a:cs typeface="Arial" pitchFamily="-1" charset="0"/>
              </a:rPr>
              <a:t>essential for </a:t>
            </a:r>
            <a:r>
              <a:rPr lang="en-GB" sz="2000" dirty="0">
                <a:latin typeface="+mn-lt"/>
                <a:ea typeface="Arial" pitchFamily="-1" charset="0"/>
                <a:cs typeface="Arial" pitchFamily="-1" charset="0"/>
              </a:rPr>
              <a:t>the dissemination of </a:t>
            </a:r>
            <a:r>
              <a:rPr lang="en-GB" sz="2000" b="1" dirty="0">
                <a:solidFill>
                  <a:srgbClr val="800000"/>
                </a:solidFill>
                <a:latin typeface="+mn-lt"/>
                <a:ea typeface="ＭＳ Ｐゴシック" pitchFamily="-1" charset="-128"/>
                <a:cs typeface="ＭＳ Ｐゴシック" pitchFamily="-1" charset="-128"/>
              </a:rPr>
              <a:t>information</a:t>
            </a:r>
            <a:r>
              <a:rPr lang="en-GB" sz="2000" dirty="0">
                <a:latin typeface="+mn-lt"/>
                <a:ea typeface="Arial" pitchFamily="-1" charset="0"/>
                <a:cs typeface="Arial" pitchFamily="-1" charset="0"/>
              </a:rPr>
              <a:t> and the development of a </a:t>
            </a:r>
            <a:r>
              <a:rPr lang="en-GB" sz="2000" b="1" dirty="0">
                <a:solidFill>
                  <a:srgbClr val="800000"/>
                </a:solidFill>
                <a:latin typeface="+mn-lt"/>
                <a:ea typeface="ＭＳ Ｐゴシック" pitchFamily="-1" charset="-128"/>
                <a:cs typeface="ＭＳ Ｐゴシック" pitchFamily="-1" charset="-128"/>
              </a:rPr>
              <a:t>common language </a:t>
            </a:r>
            <a:r>
              <a:rPr lang="en-GB" sz="2000" dirty="0">
                <a:latin typeface="+mn-lt"/>
                <a:ea typeface="Arial" pitchFamily="-1" charset="0"/>
                <a:cs typeface="Arial" pitchFamily="-1" charset="0"/>
              </a:rPr>
              <a:t>between all involved stakeholders</a:t>
            </a:r>
          </a:p>
          <a:p>
            <a:pPr lvl="1" eaLnBrk="1" hangingPunct="1">
              <a:lnSpc>
                <a:spcPct val="120000"/>
              </a:lnSpc>
              <a:defRPr/>
            </a:pPr>
            <a:endParaRPr lang="en-GB" sz="2000" b="1" dirty="0">
              <a:latin typeface="+mn-lt"/>
            </a:endParaRPr>
          </a:p>
          <a:p>
            <a:pPr lvl="1" eaLnBrk="1" hangingPunct="1">
              <a:lnSpc>
                <a:spcPct val="120000"/>
              </a:lnSpc>
              <a:defRPr/>
            </a:pPr>
            <a:endParaRPr lang="en-AU" sz="1800" b="1" dirty="0">
              <a:solidFill>
                <a:srgbClr val="800000"/>
              </a:solidFill>
              <a:latin typeface="Arial" charset="0"/>
            </a:endParaRPr>
          </a:p>
          <a:p>
            <a:pPr lvl="1" eaLnBrk="1" hangingPunct="1">
              <a:lnSpc>
                <a:spcPct val="120000"/>
              </a:lnSpc>
              <a:defRPr/>
            </a:pPr>
            <a:endParaRPr lang="en-GB" sz="1800" dirty="0">
              <a:latin typeface="Arial"/>
              <a:ea typeface="ＭＳ Ｐゴシック" charset="0"/>
              <a:cs typeface="Arial"/>
            </a:endParaRPr>
          </a:p>
          <a:p>
            <a:pPr lvl="1" eaLnBrk="1" hangingPunct="1">
              <a:defRPr/>
            </a:pPr>
            <a:endParaRPr lang="en-US" sz="1800" dirty="0">
              <a:latin typeface="Arial"/>
              <a:ea typeface="ＭＳ Ｐゴシック" charset="0"/>
              <a:cs typeface="Arial"/>
            </a:endParaRPr>
          </a:p>
          <a:p>
            <a:endParaRPr lang="en-GB" sz="2000" dirty="0" smtClean="0">
              <a:latin typeface="Arial" charset="0"/>
              <a:ea typeface="ＭＳ Ｐゴシック" charset="0"/>
              <a:cs typeface="ＭＳ Ｐゴシック" charset="0"/>
            </a:endParaRPr>
          </a:p>
        </p:txBody>
      </p:sp>
      <p:sp>
        <p:nvSpPr>
          <p:cNvPr id="4"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0454FD69-4E3F-CD44-BF80-21C94516B6B3}" type="slidenum">
              <a:rPr lang="fr-FR" sz="1200"/>
              <a:pPr algn="r"/>
              <a:t>11</a:t>
            </a:fld>
            <a:endParaRPr lang="fr-FR" sz="1200" dirty="0"/>
          </a:p>
        </p:txBody>
      </p:sp>
    </p:spTree>
    <p:extLst>
      <p:ext uri="{BB962C8B-B14F-4D97-AF65-F5344CB8AC3E}">
        <p14:creationId xmlns:p14="http://schemas.microsoft.com/office/powerpoint/2010/main" val="414648866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0" y="228600"/>
            <a:ext cx="91440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a:bodyPr>
          <a:lstStyle/>
          <a:p>
            <a:pPr eaLnBrk="1" hangingPunct="1"/>
            <a:r>
              <a:rPr lang="en-GB" sz="2400" b="1" dirty="0">
                <a:solidFill>
                  <a:srgbClr val="000045"/>
                </a:solidFill>
                <a:latin typeface="Arial" pitchFamily="-1" charset="0"/>
                <a:ea typeface="Arial" pitchFamily="-1" charset="0"/>
                <a:cs typeface="Arial" pitchFamily="-1" charset="0"/>
              </a:rPr>
              <a:t>ICRP Publication 111 (1)</a:t>
            </a:r>
          </a:p>
        </p:txBody>
      </p:sp>
      <p:sp>
        <p:nvSpPr>
          <p:cNvPr id="35843" name="Rectangle 3"/>
          <p:cNvSpPr>
            <a:spLocks noGrp="1" noChangeArrowheads="1"/>
          </p:cNvSpPr>
          <p:nvPr>
            <p:ph type="body" idx="1"/>
          </p:nvPr>
        </p:nvSpPr>
        <p:spPr>
          <a:xfrm>
            <a:off x="457200" y="914400"/>
            <a:ext cx="8229600" cy="5334000"/>
          </a:xfrm>
        </p:spPr>
        <p:txBody>
          <a:bodyPr/>
          <a:lstStyle/>
          <a:p>
            <a:pPr marL="547687" indent="-457200" eaLnBrk="1" hangingPunct="1">
              <a:lnSpc>
                <a:spcPct val="120000"/>
              </a:lnSpc>
              <a:spcAft>
                <a:spcPts val="600"/>
              </a:spcAft>
            </a:pPr>
            <a:r>
              <a:rPr lang="en-GB" sz="2000" dirty="0" smtClean="0">
                <a:latin typeface="Arial" pitchFamily="-1" charset="0"/>
                <a:ea typeface="Arial" pitchFamily="-1" charset="0"/>
                <a:cs typeface="Arial" pitchFamily="-1" charset="0"/>
              </a:rPr>
              <a:t>The result of a long maturation (1999 - 2009)</a:t>
            </a:r>
          </a:p>
          <a:p>
            <a:pPr marL="547687" indent="-457200" eaLnBrk="1" hangingPunct="1">
              <a:lnSpc>
                <a:spcPct val="120000"/>
              </a:lnSpc>
              <a:spcAft>
                <a:spcPts val="600"/>
              </a:spcAft>
            </a:pPr>
            <a:r>
              <a:rPr lang="en-GB" sz="2000" dirty="0" smtClean="0">
                <a:latin typeface="Arial" pitchFamily="-1" charset="0"/>
                <a:ea typeface="Arial" pitchFamily="-1" charset="0"/>
                <a:cs typeface="Arial" pitchFamily="-1" charset="0"/>
              </a:rPr>
              <a:t>Based on the experience of the Ethos project in Belarus but also of the Cumbria sheep farmers in UK and the Sami reindeer herders in Norway affected by the fallout of Chernobyl</a:t>
            </a:r>
          </a:p>
          <a:p>
            <a:pPr marL="547687" indent="-457200" eaLnBrk="1" hangingPunct="1">
              <a:lnSpc>
                <a:spcPct val="120000"/>
              </a:lnSpc>
              <a:spcAft>
                <a:spcPts val="600"/>
              </a:spcAft>
            </a:pPr>
            <a:r>
              <a:rPr lang="en-GB" sz="2000" dirty="0" smtClean="0">
                <a:latin typeface="Arial" pitchFamily="-1" charset="0"/>
                <a:ea typeface="Arial" pitchFamily="-1" charset="0"/>
                <a:cs typeface="Arial" pitchFamily="-1" charset="0"/>
              </a:rPr>
              <a:t>Taking into account the conclusions of the </a:t>
            </a:r>
            <a:r>
              <a:rPr lang="en-GB" sz="2000" dirty="0" smtClean="0">
                <a:latin typeface="Helvetica" charset="0"/>
              </a:rPr>
              <a:t>International symposium on the restoration of environments with radioactive residues held in </a:t>
            </a:r>
            <a:r>
              <a:rPr lang="en-GB" sz="2000" dirty="0" smtClean="0"/>
              <a:t>Arlington, USA, November 1999, which emphasized: </a:t>
            </a:r>
          </a:p>
          <a:p>
            <a:pPr marL="914400" lvl="1" indent="-457200" eaLnBrk="1" hangingPunct="1">
              <a:lnSpc>
                <a:spcPct val="120000"/>
              </a:lnSpc>
              <a:spcAft>
                <a:spcPts val="600"/>
              </a:spcAft>
            </a:pPr>
            <a:r>
              <a:rPr lang="en-GB" sz="2000" dirty="0" smtClean="0"/>
              <a:t>the role of stakeholders </a:t>
            </a:r>
          </a:p>
          <a:p>
            <a:pPr marL="914400" lvl="1" indent="-457200" eaLnBrk="1" hangingPunct="1">
              <a:lnSpc>
                <a:spcPct val="120000"/>
              </a:lnSpc>
              <a:spcAft>
                <a:spcPts val="600"/>
              </a:spcAft>
            </a:pPr>
            <a:r>
              <a:rPr lang="en-GB" sz="2000" dirty="0" smtClean="0"/>
              <a:t>the difficulty to apply the “intervention approach” from ICRP 60</a:t>
            </a:r>
          </a:p>
          <a:p>
            <a:pPr marL="914400" lvl="1" indent="-457200" eaLnBrk="1" hangingPunct="1">
              <a:lnSpc>
                <a:spcPct val="120000"/>
              </a:lnSpc>
              <a:spcAft>
                <a:spcPts val="600"/>
              </a:spcAft>
            </a:pPr>
            <a:r>
              <a:rPr lang="en-GB" sz="2000" dirty="0" smtClean="0"/>
              <a:t> the wish of </a:t>
            </a:r>
            <a:r>
              <a:rPr lang="en-GB" sz="2000" dirty="0"/>
              <a:t>the public </a:t>
            </a:r>
            <a:r>
              <a:rPr lang="en-GB" sz="2000" dirty="0" smtClean="0"/>
              <a:t>to </a:t>
            </a:r>
            <a:r>
              <a:rPr lang="en-GB" sz="2000" dirty="0"/>
              <a:t>be protected with the same level of protection as in normal </a:t>
            </a:r>
            <a:r>
              <a:rPr lang="en-GB" sz="2000" dirty="0" smtClean="0"/>
              <a:t>situations</a:t>
            </a:r>
          </a:p>
          <a:p>
            <a:pPr marL="547687" indent="-457200" eaLnBrk="1" hangingPunct="1">
              <a:lnSpc>
                <a:spcPct val="120000"/>
              </a:lnSpc>
              <a:spcAft>
                <a:spcPts val="600"/>
              </a:spcAft>
            </a:pPr>
            <a:endParaRPr lang="en-GB" sz="2200" dirty="0" smtClean="0"/>
          </a:p>
          <a:p>
            <a:pPr marL="90487" indent="0" eaLnBrk="1" hangingPunct="1">
              <a:lnSpc>
                <a:spcPct val="120000"/>
              </a:lnSpc>
              <a:spcAft>
                <a:spcPts val="600"/>
              </a:spcAft>
              <a:buNone/>
            </a:pPr>
            <a:r>
              <a:rPr lang="en-GB" sz="2000" dirty="0" smtClean="0">
                <a:latin typeface="Helvetica" charset="0"/>
              </a:rPr>
              <a:t>	</a:t>
            </a:r>
            <a:endParaRPr lang="en-GB" sz="2000" dirty="0" smtClean="0"/>
          </a:p>
          <a:p>
            <a:pPr marL="547687" indent="-457200" eaLnBrk="1" hangingPunct="1">
              <a:lnSpc>
                <a:spcPct val="120000"/>
              </a:lnSpc>
              <a:spcAft>
                <a:spcPts val="600"/>
              </a:spcAft>
            </a:pPr>
            <a:endParaRPr lang="en-GB" sz="2000" dirty="0" smtClean="0">
              <a:latin typeface="Arial" pitchFamily="-1" charset="0"/>
              <a:ea typeface="Arial" pitchFamily="-1" charset="0"/>
              <a:cs typeface="Arial" pitchFamily="-1" charset="0"/>
            </a:endParaRPr>
          </a:p>
          <a:p>
            <a:pPr marL="26987" indent="0" eaLnBrk="1" hangingPunct="1">
              <a:lnSpc>
                <a:spcPct val="120000"/>
              </a:lnSpc>
              <a:buNone/>
              <a:defRPr/>
            </a:pPr>
            <a:endParaRPr lang="en-GB" sz="2000" dirty="0">
              <a:latin typeface="Arial"/>
              <a:ea typeface="ＭＳ Ｐゴシック" charset="0"/>
              <a:cs typeface="Arial"/>
            </a:endParaRPr>
          </a:p>
          <a:p>
            <a:pPr lvl="1" eaLnBrk="1" hangingPunct="1">
              <a:defRPr/>
            </a:pPr>
            <a:endParaRPr lang="en-US" sz="1800" dirty="0">
              <a:latin typeface="Arial"/>
              <a:ea typeface="ＭＳ Ｐゴシック" charset="0"/>
              <a:cs typeface="Arial"/>
            </a:endParaRPr>
          </a:p>
          <a:p>
            <a:endParaRPr lang="en-GB" sz="2000" dirty="0" smtClean="0">
              <a:latin typeface="Arial" charset="0"/>
              <a:ea typeface="ＭＳ Ｐゴシック" charset="0"/>
              <a:cs typeface="ＭＳ Ｐゴシック" charset="0"/>
            </a:endParaRPr>
          </a:p>
        </p:txBody>
      </p:sp>
      <p:sp>
        <p:nvSpPr>
          <p:cNvPr id="4"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0454FD69-4E3F-CD44-BF80-21C94516B6B3}" type="slidenum">
              <a:rPr lang="fr-FR" sz="1200"/>
              <a:pPr algn="r"/>
              <a:t>12</a:t>
            </a:fld>
            <a:endParaRPr lang="fr-FR" sz="1200" dirty="0"/>
          </a:p>
        </p:txBody>
      </p:sp>
    </p:spTree>
    <p:extLst>
      <p:ext uri="{BB962C8B-B14F-4D97-AF65-F5344CB8AC3E}">
        <p14:creationId xmlns:p14="http://schemas.microsoft.com/office/powerpoint/2010/main" val="198567529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0" y="228600"/>
            <a:ext cx="91440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a:bodyPr>
          <a:lstStyle/>
          <a:p>
            <a:pPr eaLnBrk="1" hangingPunct="1"/>
            <a:r>
              <a:rPr lang="en-GB" sz="2400" b="1" dirty="0">
                <a:solidFill>
                  <a:srgbClr val="000045"/>
                </a:solidFill>
                <a:latin typeface="Arial" pitchFamily="-1" charset="0"/>
                <a:ea typeface="Arial" pitchFamily="-1" charset="0"/>
                <a:cs typeface="Arial" pitchFamily="-1" charset="0"/>
              </a:rPr>
              <a:t>Publication 111 (2)</a:t>
            </a:r>
          </a:p>
        </p:txBody>
      </p:sp>
      <p:sp>
        <p:nvSpPr>
          <p:cNvPr id="35843" name="Rectangle 3"/>
          <p:cNvSpPr>
            <a:spLocks noGrp="1" noChangeArrowheads="1"/>
          </p:cNvSpPr>
          <p:nvPr>
            <p:ph type="body" idx="1"/>
          </p:nvPr>
        </p:nvSpPr>
        <p:spPr>
          <a:xfrm>
            <a:off x="304800" y="838200"/>
            <a:ext cx="8458200" cy="5715000"/>
          </a:xfrm>
        </p:spPr>
        <p:txBody>
          <a:bodyPr/>
          <a:lstStyle/>
          <a:p>
            <a:pPr marL="547687" indent="-457200" eaLnBrk="1" hangingPunct="1">
              <a:lnSpc>
                <a:spcPct val="120000"/>
              </a:lnSpc>
              <a:spcAft>
                <a:spcPts val="600"/>
              </a:spcAft>
            </a:pPr>
            <a:r>
              <a:rPr lang="en-GB" sz="2000" dirty="0" smtClean="0">
                <a:latin typeface="Arial" pitchFamily="-1" charset="0"/>
                <a:ea typeface="Arial" pitchFamily="-1" charset="0"/>
                <a:cs typeface="Arial" pitchFamily="-1" charset="0"/>
              </a:rPr>
              <a:t>Based on the ICRP 103 principles: existing exposure situation; justification of the protection strategy; optimisation with a reference level to restrict inequity in the individual dose distribution selected in the 1-20 </a:t>
            </a:r>
            <a:r>
              <a:rPr lang="en-GB" sz="2000" dirty="0" err="1" smtClean="0">
                <a:latin typeface="Arial" pitchFamily="-1" charset="0"/>
                <a:ea typeface="Arial" pitchFamily="-1" charset="0"/>
                <a:cs typeface="Arial" pitchFamily="-1" charset="0"/>
              </a:rPr>
              <a:t>mSv</a:t>
            </a:r>
            <a:r>
              <a:rPr lang="en-GB" sz="2000" dirty="0" smtClean="0">
                <a:latin typeface="Arial" pitchFamily="-1" charset="0"/>
                <a:ea typeface="Arial" pitchFamily="-1" charset="0"/>
                <a:cs typeface="Arial" pitchFamily="-1" charset="0"/>
              </a:rPr>
              <a:t>/y band; stakeholder engagement </a:t>
            </a:r>
          </a:p>
          <a:p>
            <a:pPr marL="547687" indent="-457200" eaLnBrk="1" hangingPunct="1">
              <a:lnSpc>
                <a:spcPct val="120000"/>
              </a:lnSpc>
              <a:spcAft>
                <a:spcPts val="600"/>
              </a:spcAft>
            </a:pPr>
            <a:r>
              <a:rPr lang="en-GB" sz="2000" dirty="0" smtClean="0">
                <a:latin typeface="Arial" pitchFamily="-1" charset="0"/>
                <a:ea typeface="Arial" pitchFamily="-1" charset="0"/>
                <a:cs typeface="Arial" pitchFamily="-1" charset="0"/>
              </a:rPr>
              <a:t> Practical recommendations:</a:t>
            </a:r>
          </a:p>
          <a:p>
            <a:pPr marL="914400" lvl="1" indent="-457200" eaLnBrk="1" hangingPunct="1">
              <a:lnSpc>
                <a:spcPct val="120000"/>
              </a:lnSpc>
              <a:spcAft>
                <a:spcPts val="600"/>
              </a:spcAft>
            </a:pPr>
            <a:r>
              <a:rPr lang="en-GB" sz="2000" dirty="0" smtClean="0">
                <a:latin typeface="Arial" pitchFamily="-1" charset="0"/>
                <a:ea typeface="Arial" pitchFamily="-1" charset="0"/>
                <a:cs typeface="Arial" pitchFamily="-1" charset="0"/>
              </a:rPr>
              <a:t>Reference level in the lower part of the 1-20 </a:t>
            </a:r>
            <a:r>
              <a:rPr lang="en-GB" sz="2000" dirty="0" err="1" smtClean="0">
                <a:latin typeface="Arial" pitchFamily="-1" charset="0"/>
                <a:ea typeface="Arial" pitchFamily="-1" charset="0"/>
                <a:cs typeface="Arial" pitchFamily="-1" charset="0"/>
              </a:rPr>
              <a:t>mSv</a:t>
            </a:r>
            <a:r>
              <a:rPr lang="en-GB" sz="2000" dirty="0" smtClean="0">
                <a:latin typeface="Arial" pitchFamily="-1" charset="0"/>
                <a:ea typeface="Arial" pitchFamily="-1" charset="0"/>
                <a:cs typeface="Arial" pitchFamily="-1" charset="0"/>
              </a:rPr>
              <a:t>/year band with the long-term objective of keeping residual individual doses from the accident below 1 </a:t>
            </a:r>
            <a:r>
              <a:rPr lang="en-GB" sz="2000" dirty="0" err="1" smtClean="0">
                <a:latin typeface="Arial" pitchFamily="-1" charset="0"/>
                <a:ea typeface="Arial" pitchFamily="-1" charset="0"/>
                <a:cs typeface="Arial" pitchFamily="-1" charset="0"/>
              </a:rPr>
              <a:t>mSv</a:t>
            </a:r>
            <a:r>
              <a:rPr lang="en-GB" sz="2000" dirty="0" smtClean="0">
                <a:latin typeface="Arial" pitchFamily="-1" charset="0"/>
                <a:ea typeface="Arial" pitchFamily="-1" charset="0"/>
                <a:cs typeface="Arial" pitchFamily="-1" charset="0"/>
              </a:rPr>
              <a:t>/year</a:t>
            </a:r>
          </a:p>
          <a:p>
            <a:pPr marL="914400" lvl="1" indent="-457200" eaLnBrk="1" hangingPunct="1">
              <a:lnSpc>
                <a:spcPct val="120000"/>
              </a:lnSpc>
              <a:spcAft>
                <a:spcPts val="600"/>
              </a:spcAft>
            </a:pPr>
            <a:r>
              <a:rPr lang="en-GB" sz="2000" dirty="0">
                <a:latin typeface="Arial" pitchFamily="-1" charset="0"/>
                <a:ea typeface="Arial" pitchFamily="-1" charset="0"/>
                <a:cs typeface="Arial" pitchFamily="-1" charset="0"/>
              </a:rPr>
              <a:t>P</a:t>
            </a:r>
            <a:r>
              <a:rPr lang="en-GB" sz="2000" dirty="0" smtClean="0">
                <a:latin typeface="Arial" pitchFamily="-1" charset="0"/>
                <a:ea typeface="Arial" pitchFamily="-1" charset="0"/>
                <a:cs typeface="Arial" pitchFamily="-1" charset="0"/>
              </a:rPr>
              <a:t>ractical radiation protection culture, self</a:t>
            </a:r>
            <a:r>
              <a:rPr lang="en-GB" sz="2000" dirty="0">
                <a:latin typeface="Arial" pitchFamily="-1" charset="0"/>
                <a:ea typeface="Arial" pitchFamily="-1" charset="0"/>
                <a:cs typeface="Arial" pitchFamily="-1" charset="0"/>
              </a:rPr>
              <a:t>-help protection </a:t>
            </a:r>
            <a:r>
              <a:rPr lang="en-GB" sz="2000" dirty="0" smtClean="0">
                <a:latin typeface="Arial" pitchFamily="-1" charset="0"/>
                <a:ea typeface="Arial" pitchFamily="-1" charset="0"/>
                <a:cs typeface="Arial" pitchFamily="-1" charset="0"/>
              </a:rPr>
              <a:t>action </a:t>
            </a:r>
          </a:p>
          <a:p>
            <a:pPr marL="914400" lvl="1" indent="-457200" eaLnBrk="1" hangingPunct="1">
              <a:lnSpc>
                <a:spcPct val="120000"/>
              </a:lnSpc>
              <a:spcAft>
                <a:spcPts val="600"/>
              </a:spcAft>
            </a:pPr>
            <a:r>
              <a:rPr lang="en-GB" sz="2000" dirty="0" smtClean="0">
                <a:latin typeface="Arial" pitchFamily="-1" charset="0"/>
                <a:ea typeface="Arial" pitchFamily="-1" charset="0"/>
                <a:cs typeface="Arial" pitchFamily="-1" charset="0"/>
              </a:rPr>
              <a:t>Radiation monitoring and health surveillance </a:t>
            </a:r>
          </a:p>
          <a:p>
            <a:pPr marL="914400" lvl="1" indent="-457200" eaLnBrk="1" hangingPunct="1">
              <a:lnSpc>
                <a:spcPct val="120000"/>
              </a:lnSpc>
              <a:spcAft>
                <a:spcPts val="600"/>
              </a:spcAft>
            </a:pPr>
            <a:r>
              <a:rPr lang="en-GB" sz="2000" dirty="0" smtClean="0">
                <a:latin typeface="Arial" pitchFamily="-1" charset="0"/>
                <a:ea typeface="Arial" pitchFamily="-1" charset="0"/>
                <a:cs typeface="Arial" pitchFamily="-1" charset="0"/>
              </a:rPr>
              <a:t>Management of contamination foodstuffs</a:t>
            </a:r>
          </a:p>
          <a:p>
            <a:pPr marL="914400" lvl="1" indent="-457200" eaLnBrk="1" hangingPunct="1">
              <a:lnSpc>
                <a:spcPct val="120000"/>
              </a:lnSpc>
              <a:spcAft>
                <a:spcPts val="600"/>
              </a:spcAft>
            </a:pPr>
            <a:r>
              <a:rPr lang="en-GB" sz="2000" dirty="0" smtClean="0">
                <a:solidFill>
                  <a:srgbClr val="000000"/>
                </a:solidFill>
                <a:latin typeface="Arial" charset="0"/>
              </a:rPr>
              <a:t>Role of </a:t>
            </a:r>
            <a:r>
              <a:rPr lang="en-GB" sz="2000" dirty="0">
                <a:solidFill>
                  <a:srgbClr val="000000"/>
                </a:solidFill>
                <a:latin typeface="Arial" charset="0"/>
              </a:rPr>
              <a:t>authorities </a:t>
            </a:r>
            <a:r>
              <a:rPr lang="en-GB" sz="2000" dirty="0" smtClean="0">
                <a:latin typeface="Helvetica" charset="0"/>
              </a:rPr>
              <a:t>to support the </a:t>
            </a:r>
            <a:r>
              <a:rPr lang="en-GB" sz="2000" dirty="0">
                <a:latin typeface="Helvetica" charset="0"/>
              </a:rPr>
              <a:t>effective engagement of the affected population</a:t>
            </a:r>
            <a:endParaRPr lang="en-GB" sz="2000" b="1" dirty="0">
              <a:latin typeface="Helvetica" charset="0"/>
            </a:endParaRPr>
          </a:p>
          <a:p>
            <a:pPr marL="547687" indent="-457200" eaLnBrk="1" hangingPunct="1">
              <a:lnSpc>
                <a:spcPct val="120000"/>
              </a:lnSpc>
              <a:spcAft>
                <a:spcPts val="600"/>
              </a:spcAft>
            </a:pPr>
            <a:endParaRPr lang="en-GB" sz="2000" dirty="0" smtClean="0">
              <a:solidFill>
                <a:srgbClr val="000000"/>
              </a:solidFill>
              <a:latin typeface="Arial" pitchFamily="-1" charset="0"/>
              <a:ea typeface="Arial" pitchFamily="-1" charset="0"/>
              <a:cs typeface="Arial" pitchFamily="-1" charset="0"/>
            </a:endParaRPr>
          </a:p>
          <a:p>
            <a:pPr lvl="1" eaLnBrk="1" hangingPunct="1">
              <a:lnSpc>
                <a:spcPct val="120000"/>
              </a:lnSpc>
              <a:defRPr/>
            </a:pPr>
            <a:endParaRPr lang="en-GB" sz="1800" dirty="0">
              <a:latin typeface="Arial"/>
              <a:ea typeface="ＭＳ Ｐゴシック" charset="0"/>
              <a:cs typeface="Arial"/>
            </a:endParaRPr>
          </a:p>
          <a:p>
            <a:pPr lvl="1" eaLnBrk="1" hangingPunct="1">
              <a:defRPr/>
            </a:pPr>
            <a:endParaRPr lang="en-US" sz="1800" dirty="0">
              <a:latin typeface="Arial"/>
              <a:ea typeface="ＭＳ Ｐゴシック" charset="0"/>
              <a:cs typeface="Arial"/>
            </a:endParaRPr>
          </a:p>
          <a:p>
            <a:endParaRPr lang="en-GB" sz="2000" dirty="0" smtClean="0">
              <a:latin typeface="Arial" charset="0"/>
              <a:ea typeface="ＭＳ Ｐゴシック" charset="0"/>
              <a:cs typeface="ＭＳ Ｐゴシック" charset="0"/>
            </a:endParaRPr>
          </a:p>
        </p:txBody>
      </p:sp>
      <p:sp>
        <p:nvSpPr>
          <p:cNvPr id="4"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0454FD69-4E3F-CD44-BF80-21C94516B6B3}" type="slidenum">
              <a:rPr lang="fr-FR" sz="1200"/>
              <a:pPr algn="r"/>
              <a:t>13</a:t>
            </a:fld>
            <a:endParaRPr lang="fr-FR" sz="1200" dirty="0"/>
          </a:p>
        </p:txBody>
      </p:sp>
    </p:spTree>
    <p:extLst>
      <p:ext uri="{BB962C8B-B14F-4D97-AF65-F5344CB8AC3E}">
        <p14:creationId xmlns:p14="http://schemas.microsoft.com/office/powerpoint/2010/main" val="166517106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1029"/>
          <p:cNvSpPr>
            <a:spLocks noChangeArrowheads="1"/>
          </p:cNvSpPr>
          <p:nvPr/>
        </p:nvSpPr>
        <p:spPr bwMode="auto">
          <a:xfrm>
            <a:off x="4181475" y="4611688"/>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GB" sz="1800"/>
          </a:p>
        </p:txBody>
      </p:sp>
      <p:sp>
        <p:nvSpPr>
          <p:cNvPr id="38916" name="Rectangle 1033"/>
          <p:cNvSpPr>
            <a:spLocks noChangeArrowheads="1"/>
          </p:cNvSpPr>
          <p:nvPr/>
        </p:nvSpPr>
        <p:spPr bwMode="auto">
          <a:xfrm>
            <a:off x="3978275" y="4154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GB" sz="1800"/>
          </a:p>
        </p:txBody>
      </p:sp>
      <p:sp>
        <p:nvSpPr>
          <p:cNvPr id="38917" name="Rectangle 1035"/>
          <p:cNvSpPr>
            <a:spLocks noChangeArrowheads="1"/>
          </p:cNvSpPr>
          <p:nvPr/>
        </p:nvSpPr>
        <p:spPr bwMode="auto">
          <a:xfrm>
            <a:off x="4198938" y="19192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GB" sz="1800"/>
          </a:p>
        </p:txBody>
      </p:sp>
      <p:pic>
        <p:nvPicPr>
          <p:cNvPr id="3891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066800"/>
            <a:ext cx="2881118"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necteur droit 8"/>
          <p:cNvCxnSpPr/>
          <p:nvPr/>
        </p:nvCxnSpPr>
        <p:spPr>
          <a:xfrm>
            <a:off x="6934200" y="1600200"/>
            <a:ext cx="1" cy="990601"/>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nvCxnSpPr>
        <p:spPr>
          <a:xfrm flipH="1">
            <a:off x="6934200" y="4800600"/>
            <a:ext cx="1588" cy="1066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flipH="1">
            <a:off x="6934200" y="3352800"/>
            <a:ext cx="1588" cy="914400"/>
          </a:xfrm>
          <a:prstGeom prst="line">
            <a:avLst/>
          </a:prstGeom>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685800" y="1143000"/>
            <a:ext cx="4495800" cy="3785652"/>
          </a:xfrm>
          <a:prstGeom prst="rect">
            <a:avLst/>
          </a:prstGeom>
        </p:spPr>
        <p:txBody>
          <a:bodyPr wrap="square">
            <a:spAutoFit/>
          </a:bodyPr>
          <a:lstStyle/>
          <a:p>
            <a:pPr>
              <a:spcBef>
                <a:spcPct val="50000"/>
              </a:spcBef>
              <a:buClr>
                <a:schemeClr val="folHlink"/>
              </a:buClr>
            </a:pPr>
            <a:r>
              <a:rPr lang="en-GB" sz="2000" dirty="0" smtClean="0">
                <a:solidFill>
                  <a:srgbClr val="000000"/>
                </a:solidFill>
                <a:latin typeface="Arial" pitchFamily="-1" charset="0"/>
                <a:ea typeface="ＭＳ Ｐゴシック" pitchFamily="-1" charset="-128"/>
                <a:cs typeface="ＭＳ Ｐゴシック" pitchFamily="-1" charset="-128"/>
              </a:rPr>
              <a:t>On going </a:t>
            </a:r>
            <a:r>
              <a:rPr lang="en-GB" sz="2000" dirty="0">
                <a:solidFill>
                  <a:srgbClr val="000000"/>
                </a:solidFill>
                <a:latin typeface="Arial" pitchFamily="-1" charset="0"/>
                <a:ea typeface="ＭＳ Ｐゴシック" pitchFamily="-1" charset="-128"/>
                <a:cs typeface="ＭＳ Ｐゴシック" pitchFamily="-1" charset="-128"/>
              </a:rPr>
              <a:t>e</a:t>
            </a:r>
            <a:r>
              <a:rPr lang="en-GB" sz="2000" dirty="0" smtClean="0">
                <a:solidFill>
                  <a:srgbClr val="000000"/>
                </a:solidFill>
                <a:latin typeface="Arial" pitchFamily="-1" charset="0"/>
                <a:ea typeface="ＭＳ Ｐゴシック" pitchFamily="-1" charset="-128"/>
                <a:cs typeface="ＭＳ Ｐゴシック" pitchFamily="-1" charset="-128"/>
              </a:rPr>
              <a:t>valuation </a:t>
            </a:r>
            <a:r>
              <a:rPr lang="en-GB" sz="2000" dirty="0">
                <a:solidFill>
                  <a:srgbClr val="000000"/>
                </a:solidFill>
                <a:latin typeface="Arial" pitchFamily="-1" charset="0"/>
                <a:ea typeface="ＭＳ Ｐゴシック" pitchFamily="-1" charset="-128"/>
                <a:cs typeface="ＭＳ Ｐゴシック" pitchFamily="-1" charset="-128"/>
              </a:rPr>
              <a:t>of </a:t>
            </a:r>
            <a:r>
              <a:rPr lang="en-GB" sz="2000" dirty="0" smtClean="0">
                <a:solidFill>
                  <a:srgbClr val="000000"/>
                </a:solidFill>
                <a:latin typeface="Arial" pitchFamily="-1" charset="0"/>
                <a:ea typeface="ＭＳ Ｐゴシック" pitchFamily="-1" charset="-128"/>
                <a:cs typeface="ＭＳ Ｐゴシック" pitchFamily="-1" charset="-128"/>
              </a:rPr>
              <a:t>the exposure situation </a:t>
            </a:r>
            <a:r>
              <a:rPr lang="en-GB" sz="2000" dirty="0">
                <a:solidFill>
                  <a:srgbClr val="000000"/>
                </a:solidFill>
                <a:latin typeface="Arial" pitchFamily="-1" charset="0"/>
                <a:ea typeface="ＭＳ Ｐゴシック" pitchFamily="-1" charset="-128"/>
                <a:cs typeface="ＭＳ Ｐゴシック" pitchFamily="-1" charset="-128"/>
              </a:rPr>
              <a:t>to identify </a:t>
            </a:r>
            <a:r>
              <a:rPr lang="en-GB" sz="2000" b="1" dirty="0" smtClean="0">
                <a:solidFill>
                  <a:srgbClr val="800000"/>
                </a:solidFill>
                <a:latin typeface="Arial" pitchFamily="-1" charset="0"/>
                <a:ea typeface="ＭＳ Ｐゴシック" pitchFamily="-1" charset="-128"/>
                <a:cs typeface="ＭＳ Ｐゴシック" pitchFamily="-1" charset="-128"/>
              </a:rPr>
              <a:t>where, </a:t>
            </a:r>
            <a:r>
              <a:rPr lang="en-GB" sz="2000" b="1" dirty="0">
                <a:solidFill>
                  <a:srgbClr val="800000"/>
                </a:solidFill>
                <a:latin typeface="Arial" pitchFamily="-1" charset="0"/>
                <a:ea typeface="ＭＳ Ｐゴシック" pitchFamily="-1" charset="-128"/>
                <a:cs typeface="ＭＳ Ｐゴシック" pitchFamily="-1" charset="-128"/>
              </a:rPr>
              <a:t>when and how people are </a:t>
            </a:r>
            <a:r>
              <a:rPr lang="en-GB" sz="2000" b="1" dirty="0" smtClean="0">
                <a:solidFill>
                  <a:srgbClr val="800000"/>
                </a:solidFill>
                <a:latin typeface="Arial" pitchFamily="-1" charset="0"/>
                <a:ea typeface="ＭＳ Ｐゴシック" pitchFamily="-1" charset="-128"/>
                <a:cs typeface="ＭＳ Ｐゴシック" pitchFamily="-1" charset="-128"/>
              </a:rPr>
              <a:t>exposed</a:t>
            </a:r>
            <a:endParaRPr lang="en-GB" sz="2000" dirty="0" smtClean="0"/>
          </a:p>
          <a:p>
            <a:pPr>
              <a:spcBef>
                <a:spcPct val="50000"/>
              </a:spcBef>
              <a:buClr>
                <a:schemeClr val="folHlink"/>
              </a:buClr>
            </a:pPr>
            <a:r>
              <a:rPr lang="en-GB" sz="2000" dirty="0" smtClean="0"/>
              <a:t>Use of a reference level to prioritize the protection of individuals </a:t>
            </a:r>
            <a:r>
              <a:rPr lang="en-GB" sz="2000" b="1" dirty="0" smtClean="0">
                <a:solidFill>
                  <a:srgbClr val="800000"/>
                </a:solidFill>
                <a:latin typeface="Arial" pitchFamily="-1" charset="0"/>
                <a:ea typeface="ＭＳ Ｐゴシック" pitchFamily="-1" charset="-128"/>
                <a:cs typeface="ＭＳ Ｐゴシック" pitchFamily="-1" charset="-128"/>
              </a:rPr>
              <a:t>with </a:t>
            </a:r>
            <a:r>
              <a:rPr lang="en-GB" sz="2000" b="1" dirty="0">
                <a:solidFill>
                  <a:srgbClr val="800000"/>
                </a:solidFill>
                <a:latin typeface="Arial" pitchFamily="-1" charset="0"/>
                <a:ea typeface="ＭＳ Ｐゴシック" pitchFamily="-1" charset="-128"/>
                <a:cs typeface="ＭＳ Ｐゴシック" pitchFamily="-1" charset="-128"/>
              </a:rPr>
              <a:t>the highest </a:t>
            </a:r>
            <a:r>
              <a:rPr lang="en-GB" sz="2000" b="1" dirty="0" smtClean="0">
                <a:solidFill>
                  <a:srgbClr val="800000"/>
                </a:solidFill>
                <a:latin typeface="Arial" pitchFamily="-1" charset="0"/>
                <a:ea typeface="ＭＳ Ｐゴシック" pitchFamily="-1" charset="-128"/>
                <a:cs typeface="ＭＳ Ｐゴシック" pitchFamily="-1" charset="-128"/>
              </a:rPr>
              <a:t>exposure </a:t>
            </a:r>
            <a:r>
              <a:rPr lang="en-GB" sz="2000" dirty="0">
                <a:solidFill>
                  <a:srgbClr val="000000"/>
                </a:solidFill>
                <a:latin typeface="Arial" pitchFamily="-1" charset="0"/>
                <a:ea typeface="ＭＳ Ｐゴシック" pitchFamily="-1" charset="-128"/>
                <a:cs typeface="ＭＳ Ｐゴシック" pitchFamily="-1" charset="-128"/>
              </a:rPr>
              <a:t>and in parallel to reduce all exposures </a:t>
            </a:r>
            <a:r>
              <a:rPr lang="en-GB" sz="2000" dirty="0" smtClean="0">
                <a:solidFill>
                  <a:srgbClr val="000000"/>
                </a:solidFill>
                <a:latin typeface="Arial" pitchFamily="-1" charset="0"/>
                <a:ea typeface="ＭＳ Ｐゴシック" pitchFamily="-1" charset="-128"/>
                <a:cs typeface="ＭＳ Ｐゴシック" pitchFamily="-1" charset="-128"/>
              </a:rPr>
              <a:t>ALARA</a:t>
            </a:r>
          </a:p>
          <a:p>
            <a:pPr>
              <a:spcBef>
                <a:spcPct val="50000"/>
              </a:spcBef>
              <a:buClr>
                <a:schemeClr val="folHlink"/>
              </a:buClr>
            </a:pPr>
            <a:r>
              <a:rPr lang="en-GB" sz="2000" dirty="0">
                <a:solidFill>
                  <a:srgbClr val="000000"/>
                </a:solidFill>
                <a:latin typeface="Arial" pitchFamily="-1" charset="0"/>
                <a:ea typeface="ＭＳ Ｐゴシック" pitchFamily="-1" charset="-128"/>
                <a:cs typeface="ＭＳ Ｐゴシック" pitchFamily="-1" charset="-128"/>
              </a:rPr>
              <a:t>Implementation of the protective actions </a:t>
            </a:r>
            <a:r>
              <a:rPr lang="en-GB" sz="2000" dirty="0" smtClean="0">
                <a:solidFill>
                  <a:srgbClr val="000000"/>
                </a:solidFill>
                <a:latin typeface="Arial" pitchFamily="-1" charset="0"/>
                <a:ea typeface="ＭＳ Ｐゴシック" pitchFamily="-1" charset="-128"/>
                <a:cs typeface="ＭＳ Ｐゴシック" pitchFamily="-1" charset="-128"/>
              </a:rPr>
              <a:t>by </a:t>
            </a:r>
            <a:r>
              <a:rPr lang="en-GB" sz="2000" b="1" dirty="0">
                <a:solidFill>
                  <a:srgbClr val="800000"/>
                </a:solidFill>
                <a:latin typeface="Arial" pitchFamily="-1" charset="0"/>
                <a:ea typeface="ＭＳ Ｐゴシック" pitchFamily="-1" charset="-128"/>
                <a:cs typeface="ＭＳ Ｐゴシック" pitchFamily="-1" charset="-128"/>
              </a:rPr>
              <a:t>national and local authorities</a:t>
            </a:r>
            <a:r>
              <a:rPr lang="en-GB" sz="2000" b="1" dirty="0">
                <a:solidFill>
                  <a:srgbClr val="003366"/>
                </a:solidFill>
                <a:latin typeface="Arial" pitchFamily="-1" charset="0"/>
                <a:ea typeface="ＭＳ Ｐゴシック" pitchFamily="-1" charset="-128"/>
                <a:cs typeface="ＭＳ Ｐゴシック" pitchFamily="-1" charset="-128"/>
              </a:rPr>
              <a:t> </a:t>
            </a:r>
            <a:r>
              <a:rPr lang="en-GB" sz="2000" dirty="0">
                <a:solidFill>
                  <a:srgbClr val="000000"/>
                </a:solidFill>
                <a:latin typeface="Arial" pitchFamily="-1" charset="0"/>
                <a:ea typeface="ＭＳ Ｐゴシック" pitchFamily="-1" charset="-128"/>
                <a:cs typeface="ＭＳ Ｐゴシック" pitchFamily="-1" charset="-128"/>
              </a:rPr>
              <a:t>and by the </a:t>
            </a:r>
            <a:r>
              <a:rPr lang="en-GB" sz="2000" b="1" dirty="0" smtClean="0">
                <a:solidFill>
                  <a:srgbClr val="800000"/>
                </a:solidFill>
                <a:latin typeface="Arial" pitchFamily="-1" charset="0"/>
                <a:ea typeface="ＭＳ Ｐゴシック" pitchFamily="-1" charset="-128"/>
                <a:cs typeface="ＭＳ Ｐゴシック" pitchFamily="-1" charset="-128"/>
              </a:rPr>
              <a:t>affected inhabitants </a:t>
            </a:r>
            <a:r>
              <a:rPr lang="en-GB" sz="2000" dirty="0" smtClean="0">
                <a:solidFill>
                  <a:srgbClr val="000000"/>
                </a:solidFill>
                <a:latin typeface="Arial" pitchFamily="-1" charset="0"/>
                <a:ea typeface="ＭＳ Ｐゴシック" pitchFamily="-1" charset="-128"/>
                <a:cs typeface="ＭＳ Ｐゴシック" pitchFamily="-1" charset="-128"/>
              </a:rPr>
              <a:t>= self-help protection</a:t>
            </a:r>
            <a:endParaRPr lang="en-GB" sz="2000" dirty="0">
              <a:solidFill>
                <a:srgbClr val="000000"/>
              </a:solidFill>
              <a:latin typeface="Times New Roman" charset="0"/>
            </a:endParaRPr>
          </a:p>
        </p:txBody>
      </p:sp>
      <p:sp>
        <p:nvSpPr>
          <p:cNvPr id="12" name="Rectangle 2"/>
          <p:cNvSpPr>
            <a:spLocks noGrp="1" noChangeArrowheads="1"/>
          </p:cNvSpPr>
          <p:nvPr>
            <p:ph type="title"/>
          </p:nvPr>
        </p:nvSpPr>
        <p:spPr>
          <a:xfrm>
            <a:off x="223838" y="304800"/>
            <a:ext cx="8920162" cy="457200"/>
          </a:xfrm>
          <a:noFill/>
        </p:spPr>
        <p:txBody>
          <a:bodyPr>
            <a:noAutofit/>
          </a:bodyPr>
          <a:lstStyle/>
          <a:p>
            <a:pPr eaLnBrk="1" hangingPunct="1"/>
            <a:r>
              <a:rPr lang="en-GB" sz="2400" b="1" dirty="0">
                <a:solidFill>
                  <a:srgbClr val="000045"/>
                </a:solidFill>
                <a:latin typeface="Arial" pitchFamily="-1" charset="0"/>
                <a:ea typeface="Arial" pitchFamily="-1" charset="0"/>
                <a:cs typeface="Arial" pitchFamily="-1" charset="0"/>
              </a:rPr>
              <a:t>The optimisation process in Publication 111</a:t>
            </a:r>
          </a:p>
        </p:txBody>
      </p:sp>
      <p:sp>
        <p:nvSpPr>
          <p:cNvPr id="3" name="Rectangle 2"/>
          <p:cNvSpPr/>
          <p:nvPr/>
        </p:nvSpPr>
        <p:spPr>
          <a:xfrm>
            <a:off x="381000" y="5486400"/>
            <a:ext cx="5486400" cy="646331"/>
          </a:xfrm>
          <a:prstGeom prst="rect">
            <a:avLst/>
          </a:prstGeom>
        </p:spPr>
        <p:txBody>
          <a:bodyPr wrap="square">
            <a:spAutoFit/>
          </a:bodyPr>
          <a:lstStyle/>
          <a:p>
            <a:pPr algn="r">
              <a:spcBef>
                <a:spcPct val="50000"/>
              </a:spcBef>
              <a:buClr>
                <a:schemeClr val="folHlink"/>
              </a:buClr>
            </a:pPr>
            <a:r>
              <a:rPr lang="en-GB" i="1" dirty="0" smtClean="0">
                <a:solidFill>
                  <a:srgbClr val="000000"/>
                </a:solidFill>
              </a:rPr>
              <a:t>Fig.  Evolution </a:t>
            </a:r>
            <a:r>
              <a:rPr lang="en-GB" i="1" dirty="0">
                <a:solidFill>
                  <a:srgbClr val="000000"/>
                </a:solidFill>
              </a:rPr>
              <a:t>of the distribution of individual doses with time as a result of the </a:t>
            </a:r>
            <a:r>
              <a:rPr lang="en-GB" i="1" dirty="0" smtClean="0">
                <a:solidFill>
                  <a:srgbClr val="000000"/>
                </a:solidFill>
              </a:rPr>
              <a:t>optimization process</a:t>
            </a:r>
            <a:endParaRPr lang="en-GB" i="1" dirty="0">
              <a:solidFill>
                <a:srgbClr val="000000"/>
              </a:solidFill>
            </a:endParaRPr>
          </a:p>
        </p:txBody>
      </p:sp>
      <p:sp>
        <p:nvSpPr>
          <p:cNvPr id="14"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0454FD69-4E3F-CD44-BF80-21C94516B6B3}" type="slidenum">
              <a:rPr lang="fr-FR" sz="1200"/>
              <a:pPr algn="r"/>
              <a:t>14</a:t>
            </a:fld>
            <a:endParaRPr lang="fr-FR" sz="1200" dirty="0"/>
          </a:p>
        </p:txBody>
      </p:sp>
    </p:spTree>
    <p:extLst>
      <p:ext uri="{BB962C8B-B14F-4D97-AF65-F5344CB8AC3E}">
        <p14:creationId xmlns:p14="http://schemas.microsoft.com/office/powerpoint/2010/main" val="4020242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0"/>
            <a:ext cx="9144000" cy="1066800"/>
          </a:xfrm>
        </p:spPr>
        <p:txBody>
          <a:bodyPr wrap="none">
            <a:normAutofit/>
          </a:bodyPr>
          <a:lstStyle/>
          <a:p>
            <a:pPr eaLnBrk="1" hangingPunct="1">
              <a:defRPr/>
            </a:pPr>
            <a:r>
              <a:rPr lang="en-GB" sz="2400" b="1" dirty="0">
                <a:solidFill>
                  <a:srgbClr val="000045"/>
                </a:solidFill>
                <a:latin typeface="Arial" pitchFamily="-1" charset="0"/>
                <a:ea typeface="Arial" pitchFamily="-1" charset="0"/>
                <a:cs typeface="Arial" pitchFamily="-1" charset="0"/>
              </a:rPr>
              <a:t>The Fukushima recovery phase</a:t>
            </a:r>
          </a:p>
        </p:txBody>
      </p:sp>
      <p:sp>
        <p:nvSpPr>
          <p:cNvPr id="39939" name="Rectangle 3"/>
          <p:cNvSpPr>
            <a:spLocks noGrp="1" noChangeArrowheads="1"/>
          </p:cNvSpPr>
          <p:nvPr>
            <p:ph type="body" idx="1"/>
          </p:nvPr>
        </p:nvSpPr>
        <p:spPr>
          <a:xfrm>
            <a:off x="457200" y="914400"/>
            <a:ext cx="8153400" cy="5105400"/>
          </a:xfrm>
        </p:spPr>
        <p:txBody>
          <a:bodyPr/>
          <a:lstStyle/>
          <a:p>
            <a:r>
              <a:rPr lang="en-GB" sz="2000" dirty="0" smtClean="0">
                <a:solidFill>
                  <a:srgbClr val="000000"/>
                </a:solidFill>
                <a:latin typeface="Arial" pitchFamily="-1" charset="0"/>
                <a:ea typeface="ＭＳ Ｐゴシック" pitchFamily="-1" charset="-128"/>
                <a:cs typeface="ＭＳ Ｐゴシック" pitchFamily="-1" charset="-128"/>
              </a:rPr>
              <a:t>The recovery phase started early 2012:</a:t>
            </a:r>
          </a:p>
          <a:p>
            <a:pPr lvl="1"/>
            <a:r>
              <a:rPr lang="en-GB" sz="2000" dirty="0" smtClean="0">
                <a:solidFill>
                  <a:srgbClr val="000000"/>
                </a:solidFill>
                <a:latin typeface="Arial" pitchFamily="-1" charset="0"/>
                <a:ea typeface="ＭＳ Ｐゴシック" pitchFamily="-1" charset="-128"/>
                <a:cs typeface="ＭＳ Ｐゴシック" pitchFamily="-1" charset="-128"/>
              </a:rPr>
              <a:t>December 2011: announcement of the stabilisation of the reactors</a:t>
            </a:r>
          </a:p>
          <a:p>
            <a:pPr lvl="1"/>
            <a:r>
              <a:rPr lang="en-GB" sz="2000" dirty="0" smtClean="0">
                <a:solidFill>
                  <a:srgbClr val="000000"/>
                </a:solidFill>
                <a:latin typeface="Arial" pitchFamily="-1" charset="0"/>
                <a:ea typeface="ＭＳ Ｐゴシック" pitchFamily="-1" charset="-128"/>
                <a:cs typeface="ＭＳ Ｐゴシック" pitchFamily="-1" charset="-128"/>
              </a:rPr>
              <a:t>January 2012: launching of the decontamination programme</a:t>
            </a:r>
          </a:p>
          <a:p>
            <a:pPr lvl="1"/>
            <a:r>
              <a:rPr lang="en-GB" sz="2000" dirty="0" smtClean="0">
                <a:solidFill>
                  <a:srgbClr val="000000"/>
                </a:solidFill>
                <a:latin typeface="Arial" pitchFamily="-1" charset="0"/>
                <a:ea typeface="ＭＳ Ｐゴシック" pitchFamily="-1" charset="-128"/>
                <a:cs typeface="ＭＳ Ｐゴシック" pitchFamily="-1" charset="-128"/>
              </a:rPr>
              <a:t>April 2012: new regulation on contaminated foodstuff and rearrangement of the restricted areas </a:t>
            </a:r>
          </a:p>
          <a:p>
            <a:pPr marL="393700" lvl="1" indent="0">
              <a:buNone/>
            </a:pPr>
            <a:r>
              <a:rPr lang="en-GB" sz="2000" dirty="0" smtClean="0">
                <a:solidFill>
                  <a:srgbClr val="000000"/>
                </a:solidFill>
                <a:latin typeface="Arial" pitchFamily="-1" charset="0"/>
                <a:ea typeface="ＭＳ Ｐゴシック" pitchFamily="-1" charset="-128"/>
                <a:cs typeface="ＭＳ Ｐゴシック" pitchFamily="-1" charset="-128"/>
              </a:rPr>
              <a:t>From this period the situation can be considered as an </a:t>
            </a:r>
            <a:r>
              <a:rPr lang="en-GB" sz="2000" b="1" dirty="0" smtClean="0">
                <a:solidFill>
                  <a:srgbClr val="800000"/>
                </a:solidFill>
                <a:latin typeface="Arial" pitchFamily="-1" charset="0"/>
                <a:ea typeface="ＭＳ Ｐゴシック" pitchFamily="-1" charset="-128"/>
                <a:cs typeface="ＭＳ Ｐゴシック" pitchFamily="-1" charset="-128"/>
              </a:rPr>
              <a:t>existing exposure situation</a:t>
            </a:r>
          </a:p>
          <a:p>
            <a:r>
              <a:rPr lang="en-GB" sz="2000" dirty="0" smtClean="0">
                <a:solidFill>
                  <a:srgbClr val="000000"/>
                </a:solidFill>
                <a:latin typeface="Arial" pitchFamily="-1" charset="0"/>
                <a:ea typeface="ＭＳ Ｐゴシック" pitchFamily="-1" charset="-128"/>
                <a:cs typeface="ＭＳ Ｐゴシック" pitchFamily="-1" charset="-128"/>
              </a:rPr>
              <a:t>It </a:t>
            </a:r>
            <a:r>
              <a:rPr lang="en-GB" sz="2000" dirty="0">
                <a:solidFill>
                  <a:srgbClr val="000000"/>
                </a:solidFill>
                <a:latin typeface="Arial" pitchFamily="-1" charset="0"/>
                <a:ea typeface="ＭＳ Ｐゴシック" pitchFamily="-1" charset="-128"/>
                <a:cs typeface="ＭＳ Ｐゴシック" pitchFamily="-1" charset="-128"/>
              </a:rPr>
              <a:t>is interesting to note that the </a:t>
            </a:r>
            <a:r>
              <a:rPr lang="en-GB" sz="2000" dirty="0" smtClean="0">
                <a:solidFill>
                  <a:srgbClr val="000000"/>
                </a:solidFill>
                <a:latin typeface="Arial" pitchFamily="-1" charset="0"/>
                <a:ea typeface="ＭＳ Ｐゴシック" pitchFamily="-1" charset="-128"/>
                <a:cs typeface="ＭＳ Ｐゴシック" pitchFamily="-1" charset="-128"/>
              </a:rPr>
              <a:t>Fukushima experience supports the </a:t>
            </a:r>
            <a:r>
              <a:rPr lang="en-GB" sz="2000" dirty="0">
                <a:solidFill>
                  <a:srgbClr val="000000"/>
                </a:solidFill>
                <a:latin typeface="Arial" pitchFamily="-1" charset="0"/>
                <a:ea typeface="ＭＳ Ｐゴシック" pitchFamily="-1" charset="-128"/>
                <a:cs typeface="ＭＳ Ｐゴシック" pitchFamily="-1" charset="-128"/>
              </a:rPr>
              <a:t>position of </a:t>
            </a:r>
            <a:r>
              <a:rPr lang="en-GB" sz="2000" dirty="0" smtClean="0">
                <a:solidFill>
                  <a:srgbClr val="000000"/>
                </a:solidFill>
                <a:latin typeface="Arial" pitchFamily="-1" charset="0"/>
                <a:ea typeface="ＭＳ Ｐゴシック" pitchFamily="-1" charset="-128"/>
                <a:cs typeface="ＭＳ Ｐゴシック" pitchFamily="-1" charset="-128"/>
              </a:rPr>
              <a:t>Pub. 111</a:t>
            </a:r>
            <a:r>
              <a:rPr lang="en-GB" sz="2000" dirty="0">
                <a:solidFill>
                  <a:srgbClr val="000000"/>
                </a:solidFill>
                <a:latin typeface="Arial" pitchFamily="-1" charset="0"/>
                <a:ea typeface="ＭＳ Ｐゴシック" pitchFamily="-1" charset="-128"/>
                <a:cs typeface="ＭＳ Ｐゴシック" pitchFamily="-1" charset="-128"/>
              </a:rPr>
              <a:t>, which states that the transition from the emergency </a:t>
            </a:r>
            <a:r>
              <a:rPr lang="en-GB" sz="2000" dirty="0" smtClean="0">
                <a:solidFill>
                  <a:srgbClr val="000000"/>
                </a:solidFill>
                <a:latin typeface="Arial" pitchFamily="-1" charset="0"/>
                <a:ea typeface="ＭＳ Ｐゴシック" pitchFamily="-1" charset="-128"/>
                <a:cs typeface="ＭＳ Ｐゴシック" pitchFamily="-1" charset="-128"/>
              </a:rPr>
              <a:t>to the existing exposure situation </a:t>
            </a:r>
            <a:r>
              <a:rPr lang="en-GB" sz="2000" dirty="0">
                <a:solidFill>
                  <a:srgbClr val="000000"/>
                </a:solidFill>
                <a:latin typeface="Arial" pitchFamily="-1" charset="0"/>
                <a:ea typeface="ＭＳ Ｐゴシック" pitchFamily="-1" charset="-128"/>
                <a:cs typeface="ＭＳ Ｐゴシック" pitchFamily="-1" charset="-128"/>
              </a:rPr>
              <a:t>is the </a:t>
            </a:r>
            <a:r>
              <a:rPr lang="en-GB" sz="2000" dirty="0" smtClean="0">
                <a:solidFill>
                  <a:srgbClr val="000000"/>
                </a:solidFill>
                <a:latin typeface="Arial" pitchFamily="-1" charset="0"/>
                <a:ea typeface="ＭＳ Ｐゴシック" pitchFamily="-1" charset="-128"/>
                <a:cs typeface="ＭＳ Ｐゴシック" pitchFamily="-1" charset="-128"/>
              </a:rPr>
              <a:t>decision(</a:t>
            </a:r>
            <a:r>
              <a:rPr lang="en-GB" sz="2000" dirty="0">
                <a:solidFill>
                  <a:srgbClr val="000000"/>
                </a:solidFill>
                <a:latin typeface="Arial" pitchFamily="-1" charset="0"/>
                <a:ea typeface="ＭＳ Ｐゴシック" pitchFamily="-1" charset="-128"/>
                <a:cs typeface="ＭＳ Ｐゴシック" pitchFamily="-1" charset="-128"/>
              </a:rPr>
              <a:t>s) </a:t>
            </a:r>
            <a:r>
              <a:rPr lang="en-GB" sz="2000" dirty="0" smtClean="0">
                <a:solidFill>
                  <a:srgbClr val="000000"/>
                </a:solidFill>
                <a:latin typeface="Arial" pitchFamily="-1" charset="0"/>
                <a:ea typeface="ＭＳ Ｐゴシック" pitchFamily="-1" charset="-128"/>
                <a:cs typeface="ＭＳ Ｐゴシック" pitchFamily="-1" charset="-128"/>
              </a:rPr>
              <a:t>of public authorities</a:t>
            </a:r>
          </a:p>
          <a:p>
            <a:r>
              <a:rPr lang="en-GB" sz="2000" dirty="0" smtClean="0">
                <a:solidFill>
                  <a:srgbClr val="000000"/>
                </a:solidFill>
                <a:latin typeface="Arial" pitchFamily="-1" charset="0"/>
                <a:ea typeface="ＭＳ Ｐゴシック" pitchFamily="-1" charset="-128"/>
                <a:cs typeface="ＭＳ Ｐゴシック" pitchFamily="-1" charset="-128"/>
              </a:rPr>
              <a:t>A </a:t>
            </a:r>
            <a:r>
              <a:rPr lang="en-GB" sz="2000" dirty="0">
                <a:solidFill>
                  <a:srgbClr val="000000"/>
                </a:solidFill>
                <a:latin typeface="Arial" pitchFamily="-1" charset="0"/>
                <a:ea typeface="ＭＳ Ｐゴシック" pitchFamily="-1" charset="-128"/>
                <a:cs typeface="ＭＳ Ｐゴシック" pitchFamily="-1" charset="-128"/>
              </a:rPr>
              <a:t>key element is the </a:t>
            </a:r>
            <a:r>
              <a:rPr lang="en-GB" sz="2000" b="1" dirty="0">
                <a:solidFill>
                  <a:srgbClr val="800000"/>
                </a:solidFill>
                <a:latin typeface="Arial" pitchFamily="-1" charset="0"/>
                <a:ea typeface="ＭＳ Ｐゴシック" pitchFamily="-1" charset="-128"/>
                <a:cs typeface="ＭＳ Ｐゴシック" pitchFamily="-1" charset="-128"/>
              </a:rPr>
              <a:t>characterization </a:t>
            </a:r>
            <a:r>
              <a:rPr lang="en-GB" sz="2000" dirty="0">
                <a:solidFill>
                  <a:srgbClr val="000000"/>
                </a:solidFill>
                <a:latin typeface="Arial" pitchFamily="-1" charset="0"/>
                <a:ea typeface="ＭＳ Ｐゴシック" pitchFamily="-1" charset="-128"/>
                <a:cs typeface="ＭＳ Ｐゴシック" pitchFamily="-1" charset="-128"/>
              </a:rPr>
              <a:t>of </a:t>
            </a:r>
            <a:r>
              <a:rPr lang="en-GB" sz="2000" dirty="0" smtClean="0">
                <a:solidFill>
                  <a:srgbClr val="000000"/>
                </a:solidFill>
                <a:latin typeface="Arial" pitchFamily="-1" charset="0"/>
                <a:ea typeface="ＭＳ Ｐゴシック" pitchFamily="-1" charset="-128"/>
                <a:cs typeface="ＭＳ Ｐゴシック" pitchFamily="-1" charset="-128"/>
              </a:rPr>
              <a:t>the radiological situation in the affected areas to decide about </a:t>
            </a:r>
            <a:r>
              <a:rPr lang="en-GB" sz="2000" dirty="0">
                <a:solidFill>
                  <a:srgbClr val="000000"/>
                </a:solidFill>
                <a:latin typeface="Arial" pitchFamily="-1" charset="0"/>
                <a:ea typeface="ＭＳ Ｐゴシック" pitchFamily="-1" charset="-128"/>
                <a:cs typeface="ＭＳ Ｐゴシック" pitchFamily="-1" charset="-128"/>
              </a:rPr>
              <a:t>their </a:t>
            </a:r>
            <a:r>
              <a:rPr lang="en-GB" sz="2000" dirty="0" smtClean="0">
                <a:solidFill>
                  <a:srgbClr val="000000"/>
                </a:solidFill>
                <a:latin typeface="Arial" pitchFamily="-1" charset="0"/>
                <a:ea typeface="ＭＳ Ｐゴシック" pitchFamily="-1" charset="-128"/>
                <a:cs typeface="ＭＳ Ｐゴシック" pitchFamily="-1" charset="-128"/>
              </a:rPr>
              <a:t>future. This </a:t>
            </a:r>
            <a:r>
              <a:rPr lang="en-GB" sz="2000" dirty="0">
                <a:solidFill>
                  <a:srgbClr val="000000"/>
                </a:solidFill>
                <a:latin typeface="Arial" pitchFamily="-1" charset="0"/>
                <a:ea typeface="ＭＳ Ｐゴシック" pitchFamily="-1" charset="-128"/>
                <a:cs typeface="ＭＳ Ｐゴシック" pitchFamily="-1" charset="-128"/>
              </a:rPr>
              <a:t>c</a:t>
            </a:r>
            <a:r>
              <a:rPr lang="en-GB" sz="2000" dirty="0" smtClean="0">
                <a:solidFill>
                  <a:srgbClr val="000000"/>
                </a:solidFill>
                <a:latin typeface="Arial" pitchFamily="-1" charset="0"/>
                <a:ea typeface="ＭＳ Ｐゴシック" pitchFamily="-1" charset="-128"/>
                <a:cs typeface="ＭＳ Ｐゴシック" pitchFamily="-1" charset="-128"/>
              </a:rPr>
              <a:t>haracterization is not very well emphasized in Pub. 111</a:t>
            </a:r>
            <a:endParaRPr lang="en-GB" sz="2000" dirty="0">
              <a:solidFill>
                <a:srgbClr val="000000"/>
              </a:solidFill>
              <a:latin typeface="Arial" pitchFamily="-1" charset="0"/>
              <a:ea typeface="ＭＳ Ｐゴシック" pitchFamily="-1" charset="-128"/>
              <a:cs typeface="ＭＳ Ｐゴシック" pitchFamily="-1" charset="-128"/>
            </a:endParaRPr>
          </a:p>
          <a:p>
            <a:pPr lvl="1"/>
            <a:endParaRPr lang="en-GB" sz="2000" dirty="0">
              <a:solidFill>
                <a:srgbClr val="000000"/>
              </a:solidFill>
              <a:latin typeface="Arial" pitchFamily="-1" charset="0"/>
              <a:ea typeface="ＭＳ Ｐゴシック" pitchFamily="-1" charset="-128"/>
              <a:cs typeface="ＭＳ Ｐゴシック" pitchFamily="-1" charset="-128"/>
            </a:endParaRPr>
          </a:p>
        </p:txBody>
      </p:sp>
      <p:sp>
        <p:nvSpPr>
          <p:cNvPr id="5"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C111E266-A78D-7D40-A89C-60583C733C78}" type="slidenum">
              <a:rPr lang="fr-FR" sz="1200"/>
              <a:pPr algn="r"/>
              <a:t>15</a:t>
            </a:fld>
            <a:endParaRPr lang="fr-FR" sz="1200" dirty="0"/>
          </a:p>
        </p:txBody>
      </p:sp>
      <p:sp>
        <p:nvSpPr>
          <p:cNvPr id="2" name="ZoneTexte 1"/>
          <p:cNvSpPr txBox="1"/>
          <p:nvPr/>
        </p:nvSpPr>
        <p:spPr>
          <a:xfrm>
            <a:off x="2057400" y="1244600"/>
            <a:ext cx="914400" cy="914400"/>
          </a:xfrm>
          <a:prstGeom prst="rect">
            <a:avLst/>
          </a:prstGeom>
        </p:spPr>
        <p:txBody>
          <a:bodyPr vert="horz" wrap="none" lIns="0" rIns="18288" rtlCol="0">
            <a:normAutofit/>
          </a:bodyPr>
          <a:lstStyle/>
          <a:p>
            <a:pPr marL="0" marR="45720" indent="0" algn="r" defTabSz="914400" rtl="0" eaLnBrk="1" fontAlgn="auto" latinLnBrk="0" hangingPunct="1">
              <a:lnSpc>
                <a:spcPct val="100000"/>
              </a:lnSpc>
              <a:spcBef>
                <a:spcPct val="20000"/>
              </a:spcBef>
              <a:spcAft>
                <a:spcPts val="0"/>
              </a:spcAft>
              <a:buClr>
                <a:schemeClr val="accent3"/>
              </a:buClr>
              <a:buSzPct val="95000"/>
              <a:buFont typeface="Wingdings 2"/>
              <a:buNone/>
              <a:tabLst/>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378802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029" r="4267" b="9363"/>
          <a:stretch/>
        </p:blipFill>
        <p:spPr bwMode="auto">
          <a:xfrm>
            <a:off x="5112881" y="2126346"/>
            <a:ext cx="3870650" cy="4687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507" t="1766" r="1025" b="483"/>
          <a:stretch/>
        </p:blipFill>
        <p:spPr bwMode="auto">
          <a:xfrm>
            <a:off x="624081" y="838201"/>
            <a:ext cx="3579062" cy="5029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円/楕円 1"/>
          <p:cNvSpPr/>
          <p:nvPr/>
        </p:nvSpPr>
        <p:spPr bwMode="auto">
          <a:xfrm>
            <a:off x="6588224" y="4797152"/>
            <a:ext cx="648072" cy="648072"/>
          </a:xfrm>
          <a:prstGeom prst="ellipse">
            <a:avLst/>
          </a:prstGeom>
          <a:noFill/>
          <a:ln w="19050"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 name="テキスト ボックス 2"/>
          <p:cNvSpPr txBox="1"/>
          <p:nvPr/>
        </p:nvSpPr>
        <p:spPr>
          <a:xfrm>
            <a:off x="5863811" y="728614"/>
            <a:ext cx="3089307" cy="369332"/>
          </a:xfrm>
          <a:prstGeom prst="rect">
            <a:avLst/>
          </a:prstGeom>
          <a:pattFill prst="pct5">
            <a:fgClr>
              <a:srgbClr val="FF3300"/>
            </a:fgClr>
            <a:bgClr>
              <a:schemeClr val="bg1"/>
            </a:bgClr>
          </a:pattFill>
          <a:ln w="19050">
            <a:solidFill>
              <a:srgbClr val="FF3399"/>
            </a:solidFill>
          </a:ln>
        </p:spPr>
        <p:txBody>
          <a:bodyPr wrap="none" rtlCol="0">
            <a:spAutoFit/>
          </a:bodyPr>
          <a:lstStyle/>
          <a:p>
            <a:r>
              <a:rPr kumimoji="1" lang="en-US" altLang="ja-JP" sz="1800" dirty="0" smtClean="0">
                <a:latin typeface="+mj-lt"/>
              </a:rPr>
              <a:t>Area 3 ( 50mSv&lt; )   : 24,800</a:t>
            </a:r>
            <a:endParaRPr kumimoji="1" lang="ja-JP" altLang="en-US" sz="1800" dirty="0">
              <a:latin typeface="+mj-lt"/>
            </a:endParaRPr>
          </a:p>
        </p:txBody>
      </p:sp>
      <p:sp>
        <p:nvSpPr>
          <p:cNvPr id="12" name="テキスト ボックス 11"/>
          <p:cNvSpPr txBox="1"/>
          <p:nvPr/>
        </p:nvSpPr>
        <p:spPr>
          <a:xfrm>
            <a:off x="5857399" y="1202868"/>
            <a:ext cx="3095719" cy="369332"/>
          </a:xfrm>
          <a:prstGeom prst="rect">
            <a:avLst/>
          </a:prstGeom>
          <a:pattFill prst="pct5">
            <a:fgClr>
              <a:srgbClr val="FFC819"/>
            </a:fgClr>
            <a:bgClr>
              <a:schemeClr val="bg1"/>
            </a:bgClr>
          </a:pattFill>
          <a:ln w="19050">
            <a:solidFill>
              <a:srgbClr val="FFC819"/>
            </a:solidFill>
          </a:ln>
        </p:spPr>
        <p:txBody>
          <a:bodyPr wrap="none" rtlCol="0">
            <a:spAutoFit/>
          </a:bodyPr>
          <a:lstStyle/>
          <a:p>
            <a:r>
              <a:rPr kumimoji="1" lang="en-US" altLang="ja-JP" sz="1800" dirty="0" smtClean="0">
                <a:latin typeface="+mj-lt"/>
              </a:rPr>
              <a:t>Area 2 (20 - 50mSv): 23,400</a:t>
            </a:r>
            <a:endParaRPr kumimoji="1" lang="ja-JP" altLang="en-US" sz="1800" dirty="0">
              <a:latin typeface="+mj-lt"/>
            </a:endParaRPr>
          </a:p>
        </p:txBody>
      </p:sp>
      <p:sp>
        <p:nvSpPr>
          <p:cNvPr id="13" name="テキスト ボックス 12"/>
          <p:cNvSpPr txBox="1"/>
          <p:nvPr/>
        </p:nvSpPr>
        <p:spPr>
          <a:xfrm>
            <a:off x="5857399" y="1663734"/>
            <a:ext cx="3089307" cy="369332"/>
          </a:xfrm>
          <a:prstGeom prst="rect">
            <a:avLst/>
          </a:prstGeom>
          <a:pattFill prst="pct5">
            <a:fgClr>
              <a:srgbClr val="66FF33"/>
            </a:fgClr>
            <a:bgClr>
              <a:schemeClr val="bg1"/>
            </a:bgClr>
          </a:pattFill>
          <a:ln w="19050">
            <a:solidFill>
              <a:srgbClr val="66FF33"/>
            </a:solidFill>
          </a:ln>
        </p:spPr>
        <p:txBody>
          <a:bodyPr wrap="none" rtlCol="0">
            <a:spAutoFit/>
          </a:bodyPr>
          <a:lstStyle/>
          <a:p>
            <a:r>
              <a:rPr kumimoji="1" lang="en-US" altLang="ja-JP" sz="1800" dirty="0" smtClean="0">
                <a:latin typeface="+mj-lt"/>
              </a:rPr>
              <a:t>Area 1 ( 20mSv&gt; )   : 33,100</a:t>
            </a:r>
            <a:endParaRPr kumimoji="1" lang="ja-JP" altLang="en-US" sz="1800" dirty="0">
              <a:latin typeface="+mj-lt"/>
            </a:endParaRPr>
          </a:p>
        </p:txBody>
      </p:sp>
      <p:sp>
        <p:nvSpPr>
          <p:cNvPr id="14" name="テキスト ボックス 13"/>
          <p:cNvSpPr txBox="1"/>
          <p:nvPr/>
        </p:nvSpPr>
        <p:spPr>
          <a:xfrm>
            <a:off x="1852097" y="230420"/>
            <a:ext cx="3223959" cy="369332"/>
          </a:xfrm>
          <a:prstGeom prst="rect">
            <a:avLst/>
          </a:prstGeom>
          <a:noFill/>
          <a:ln w="19050">
            <a:solidFill>
              <a:schemeClr val="tx1"/>
            </a:solidFill>
          </a:ln>
        </p:spPr>
        <p:txBody>
          <a:bodyPr wrap="none" rtlCol="0">
            <a:spAutoFit/>
          </a:bodyPr>
          <a:lstStyle/>
          <a:p>
            <a:r>
              <a:rPr kumimoji="1" lang="en-US" altLang="ja-JP" sz="1800" dirty="0" smtClean="0">
                <a:latin typeface="+mj-lt"/>
              </a:rPr>
              <a:t>Fukushima  : 146,000 people </a:t>
            </a:r>
            <a:endParaRPr kumimoji="1" lang="ja-JP" altLang="en-US" sz="1800" dirty="0">
              <a:latin typeface="+mj-lt"/>
            </a:endParaRPr>
          </a:p>
        </p:txBody>
      </p:sp>
      <p:sp>
        <p:nvSpPr>
          <p:cNvPr id="15" name="テキスト ボックス 14"/>
          <p:cNvSpPr txBox="1"/>
          <p:nvPr/>
        </p:nvSpPr>
        <p:spPr>
          <a:xfrm>
            <a:off x="5523225" y="230420"/>
            <a:ext cx="2634054" cy="369332"/>
          </a:xfrm>
          <a:prstGeom prst="rect">
            <a:avLst/>
          </a:prstGeom>
          <a:noFill/>
          <a:ln w="19050">
            <a:solidFill>
              <a:schemeClr val="tx1"/>
            </a:solidFill>
          </a:ln>
        </p:spPr>
        <p:txBody>
          <a:bodyPr wrap="none" rtlCol="0">
            <a:spAutoFit/>
          </a:bodyPr>
          <a:lstStyle/>
          <a:p>
            <a:r>
              <a:rPr kumimoji="1" lang="en-US" altLang="ja-JP" sz="1800" dirty="0" smtClean="0">
                <a:latin typeface="+mj-lt"/>
              </a:rPr>
              <a:t>Exclusion zone : 81,300</a:t>
            </a:r>
            <a:endParaRPr kumimoji="1" lang="ja-JP" altLang="en-US" sz="1800" dirty="0">
              <a:latin typeface="+mj-lt"/>
            </a:endParaRPr>
          </a:p>
        </p:txBody>
      </p:sp>
      <p:cxnSp>
        <p:nvCxnSpPr>
          <p:cNvPr id="5" name="直線コネクタ 4"/>
          <p:cNvCxnSpPr>
            <a:stCxn id="14" idx="3"/>
            <a:endCxn id="15" idx="1"/>
          </p:cNvCxnSpPr>
          <p:nvPr/>
        </p:nvCxnSpPr>
        <p:spPr bwMode="auto">
          <a:xfrm>
            <a:off x="5076056" y="415086"/>
            <a:ext cx="447169"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カギ線コネクタ 6"/>
          <p:cNvCxnSpPr>
            <a:endCxn id="13" idx="1"/>
          </p:cNvCxnSpPr>
          <p:nvPr/>
        </p:nvCxnSpPr>
        <p:spPr bwMode="auto">
          <a:xfrm rot="16200000" flipH="1">
            <a:off x="4861861" y="852862"/>
            <a:ext cx="1433314" cy="557761"/>
          </a:xfrm>
          <a:prstGeom prst="bentConnector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コネクタ 15"/>
          <p:cNvCxnSpPr>
            <a:endCxn id="12" idx="1"/>
          </p:cNvCxnSpPr>
          <p:nvPr/>
        </p:nvCxnSpPr>
        <p:spPr bwMode="auto">
          <a:xfrm>
            <a:off x="5299640" y="1387534"/>
            <a:ext cx="557759"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線コネクタ 17"/>
          <p:cNvCxnSpPr>
            <a:endCxn id="3" idx="1"/>
          </p:cNvCxnSpPr>
          <p:nvPr/>
        </p:nvCxnSpPr>
        <p:spPr bwMode="auto">
          <a:xfrm>
            <a:off x="5299640" y="913280"/>
            <a:ext cx="564171"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円/楕円 18"/>
          <p:cNvSpPr/>
          <p:nvPr/>
        </p:nvSpPr>
        <p:spPr bwMode="auto">
          <a:xfrm>
            <a:off x="6660232" y="5733256"/>
            <a:ext cx="576064" cy="648072"/>
          </a:xfrm>
          <a:prstGeom prst="ellipse">
            <a:avLst/>
          </a:prstGeom>
          <a:noFill/>
          <a:ln w="19050" cap="flat" cmpd="sng" algn="ctr">
            <a:solidFill>
              <a:srgbClr val="FF0000"/>
            </a:solidFill>
            <a:prstDash val="sysDot"/>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1" name="円/楕円 20"/>
          <p:cNvSpPr/>
          <p:nvPr/>
        </p:nvSpPr>
        <p:spPr bwMode="auto">
          <a:xfrm>
            <a:off x="7591783" y="6130771"/>
            <a:ext cx="632951" cy="576064"/>
          </a:xfrm>
          <a:prstGeom prst="ellipse">
            <a:avLst/>
          </a:prstGeom>
          <a:noFill/>
          <a:ln w="19050" cap="flat" cmpd="sng" algn="ctr">
            <a:solidFill>
              <a:srgbClr val="FF0000"/>
            </a:solidFill>
            <a:prstDash val="sysDot"/>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2" name="テキスト ボックス 21"/>
          <p:cNvSpPr txBox="1"/>
          <p:nvPr/>
        </p:nvSpPr>
        <p:spPr>
          <a:xfrm>
            <a:off x="4648745" y="4725144"/>
            <a:ext cx="1865960" cy="523220"/>
          </a:xfrm>
          <a:prstGeom prst="rect">
            <a:avLst/>
          </a:prstGeom>
          <a:noFill/>
          <a:ln w="12700">
            <a:solidFill>
              <a:srgbClr val="002060"/>
            </a:solidFill>
          </a:ln>
        </p:spPr>
        <p:txBody>
          <a:bodyPr wrap="none" rtlCol="0">
            <a:spAutoFit/>
          </a:bodyPr>
          <a:lstStyle/>
          <a:p>
            <a:r>
              <a:rPr kumimoji="1" lang="en-US" altLang="ja-JP" sz="1400" dirty="0" smtClean="0">
                <a:latin typeface="+mj-lt"/>
              </a:rPr>
              <a:t>Lifted on 1 April 2014</a:t>
            </a:r>
          </a:p>
          <a:p>
            <a:r>
              <a:rPr lang="en-US" altLang="ja-JP" sz="1400" dirty="0" err="1" smtClean="0">
                <a:latin typeface="+mj-lt"/>
              </a:rPr>
              <a:t>Miyakoji</a:t>
            </a:r>
            <a:r>
              <a:rPr lang="en-US" altLang="ja-JP" sz="1400" dirty="0" smtClean="0">
                <a:latin typeface="+mj-lt"/>
              </a:rPr>
              <a:t>, Tamura city</a:t>
            </a:r>
            <a:endParaRPr kumimoji="1" lang="ja-JP" altLang="en-US" sz="1400" dirty="0">
              <a:latin typeface="+mj-lt"/>
            </a:endParaRPr>
          </a:p>
        </p:txBody>
      </p:sp>
      <p:sp>
        <p:nvSpPr>
          <p:cNvPr id="4" name="テキスト ボックス 3"/>
          <p:cNvSpPr txBox="1"/>
          <p:nvPr/>
        </p:nvSpPr>
        <p:spPr>
          <a:xfrm>
            <a:off x="288000" y="230419"/>
            <a:ext cx="1454244" cy="369332"/>
          </a:xfrm>
          <a:prstGeom prst="rect">
            <a:avLst/>
          </a:prstGeom>
          <a:noFill/>
        </p:spPr>
        <p:txBody>
          <a:bodyPr wrap="none" rtlCol="0">
            <a:spAutoFit/>
          </a:bodyPr>
          <a:lstStyle/>
          <a:p>
            <a:r>
              <a:rPr kumimoji="1" lang="en-US" altLang="ja-JP" sz="1800" dirty="0" smtClean="0">
                <a:latin typeface="+mj-lt"/>
              </a:rPr>
              <a:t>Evacuation :</a:t>
            </a:r>
            <a:endParaRPr kumimoji="1" lang="ja-JP" altLang="en-US" sz="1800" dirty="0">
              <a:latin typeface="+mj-lt"/>
            </a:endParaRPr>
          </a:p>
        </p:txBody>
      </p:sp>
      <p:sp>
        <p:nvSpPr>
          <p:cNvPr id="20" name="テキスト ボックス 19"/>
          <p:cNvSpPr txBox="1"/>
          <p:nvPr/>
        </p:nvSpPr>
        <p:spPr>
          <a:xfrm>
            <a:off x="4956265" y="5938209"/>
            <a:ext cx="1558440" cy="523220"/>
          </a:xfrm>
          <a:prstGeom prst="rect">
            <a:avLst/>
          </a:prstGeom>
          <a:noFill/>
          <a:ln w="12700">
            <a:solidFill>
              <a:srgbClr val="002060"/>
            </a:solidFill>
          </a:ln>
        </p:spPr>
        <p:txBody>
          <a:bodyPr wrap="none" rtlCol="0">
            <a:spAutoFit/>
          </a:bodyPr>
          <a:lstStyle/>
          <a:p>
            <a:r>
              <a:rPr kumimoji="1" lang="en-US" altLang="ja-JP" sz="1400" dirty="0" err="1" smtClean="0">
                <a:latin typeface="+mj-lt"/>
              </a:rPr>
              <a:t>Kawauchi</a:t>
            </a:r>
            <a:r>
              <a:rPr kumimoji="1" lang="en-US" altLang="ja-JP" sz="1400" dirty="0" smtClean="0">
                <a:latin typeface="+mj-lt"/>
              </a:rPr>
              <a:t> </a:t>
            </a:r>
            <a:r>
              <a:rPr kumimoji="1" lang="en-US" altLang="ja-JP" sz="1400" dirty="0" err="1" smtClean="0">
                <a:latin typeface="+mj-lt"/>
              </a:rPr>
              <a:t>villege</a:t>
            </a:r>
            <a:r>
              <a:rPr kumimoji="1" lang="en-US" altLang="ja-JP" sz="1400" dirty="0" smtClean="0">
                <a:latin typeface="+mj-lt"/>
              </a:rPr>
              <a:t/>
            </a:r>
            <a:br>
              <a:rPr kumimoji="1" lang="en-US" altLang="ja-JP" sz="1400" dirty="0" smtClean="0">
                <a:latin typeface="+mj-lt"/>
              </a:rPr>
            </a:br>
            <a:r>
              <a:rPr kumimoji="1" lang="en-US" altLang="ja-JP" sz="1400" dirty="0" smtClean="0">
                <a:latin typeface="+mj-lt"/>
              </a:rPr>
              <a:t>Stay overnights </a:t>
            </a:r>
            <a:endParaRPr kumimoji="1" lang="ja-JP" altLang="en-US" sz="1400" dirty="0">
              <a:latin typeface="+mj-lt"/>
            </a:endParaRPr>
          </a:p>
        </p:txBody>
      </p:sp>
      <p:sp>
        <p:nvSpPr>
          <p:cNvPr id="23" name="TextBox 5"/>
          <p:cNvSpPr txBox="1">
            <a:spLocks noChangeArrowheads="1"/>
          </p:cNvSpPr>
          <p:nvPr/>
        </p:nvSpPr>
        <p:spPr bwMode="auto">
          <a:xfrm>
            <a:off x="1371600" y="6096000"/>
            <a:ext cx="3276600" cy="304800"/>
          </a:xfrm>
          <a:prstGeom prst="rect">
            <a:avLst/>
          </a:prstGeom>
          <a:solidFill>
            <a:srgbClr val="FFC000"/>
          </a:solidFill>
          <a:ln w="9525">
            <a:solidFill>
              <a:schemeClr val="tx1"/>
            </a:solidFill>
            <a:miter lim="800000"/>
            <a:headEnd/>
            <a:tailEnd/>
          </a:ln>
        </p:spPr>
        <p:txBody>
          <a:bodyPr wrap="none" lIns="0" rIns="18288"/>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spcBef>
                <a:spcPct val="20000"/>
              </a:spcBef>
              <a:buClr>
                <a:srgbClr val="0BD0D9"/>
              </a:buClr>
              <a:buSzPct val="95000"/>
              <a:buFont typeface="Wingdings 2" charset="0"/>
              <a:buNone/>
            </a:pPr>
            <a:r>
              <a:rPr lang="en-GB" sz="1500" i="1" dirty="0"/>
              <a:t>Borrowed from </a:t>
            </a:r>
            <a:r>
              <a:rPr lang="en-GB" sz="1500" i="1" dirty="0" err="1" smtClean="0"/>
              <a:t>Toshimitsu</a:t>
            </a:r>
            <a:r>
              <a:rPr lang="en-GB" sz="1500" i="1" dirty="0" smtClean="0"/>
              <a:t> Homma</a:t>
            </a:r>
            <a:endParaRPr lang="en-GB" sz="1500" i="1" dirty="0"/>
          </a:p>
        </p:txBody>
      </p:sp>
    </p:spTree>
    <p:extLst>
      <p:ext uri="{BB962C8B-B14F-4D97-AF65-F5344CB8AC3E}">
        <p14:creationId xmlns:p14="http://schemas.microsoft.com/office/powerpoint/2010/main" val="134178947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0"/>
            <a:ext cx="9144000" cy="1066800"/>
          </a:xfrm>
        </p:spPr>
        <p:txBody>
          <a:bodyPr wrap="none">
            <a:normAutofit/>
          </a:bodyPr>
          <a:lstStyle/>
          <a:p>
            <a:pPr eaLnBrk="1" hangingPunct="1">
              <a:defRPr/>
            </a:pPr>
            <a:r>
              <a:rPr lang="en-GB" sz="2400" b="1" dirty="0">
                <a:solidFill>
                  <a:srgbClr val="000045"/>
                </a:solidFill>
                <a:latin typeface="Arial" pitchFamily="-1" charset="0"/>
                <a:ea typeface="Arial" pitchFamily="-1" charset="0"/>
                <a:cs typeface="Arial" pitchFamily="-1" charset="0"/>
              </a:rPr>
              <a:t>ICRP and Fukushima</a:t>
            </a:r>
          </a:p>
        </p:txBody>
      </p:sp>
      <p:sp>
        <p:nvSpPr>
          <p:cNvPr id="39939" name="Rectangle 3"/>
          <p:cNvSpPr>
            <a:spLocks noGrp="1" noChangeArrowheads="1"/>
          </p:cNvSpPr>
          <p:nvPr>
            <p:ph type="body" idx="1"/>
          </p:nvPr>
        </p:nvSpPr>
        <p:spPr>
          <a:xfrm>
            <a:off x="762000" y="914400"/>
            <a:ext cx="7848600" cy="5105400"/>
          </a:xfrm>
        </p:spPr>
        <p:txBody>
          <a:bodyPr/>
          <a:lstStyle/>
          <a:p>
            <a:r>
              <a:rPr lang="en-GB" sz="2000" dirty="0" smtClean="0">
                <a:latin typeface="Arial" pitchFamily="-1" charset="0"/>
                <a:ea typeface="ＭＳ Ｐゴシック" pitchFamily="-1" charset="-128"/>
                <a:cs typeface="ＭＳ Ｐゴシック" pitchFamily="-1" charset="-128"/>
              </a:rPr>
              <a:t>Soon after the Fukushima accident ICRP took a series of initiatives:</a:t>
            </a:r>
          </a:p>
          <a:p>
            <a:pPr lvl="1"/>
            <a:r>
              <a:rPr lang="en-GB" sz="2000" dirty="0" smtClean="0">
                <a:latin typeface="Arial" pitchFamily="-1" charset="0"/>
                <a:ea typeface="ＭＳ Ｐゴシック" pitchFamily="-1" charset="-128"/>
                <a:cs typeface="ＭＳ Ｐゴシック" pitchFamily="-1" charset="-128"/>
              </a:rPr>
              <a:t>In March an open letter of the ICRP Chair to express sympathy to the Japanese population and a free access to Publication 111 on the ICRP web site</a:t>
            </a:r>
          </a:p>
          <a:p>
            <a:pPr lvl="1"/>
            <a:r>
              <a:rPr lang="en-GB" sz="2000" dirty="0"/>
              <a:t>Creation in April </a:t>
            </a:r>
            <a:r>
              <a:rPr lang="en-GB" sz="2000" dirty="0" smtClean="0"/>
              <a:t>of Task </a:t>
            </a:r>
            <a:r>
              <a:rPr lang="en-GB" sz="2000" dirty="0"/>
              <a:t>Group </a:t>
            </a:r>
            <a:r>
              <a:rPr lang="en-GB" sz="2000" dirty="0" smtClean="0"/>
              <a:t>84 on </a:t>
            </a:r>
            <a:r>
              <a:rPr lang="en-GB" sz="2000" dirty="0"/>
              <a:t>the </a:t>
            </a:r>
            <a:r>
              <a:rPr lang="en-GB" sz="2000" dirty="0" smtClean="0"/>
              <a:t>initial lessons learned </a:t>
            </a:r>
            <a:r>
              <a:rPr lang="en-GB" sz="2000" dirty="0"/>
              <a:t>from the a</a:t>
            </a:r>
            <a:r>
              <a:rPr lang="en-GB" sz="2000" dirty="0" smtClean="0"/>
              <a:t>ccident vis</a:t>
            </a:r>
            <a:r>
              <a:rPr lang="en-GB" sz="2000" dirty="0"/>
              <a:t>-à-vis the ICRP </a:t>
            </a:r>
            <a:r>
              <a:rPr lang="en-GB" sz="2000" dirty="0" smtClean="0"/>
              <a:t>system </a:t>
            </a:r>
            <a:r>
              <a:rPr lang="en-GB" sz="2000" dirty="0"/>
              <a:t>of r</a:t>
            </a:r>
            <a:r>
              <a:rPr lang="en-GB" sz="2000" dirty="0" smtClean="0"/>
              <a:t>adiological protection</a:t>
            </a:r>
          </a:p>
          <a:p>
            <a:r>
              <a:rPr lang="en-GB" sz="2000" dirty="0" smtClean="0"/>
              <a:t>Visit </a:t>
            </a:r>
            <a:r>
              <a:rPr lang="en-GB" sz="2000" dirty="0"/>
              <a:t>of Japanese ICRP members in Belarus late September </a:t>
            </a:r>
            <a:r>
              <a:rPr lang="en-GB" sz="2000" dirty="0" smtClean="0"/>
              <a:t>2011</a:t>
            </a:r>
          </a:p>
          <a:p>
            <a:r>
              <a:rPr lang="en-GB" sz="2000" dirty="0" smtClean="0"/>
              <a:t>Launching in November 2011 of the </a:t>
            </a:r>
            <a:r>
              <a:rPr lang="en-GB" sz="2000" b="1" dirty="0" smtClean="0">
                <a:solidFill>
                  <a:srgbClr val="800000"/>
                </a:solidFill>
              </a:rPr>
              <a:t>ICRP Dialogue Initiative in Fukushima </a:t>
            </a:r>
            <a:r>
              <a:rPr lang="en-GB" sz="2000" dirty="0" smtClean="0"/>
              <a:t>with Japanese, Belarus and Norwegian stakeholders to </a:t>
            </a:r>
            <a:r>
              <a:rPr lang="en-GB" sz="2000" dirty="0"/>
              <a:t>find ways to respond to the challenges of the </a:t>
            </a:r>
            <a:r>
              <a:rPr lang="en-GB" sz="2000" dirty="0" smtClean="0"/>
              <a:t>long-term recovery in </a:t>
            </a:r>
            <a:r>
              <a:rPr lang="en-GB" sz="2000" dirty="0"/>
              <a:t>the </a:t>
            </a:r>
            <a:r>
              <a:rPr lang="en-GB" sz="2000" dirty="0" smtClean="0"/>
              <a:t>affected areas </a:t>
            </a:r>
          </a:p>
          <a:p>
            <a:r>
              <a:rPr lang="en-GB" sz="2000" dirty="0" smtClean="0"/>
              <a:t>Creation in September 2013 of </a:t>
            </a:r>
            <a:r>
              <a:rPr lang="en-GB" sz="2000" b="1" dirty="0" smtClean="0">
                <a:solidFill>
                  <a:srgbClr val="800000"/>
                </a:solidFill>
              </a:rPr>
              <a:t>Task Group 93 </a:t>
            </a:r>
            <a:r>
              <a:rPr lang="en-GB" sz="2000" dirty="0" smtClean="0"/>
              <a:t>to update ICRP Publications 109 and 111</a:t>
            </a:r>
            <a:endParaRPr lang="en-GB" sz="2000" dirty="0"/>
          </a:p>
          <a:p>
            <a:pPr lvl="1"/>
            <a:endParaRPr lang="en-GB" sz="1800" b="1" dirty="0" smtClean="0"/>
          </a:p>
          <a:p>
            <a:pPr lvl="1"/>
            <a:endParaRPr lang="en-GB" sz="1800" b="1" dirty="0"/>
          </a:p>
          <a:p>
            <a:pPr lvl="1"/>
            <a:endParaRPr lang="en-GB" sz="1800" b="1" dirty="0">
              <a:solidFill>
                <a:srgbClr val="000053"/>
              </a:solidFill>
              <a:latin typeface="Arial" pitchFamily="-1" charset="0"/>
              <a:ea typeface="ＭＳ Ｐゴシック" pitchFamily="-1" charset="-128"/>
              <a:cs typeface="ＭＳ Ｐゴシック" pitchFamily="-1" charset="-128"/>
            </a:endParaRPr>
          </a:p>
        </p:txBody>
      </p:sp>
      <p:sp>
        <p:nvSpPr>
          <p:cNvPr id="6"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C111E266-A78D-7D40-A89C-60583C733C78}" type="slidenum">
              <a:rPr lang="fr-FR" sz="1200"/>
              <a:pPr algn="r"/>
              <a:t>17</a:t>
            </a:fld>
            <a:endParaRPr lang="fr-FR" sz="1200" dirty="0"/>
          </a:p>
        </p:txBody>
      </p:sp>
    </p:spTree>
    <p:extLst>
      <p:ext uri="{BB962C8B-B14F-4D97-AF65-F5344CB8AC3E}">
        <p14:creationId xmlns:p14="http://schemas.microsoft.com/office/powerpoint/2010/main" val="498007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686800" cy="914400"/>
          </a:xfrm>
        </p:spPr>
        <p:txBody>
          <a:bodyPr>
            <a:normAutofit/>
          </a:bodyPr>
          <a:lstStyle/>
          <a:p>
            <a:pPr>
              <a:defRPr/>
            </a:pPr>
            <a:r>
              <a:rPr lang="en-US" sz="2400" b="1" dirty="0" smtClean="0">
                <a:solidFill>
                  <a:srgbClr val="000053"/>
                </a:solidFill>
                <a:ea typeface="ＭＳ Ｐゴシック" pitchFamily="-1" charset="-128"/>
                <a:cs typeface="ＭＳ Ｐゴシック" pitchFamily="-1" charset="-128"/>
              </a:rPr>
              <a:t>The main ICRP </a:t>
            </a:r>
            <a:r>
              <a:rPr lang="en-US" sz="2400" b="1" dirty="0">
                <a:solidFill>
                  <a:srgbClr val="000053"/>
                </a:solidFill>
                <a:ea typeface="ＭＳ Ｐゴシック" pitchFamily="-1" charset="-128"/>
                <a:cs typeface="ＭＳ Ｐゴシック" pitchFamily="-1" charset="-128"/>
              </a:rPr>
              <a:t>Dialogue </a:t>
            </a:r>
            <a:r>
              <a:rPr lang="en-US" sz="2400" b="1" dirty="0" smtClean="0">
                <a:solidFill>
                  <a:srgbClr val="000053"/>
                </a:solidFill>
                <a:ea typeface="ＭＳ Ｐゴシック" pitchFamily="-1" charset="-128"/>
                <a:cs typeface="ＭＳ Ｐゴシック" pitchFamily="-1" charset="-128"/>
              </a:rPr>
              <a:t>meetings</a:t>
            </a:r>
            <a:endParaRPr lang="en-GB" sz="2400" b="1" dirty="0">
              <a:solidFill>
                <a:srgbClr val="000053"/>
              </a:solidFill>
              <a:ea typeface="ＭＳ Ｐゴシック" pitchFamily="-1" charset="-128"/>
              <a:cs typeface="ＭＳ Ｐゴシック" pitchFamily="-1" charset="-128"/>
            </a:endParaRPr>
          </a:p>
        </p:txBody>
      </p:sp>
      <p:sp>
        <p:nvSpPr>
          <p:cNvPr id="3" name="Content Placeholder 2"/>
          <p:cNvSpPr>
            <a:spLocks noGrp="1"/>
          </p:cNvSpPr>
          <p:nvPr>
            <p:ph idx="1"/>
          </p:nvPr>
        </p:nvSpPr>
        <p:spPr>
          <a:xfrm>
            <a:off x="609600" y="1295400"/>
            <a:ext cx="8153400" cy="4953000"/>
          </a:xfrm>
        </p:spPr>
        <p:txBody>
          <a:bodyPr>
            <a:normAutofit fontScale="92500" lnSpcReduction="20000"/>
          </a:bodyPr>
          <a:lstStyle/>
          <a:p>
            <a:pPr marL="514350" indent="-514350">
              <a:lnSpc>
                <a:spcPct val="120000"/>
              </a:lnSpc>
              <a:buFont typeface="+mj-lt"/>
              <a:buAutoNum type="arabicParenR"/>
            </a:pPr>
            <a:r>
              <a:rPr lang="en-CA" sz="2200" b="1" dirty="0">
                <a:solidFill>
                  <a:srgbClr val="000053"/>
                </a:solidFill>
                <a:ea typeface="ＭＳ Ｐゴシック" pitchFamily="-1" charset="-128"/>
                <a:cs typeface="ＭＳ Ｐゴシック" pitchFamily="-1" charset="-128"/>
              </a:rPr>
              <a:t>November 2011</a:t>
            </a:r>
            <a:r>
              <a:rPr lang="en-CA" sz="2200" dirty="0"/>
              <a:t>, Fukushima </a:t>
            </a:r>
            <a:r>
              <a:rPr lang="en-CA" sz="2200" dirty="0" smtClean="0"/>
              <a:t>City: Rehabilitation after </a:t>
            </a:r>
            <a:r>
              <a:rPr lang="en-CA" sz="2200" dirty="0"/>
              <a:t>the Fukushima </a:t>
            </a:r>
            <a:r>
              <a:rPr lang="en-CA" sz="2200" dirty="0" smtClean="0"/>
              <a:t>accident - Lessons </a:t>
            </a:r>
            <a:r>
              <a:rPr lang="en-CA" sz="2200" dirty="0"/>
              <a:t>from Chernobyl and ICRP </a:t>
            </a:r>
            <a:r>
              <a:rPr lang="en-CA" sz="2200" dirty="0" smtClean="0"/>
              <a:t>Recommendations</a:t>
            </a:r>
            <a:endParaRPr lang="en-CA" sz="2200" dirty="0"/>
          </a:p>
          <a:p>
            <a:pPr marL="514350" indent="-514350">
              <a:lnSpc>
                <a:spcPct val="120000"/>
              </a:lnSpc>
              <a:buFont typeface="+mj-lt"/>
              <a:buAutoNum type="arabicParenR"/>
            </a:pPr>
            <a:r>
              <a:rPr lang="en-CA" sz="2200" b="1" dirty="0">
                <a:solidFill>
                  <a:srgbClr val="000053"/>
                </a:solidFill>
                <a:ea typeface="ＭＳ Ｐゴシック" pitchFamily="-1" charset="-128"/>
                <a:cs typeface="ＭＳ Ｐゴシック" pitchFamily="-1" charset="-128"/>
              </a:rPr>
              <a:t>February 2012</a:t>
            </a:r>
            <a:r>
              <a:rPr lang="en-CA" sz="2200" dirty="0" smtClean="0"/>
              <a:t>, Date City: Accomplishments in </a:t>
            </a:r>
            <a:r>
              <a:rPr lang="en-CA" sz="2200" dirty="0"/>
              <a:t>Date City, and </a:t>
            </a:r>
            <a:r>
              <a:rPr lang="en-CA" sz="2200" dirty="0" smtClean="0"/>
              <a:t>obstacles to and opportunities for further improvement</a:t>
            </a:r>
            <a:endParaRPr lang="en-CA" sz="2200" dirty="0"/>
          </a:p>
          <a:p>
            <a:pPr marL="514350" indent="-514350">
              <a:lnSpc>
                <a:spcPct val="120000"/>
              </a:lnSpc>
              <a:buFont typeface="+mj-lt"/>
              <a:buAutoNum type="arabicParenR"/>
            </a:pPr>
            <a:r>
              <a:rPr lang="en-CA" sz="2200" b="1" dirty="0">
                <a:solidFill>
                  <a:srgbClr val="000053"/>
                </a:solidFill>
                <a:ea typeface="ＭＳ Ｐゴシック" pitchFamily="-1" charset="-128"/>
                <a:cs typeface="ＭＳ Ｐゴシック" pitchFamily="-1" charset="-128"/>
              </a:rPr>
              <a:t>July 2012</a:t>
            </a:r>
            <a:r>
              <a:rPr lang="en-CA" sz="2200" dirty="0" smtClean="0"/>
              <a:t>, Date City: Foodstuff, examining the challenges </a:t>
            </a:r>
            <a:endParaRPr lang="en-CA" sz="2200" dirty="0"/>
          </a:p>
          <a:p>
            <a:pPr marL="514350" indent="-514350">
              <a:lnSpc>
                <a:spcPct val="120000"/>
              </a:lnSpc>
              <a:buFont typeface="+mj-lt"/>
              <a:buAutoNum type="arabicParenR"/>
            </a:pPr>
            <a:r>
              <a:rPr lang="en-CA" sz="2200" b="1" dirty="0">
                <a:solidFill>
                  <a:srgbClr val="000053"/>
                </a:solidFill>
                <a:ea typeface="ＭＳ Ｐゴシック" pitchFamily="-1" charset="-128"/>
                <a:cs typeface="ＭＳ Ｐゴシック" pitchFamily="-1" charset="-128"/>
              </a:rPr>
              <a:t>November 2012</a:t>
            </a:r>
            <a:r>
              <a:rPr lang="en-CA" sz="2200" dirty="0" smtClean="0"/>
              <a:t>, Date City : Education of children</a:t>
            </a:r>
          </a:p>
          <a:p>
            <a:pPr marL="514350" indent="-514350">
              <a:lnSpc>
                <a:spcPct val="120000"/>
              </a:lnSpc>
              <a:buFont typeface="+mj-lt"/>
              <a:buAutoNum type="arabicParenR"/>
            </a:pPr>
            <a:r>
              <a:rPr lang="en-CA" sz="2200" b="1" dirty="0">
                <a:solidFill>
                  <a:srgbClr val="000053"/>
                </a:solidFill>
                <a:ea typeface="ＭＳ Ｐゴシック" pitchFamily="-1" charset="-128"/>
                <a:cs typeface="ＭＳ Ｐゴシック" pitchFamily="-1" charset="-128"/>
              </a:rPr>
              <a:t>March 2013</a:t>
            </a:r>
            <a:r>
              <a:rPr lang="en-CA" sz="2200" dirty="0" smtClean="0"/>
              <a:t>, Date City: To </a:t>
            </a:r>
            <a:r>
              <a:rPr lang="en-CA" sz="2200" dirty="0"/>
              <a:t>return or not, to stay or </a:t>
            </a:r>
            <a:r>
              <a:rPr lang="en-CA" sz="2200" dirty="0" smtClean="0"/>
              <a:t>leave in the affected areas</a:t>
            </a:r>
            <a:endParaRPr lang="en-CA" sz="2200" dirty="0"/>
          </a:p>
          <a:p>
            <a:pPr marL="514350" indent="-514350">
              <a:lnSpc>
                <a:spcPct val="120000"/>
              </a:lnSpc>
              <a:buFont typeface="+mj-lt"/>
              <a:buAutoNum type="arabicParenR"/>
            </a:pPr>
            <a:r>
              <a:rPr lang="en-CA" sz="2200" b="1" dirty="0">
                <a:solidFill>
                  <a:srgbClr val="000053"/>
                </a:solidFill>
                <a:ea typeface="ＭＳ Ｐゴシック" pitchFamily="-1" charset="-128"/>
                <a:cs typeface="ＭＳ Ｐゴシック" pitchFamily="-1" charset="-128"/>
              </a:rPr>
              <a:t>July 2013</a:t>
            </a:r>
            <a:r>
              <a:rPr lang="en-CA" sz="2200" dirty="0" smtClean="0"/>
              <a:t>, Fukushima City: Focus on </a:t>
            </a:r>
            <a:r>
              <a:rPr lang="en-CA" sz="2200" dirty="0" err="1" smtClean="0"/>
              <a:t>Iitate</a:t>
            </a:r>
            <a:endParaRPr lang="en-CA" sz="2200" dirty="0" smtClean="0"/>
          </a:p>
          <a:p>
            <a:pPr marL="514350" indent="-514350">
              <a:lnSpc>
                <a:spcPct val="120000"/>
              </a:lnSpc>
              <a:buFont typeface="+mj-lt"/>
              <a:buAutoNum type="arabicParenR"/>
            </a:pPr>
            <a:r>
              <a:rPr lang="en-CA" sz="2200" b="1" dirty="0">
                <a:solidFill>
                  <a:srgbClr val="000053"/>
                </a:solidFill>
                <a:ea typeface="ＭＳ Ｐゴシック" pitchFamily="-1" charset="-128"/>
                <a:cs typeface="ＭＳ Ｐゴシック" pitchFamily="-1" charset="-128"/>
              </a:rPr>
              <a:t>November 2013</a:t>
            </a:r>
            <a:r>
              <a:rPr lang="en-CA" sz="2200" dirty="0" smtClean="0"/>
              <a:t>, Iwaki City: Self</a:t>
            </a:r>
            <a:r>
              <a:rPr lang="en-CA" sz="2200" dirty="0"/>
              <a:t>-help </a:t>
            </a:r>
            <a:r>
              <a:rPr lang="en-CA" sz="2200" dirty="0" smtClean="0"/>
              <a:t>actions </a:t>
            </a:r>
            <a:r>
              <a:rPr lang="en-CA" sz="2200" dirty="0"/>
              <a:t>in Iwaki and </a:t>
            </a:r>
            <a:r>
              <a:rPr lang="en-CA" sz="2200" dirty="0" err="1" smtClean="0"/>
              <a:t>Hamadori</a:t>
            </a:r>
            <a:endParaRPr lang="en-CA" sz="2200" dirty="0" smtClean="0"/>
          </a:p>
          <a:p>
            <a:pPr marL="514350" indent="-514350">
              <a:lnSpc>
                <a:spcPct val="120000"/>
              </a:lnSpc>
              <a:buFont typeface="+mj-lt"/>
              <a:buAutoNum type="arabicParenR"/>
            </a:pPr>
            <a:r>
              <a:rPr lang="en-CA" sz="2200" b="1" dirty="0">
                <a:solidFill>
                  <a:srgbClr val="000053"/>
                </a:solidFill>
                <a:ea typeface="ＭＳ Ｐゴシック" pitchFamily="-1" charset="-128"/>
                <a:cs typeface="ＭＳ Ｐゴシック" pitchFamily="-1" charset="-128"/>
              </a:rPr>
              <a:t>May 2014</a:t>
            </a:r>
            <a:r>
              <a:rPr lang="en-CA" sz="2200" dirty="0" smtClean="0"/>
              <a:t>, </a:t>
            </a:r>
            <a:r>
              <a:rPr lang="en-CA" sz="2200" dirty="0" err="1" smtClean="0"/>
              <a:t>Minamisoma</a:t>
            </a:r>
            <a:r>
              <a:rPr lang="en-CA" sz="2200" dirty="0" smtClean="0"/>
              <a:t> City: The situation and challenges of </a:t>
            </a:r>
            <a:r>
              <a:rPr lang="en-CA" sz="2200" dirty="0" err="1" smtClean="0"/>
              <a:t>Minamisoma</a:t>
            </a:r>
            <a:endParaRPr lang="en-CA" sz="2200" dirty="0" smtClean="0"/>
          </a:p>
          <a:p>
            <a:pPr marL="0" indent="0">
              <a:buNone/>
            </a:pPr>
            <a:endParaRPr lang="en-CA" sz="1900" dirty="0" smtClean="0"/>
          </a:p>
          <a:p>
            <a:pPr marL="514350" indent="-514350">
              <a:buFont typeface="+mj-lt"/>
              <a:buAutoNum type="arabicParenR"/>
            </a:pPr>
            <a:endParaRPr lang="en-CA" sz="1900" dirty="0"/>
          </a:p>
          <a:p>
            <a:endParaRPr lang="en-CA" dirty="0" smtClean="0"/>
          </a:p>
          <a:p>
            <a:endParaRPr lang="en-CA" dirty="0"/>
          </a:p>
          <a:p>
            <a:endParaRPr lang="en-GB" dirty="0"/>
          </a:p>
        </p:txBody>
      </p:sp>
      <p:sp>
        <p:nvSpPr>
          <p:cNvPr id="6"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C111E266-A78D-7D40-A89C-60583C733C78}" type="slidenum">
              <a:rPr lang="fr-FR" sz="1200"/>
              <a:pPr algn="r"/>
              <a:t>18</a:t>
            </a:fld>
            <a:endParaRPr lang="fr-FR" sz="1200" dirty="0"/>
          </a:p>
        </p:txBody>
      </p:sp>
    </p:spTree>
    <p:extLst>
      <p:ext uri="{BB962C8B-B14F-4D97-AF65-F5344CB8AC3E}">
        <p14:creationId xmlns:p14="http://schemas.microsoft.com/office/powerpoint/2010/main" val="165739249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686800" cy="685800"/>
          </a:xfrm>
        </p:spPr>
        <p:txBody>
          <a:bodyPr>
            <a:noAutofit/>
          </a:bodyPr>
          <a:lstStyle/>
          <a:p>
            <a:pPr>
              <a:defRPr/>
            </a:pPr>
            <a:r>
              <a:rPr lang="en-GB" sz="2400" b="1" dirty="0">
                <a:solidFill>
                  <a:srgbClr val="000053"/>
                </a:solidFill>
                <a:ea typeface="ＭＳ Ｐゴシック" pitchFamily="-1" charset="-128"/>
                <a:cs typeface="ＭＳ Ｐゴシック" pitchFamily="-1" charset="-128"/>
              </a:rPr>
              <a:t>Format of the </a:t>
            </a:r>
            <a:r>
              <a:rPr lang="en-GB" sz="2400" b="1" dirty="0" smtClean="0">
                <a:solidFill>
                  <a:srgbClr val="000053"/>
                </a:solidFill>
                <a:ea typeface="ＭＳ Ｐゴシック" pitchFamily="-1" charset="-128"/>
                <a:cs typeface="ＭＳ Ｐゴシック" pitchFamily="-1" charset="-128"/>
              </a:rPr>
              <a:t>Dialogue meetings</a:t>
            </a:r>
            <a:endParaRPr lang="en-GB" sz="2400" b="1" dirty="0">
              <a:solidFill>
                <a:srgbClr val="000053"/>
              </a:solidFill>
              <a:ea typeface="ＭＳ Ｐゴシック" pitchFamily="-1" charset="-128"/>
              <a:cs typeface="ＭＳ Ｐゴシック" pitchFamily="-1" charset="-128"/>
            </a:endParaRPr>
          </a:p>
        </p:txBody>
      </p:sp>
      <p:sp>
        <p:nvSpPr>
          <p:cNvPr id="5" name="Content Placeholder 4"/>
          <p:cNvSpPr>
            <a:spLocks noGrp="1"/>
          </p:cNvSpPr>
          <p:nvPr>
            <p:ph idx="1"/>
          </p:nvPr>
        </p:nvSpPr>
        <p:spPr>
          <a:xfrm>
            <a:off x="381000" y="1066800"/>
            <a:ext cx="8382000" cy="5181600"/>
          </a:xfrm>
        </p:spPr>
        <p:txBody>
          <a:bodyPr/>
          <a:lstStyle/>
          <a:p>
            <a:r>
              <a:rPr lang="en-CA" sz="2000" dirty="0"/>
              <a:t>Invited </a:t>
            </a:r>
            <a:r>
              <a:rPr lang="en-CA" sz="2000" dirty="0" smtClean="0"/>
              <a:t>participants and observers: local and international</a:t>
            </a:r>
          </a:p>
          <a:p>
            <a:r>
              <a:rPr lang="en-CA" sz="2000" dirty="0" smtClean="0"/>
              <a:t>Round table meeting during 2 days </a:t>
            </a:r>
          </a:p>
          <a:p>
            <a:r>
              <a:rPr lang="en-CA" sz="2000" dirty="0" smtClean="0"/>
              <a:t>Presentations and structured discussions with facilitation (ICRP)</a:t>
            </a:r>
          </a:p>
          <a:p>
            <a:r>
              <a:rPr lang="en-CA" sz="2000" dirty="0" smtClean="0"/>
              <a:t>Use </a:t>
            </a:r>
            <a:r>
              <a:rPr lang="en-CA" sz="2000" dirty="0"/>
              <a:t>of common </a:t>
            </a:r>
            <a:r>
              <a:rPr lang="en-CA" sz="2000" dirty="0" smtClean="0"/>
              <a:t>language</a:t>
            </a:r>
            <a:endParaRPr lang="en-CA" sz="2000" dirty="0"/>
          </a:p>
          <a:p>
            <a:r>
              <a:rPr lang="en-CA" sz="2000" dirty="0"/>
              <a:t>Open to media</a:t>
            </a:r>
          </a:p>
          <a:p>
            <a:pPr marL="0" indent="0">
              <a:buNone/>
            </a:pPr>
            <a:endParaRPr lang="en-GB" dirty="0"/>
          </a:p>
        </p:txBody>
      </p:sp>
      <p:pic>
        <p:nvPicPr>
          <p:cNvPr id="3" name="Image 2" descr="DSCN0109 - Version 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3048000"/>
            <a:ext cx="8305800" cy="3150725"/>
          </a:xfrm>
          <a:prstGeom prst="rect">
            <a:avLst/>
          </a:prstGeom>
        </p:spPr>
      </p:pic>
      <p:sp>
        <p:nvSpPr>
          <p:cNvPr id="7"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C111E266-A78D-7D40-A89C-60583C733C78}" type="slidenum">
              <a:rPr lang="fr-FR" sz="1200"/>
              <a:pPr algn="r"/>
              <a:t>19</a:t>
            </a:fld>
            <a:endParaRPr lang="fr-FR" sz="1200" dirty="0"/>
          </a:p>
        </p:txBody>
      </p:sp>
      <p:sp>
        <p:nvSpPr>
          <p:cNvPr id="8" name="TextBox 5"/>
          <p:cNvSpPr txBox="1">
            <a:spLocks noChangeArrowheads="1"/>
          </p:cNvSpPr>
          <p:nvPr/>
        </p:nvSpPr>
        <p:spPr bwMode="auto">
          <a:xfrm>
            <a:off x="4648200" y="6324600"/>
            <a:ext cx="3276600" cy="304800"/>
          </a:xfrm>
          <a:prstGeom prst="rect">
            <a:avLst/>
          </a:prstGeom>
          <a:noFill/>
          <a:ln w="9525">
            <a:solidFill>
              <a:schemeClr val="tx1"/>
            </a:solidFill>
            <a:miter lim="800000"/>
            <a:headEnd/>
            <a:tailEnd/>
          </a:ln>
        </p:spPr>
        <p:txBody>
          <a:bodyPr wrap="none" lIns="0" rIns="18288"/>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spcBef>
                <a:spcPct val="20000"/>
              </a:spcBef>
              <a:buClr>
                <a:srgbClr val="0BD0D9"/>
              </a:buClr>
              <a:buSzPct val="95000"/>
              <a:buFont typeface="Wingdings 2" charset="0"/>
              <a:buNone/>
            </a:pPr>
            <a:r>
              <a:rPr lang="en-GB" sz="1500" b="1" dirty="0" err="1" smtClean="0"/>
              <a:t>Minamisoma</a:t>
            </a:r>
            <a:r>
              <a:rPr lang="en-GB" sz="1500" b="1" dirty="0" smtClean="0"/>
              <a:t> meeting, May 2014</a:t>
            </a:r>
            <a:endParaRPr lang="en-GB" sz="1500" b="1" dirty="0"/>
          </a:p>
        </p:txBody>
      </p:sp>
    </p:spTree>
    <p:extLst>
      <p:ext uri="{BB962C8B-B14F-4D97-AF65-F5344CB8AC3E}">
        <p14:creationId xmlns:p14="http://schemas.microsoft.com/office/powerpoint/2010/main" val="1535256651"/>
      </p:ext>
    </p:extLst>
  </p:cSld>
  <p:clrMapOvr>
    <a:masterClrMapping/>
  </p:clrMapOvr>
  <p:transition xmlns:p14="http://schemas.microsoft.com/office/powerpoint/2010/mai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333375"/>
            <a:ext cx="9144000" cy="838200"/>
          </a:xfrm>
        </p:spPr>
        <p:txBody>
          <a:bodyPr>
            <a:normAutofit/>
          </a:bodyPr>
          <a:lstStyle/>
          <a:p>
            <a:pPr eaLnBrk="1" hangingPunct="1">
              <a:defRPr/>
            </a:pPr>
            <a:r>
              <a:rPr lang="en-GB" sz="2400" b="1" dirty="0" smtClean="0">
                <a:solidFill>
                  <a:srgbClr val="000045"/>
                </a:solidFill>
                <a:latin typeface="Arial" pitchFamily="-1" charset="0"/>
                <a:ea typeface="Arial" pitchFamily="-1" charset="0"/>
                <a:cs typeface="Arial" pitchFamily="-1" charset="0"/>
              </a:rPr>
              <a:t>Content</a:t>
            </a:r>
            <a:endParaRPr lang="en-GB" sz="2400" b="1" dirty="0">
              <a:solidFill>
                <a:srgbClr val="000045"/>
              </a:solidFill>
              <a:latin typeface="Arial" pitchFamily="-1" charset="0"/>
              <a:ea typeface="Arial" pitchFamily="-1" charset="0"/>
              <a:cs typeface="Arial" pitchFamily="-1" charset="0"/>
            </a:endParaRPr>
          </a:p>
        </p:txBody>
      </p:sp>
      <p:sp>
        <p:nvSpPr>
          <p:cNvPr id="18435" name="Rectangle 3"/>
          <p:cNvSpPr>
            <a:spLocks noGrp="1" noChangeArrowheads="1"/>
          </p:cNvSpPr>
          <p:nvPr>
            <p:ph type="body" idx="1"/>
          </p:nvPr>
        </p:nvSpPr>
        <p:spPr>
          <a:xfrm>
            <a:off x="1524000" y="1676400"/>
            <a:ext cx="6324600" cy="3505200"/>
          </a:xfrm>
        </p:spPr>
        <p:txBody>
          <a:bodyPr/>
          <a:lstStyle/>
          <a:p>
            <a:pPr marL="457200" indent="-457200">
              <a:lnSpc>
                <a:spcPct val="110000"/>
              </a:lnSpc>
              <a:buFont typeface="+mj-lt"/>
              <a:buAutoNum type="arabicPeriod"/>
            </a:pPr>
            <a:r>
              <a:rPr lang="en-GB" sz="2000" dirty="0" smtClean="0">
                <a:latin typeface="Arial" charset="0"/>
                <a:ea typeface="ＭＳ Ｐゴシック" charset="0"/>
                <a:cs typeface="Arial" charset="0"/>
              </a:rPr>
              <a:t>Introduction: ICRP Publications and long-term recovery</a:t>
            </a:r>
          </a:p>
          <a:p>
            <a:pPr marL="457200" indent="-457200">
              <a:lnSpc>
                <a:spcPct val="110000"/>
              </a:lnSpc>
              <a:buFont typeface="+mj-lt"/>
              <a:buAutoNum type="arabicPeriod"/>
            </a:pPr>
            <a:r>
              <a:rPr lang="en-GB" sz="2000" dirty="0" smtClean="0">
                <a:latin typeface="Arial" charset="0"/>
                <a:ea typeface="ＭＳ Ｐゴシック" charset="0"/>
                <a:cs typeface="Arial" charset="0"/>
              </a:rPr>
              <a:t>The Chernobyl experience</a:t>
            </a:r>
          </a:p>
          <a:p>
            <a:pPr marL="457200" indent="-457200">
              <a:lnSpc>
                <a:spcPct val="110000"/>
              </a:lnSpc>
              <a:buFont typeface="+mj-lt"/>
              <a:buAutoNum type="arabicPeriod"/>
            </a:pPr>
            <a:r>
              <a:rPr lang="en-GB" sz="2000" dirty="0" smtClean="0">
                <a:latin typeface="Arial" charset="0"/>
                <a:ea typeface="ＭＳ Ｐゴシック" charset="0"/>
                <a:cs typeface="Arial" charset="0"/>
              </a:rPr>
              <a:t>ICRP Publication 111</a:t>
            </a:r>
          </a:p>
          <a:p>
            <a:pPr marL="457200" indent="-457200">
              <a:lnSpc>
                <a:spcPct val="110000"/>
              </a:lnSpc>
              <a:buFont typeface="+mj-lt"/>
              <a:buAutoNum type="arabicPeriod"/>
            </a:pPr>
            <a:r>
              <a:rPr lang="en-GB" sz="2000" dirty="0" smtClean="0">
                <a:latin typeface="Arial" charset="0"/>
                <a:ea typeface="ＭＳ Ｐゴシック" charset="0"/>
                <a:cs typeface="Arial" charset="0"/>
              </a:rPr>
              <a:t>The ICRP Dialogue Initiative in Fukushima </a:t>
            </a:r>
          </a:p>
          <a:p>
            <a:pPr marL="457200" indent="-457200">
              <a:lnSpc>
                <a:spcPct val="110000"/>
              </a:lnSpc>
              <a:buFont typeface="+mj-lt"/>
              <a:buAutoNum type="arabicPeriod"/>
            </a:pPr>
            <a:r>
              <a:rPr lang="en-GB" sz="2000" dirty="0" smtClean="0">
                <a:latin typeface="Arial" charset="0"/>
                <a:ea typeface="ＭＳ Ｐゴシック" charset="0"/>
                <a:cs typeface="Arial" charset="0"/>
              </a:rPr>
              <a:t>First lessons from Fukushima</a:t>
            </a:r>
          </a:p>
          <a:p>
            <a:pPr marL="457200" indent="-457200">
              <a:lnSpc>
                <a:spcPct val="110000"/>
              </a:lnSpc>
              <a:buFont typeface="+mj-lt"/>
              <a:buAutoNum type="arabicPeriod"/>
            </a:pPr>
            <a:r>
              <a:rPr lang="en-GB" sz="2000" dirty="0" smtClean="0">
                <a:latin typeface="Arial" charset="0"/>
                <a:ea typeface="ＭＳ Ｐゴシック" charset="0"/>
                <a:cs typeface="Arial" charset="0"/>
              </a:rPr>
              <a:t>Conclusion: the update of Publication 111</a:t>
            </a:r>
          </a:p>
          <a:p>
            <a:pPr marL="457200" indent="-457200">
              <a:lnSpc>
                <a:spcPct val="110000"/>
              </a:lnSpc>
              <a:buFont typeface="+mj-lt"/>
              <a:buAutoNum type="arabicPeriod"/>
            </a:pPr>
            <a:endParaRPr lang="en-GB" sz="2000" dirty="0" smtClean="0">
              <a:latin typeface="Arial" charset="0"/>
              <a:ea typeface="ＭＳ Ｐゴシック" charset="0"/>
              <a:cs typeface="Arial" charset="0"/>
            </a:endParaRPr>
          </a:p>
        </p:txBody>
      </p:sp>
      <p:sp>
        <p:nvSpPr>
          <p:cNvPr id="5"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0454FD69-4E3F-CD44-BF80-21C94516B6B3}" type="slidenum">
              <a:rPr lang="fr-FR" sz="1200"/>
              <a:pPr algn="r"/>
              <a:t>2</a:t>
            </a:fld>
            <a:endParaRPr lang="fr-FR" sz="1200" dirty="0"/>
          </a:p>
        </p:txBody>
      </p:sp>
    </p:spTree>
    <p:extLst>
      <p:ext uri="{BB962C8B-B14F-4D97-AF65-F5344CB8AC3E}">
        <p14:creationId xmlns:p14="http://schemas.microsoft.com/office/powerpoint/2010/main" val="979159575"/>
      </p:ext>
    </p:extLst>
  </p:cSld>
  <p:clrMapOvr>
    <a:masterClrMapping/>
  </p:clrMapOvr>
  <p:transition xmlns:p14="http://schemas.microsoft.com/office/powerpoint/2010/mai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normAutofit/>
          </a:bodyPr>
          <a:lstStyle/>
          <a:p>
            <a:pPr>
              <a:defRPr/>
            </a:pPr>
            <a:r>
              <a:rPr lang="en-GB" sz="2400" b="1" dirty="0" smtClean="0">
                <a:solidFill>
                  <a:srgbClr val="000053"/>
                </a:solidFill>
                <a:ea typeface="ＭＳ Ｐゴシック" pitchFamily="-1" charset="-128"/>
                <a:cs typeface="ＭＳ Ｐゴシック" pitchFamily="-1" charset="-128"/>
              </a:rPr>
              <a:t>Some general lessons </a:t>
            </a:r>
            <a:r>
              <a:rPr lang="en-GB" sz="2400" b="1" dirty="0">
                <a:solidFill>
                  <a:srgbClr val="000053"/>
                </a:solidFill>
                <a:ea typeface="ＭＳ Ｐゴシック" pitchFamily="-1" charset="-128"/>
                <a:cs typeface="ＭＳ Ｐゴシック" pitchFamily="-1" charset="-128"/>
              </a:rPr>
              <a:t>from the </a:t>
            </a:r>
            <a:r>
              <a:rPr lang="en-GB" sz="2400" b="1" dirty="0" smtClean="0">
                <a:solidFill>
                  <a:srgbClr val="000053"/>
                </a:solidFill>
                <a:ea typeface="ＭＳ Ｐゴシック" pitchFamily="-1" charset="-128"/>
                <a:cs typeface="ＭＳ Ｐゴシック" pitchFamily="-1" charset="-128"/>
              </a:rPr>
              <a:t>ICRP Dialogue meetings</a:t>
            </a:r>
            <a:endParaRPr lang="en-GB" sz="2400" b="1" dirty="0">
              <a:solidFill>
                <a:srgbClr val="000053"/>
              </a:solidFill>
              <a:ea typeface="ＭＳ Ｐゴシック" pitchFamily="-1" charset="-128"/>
              <a:cs typeface="ＭＳ Ｐゴシック" pitchFamily="-1" charset="-128"/>
            </a:endParaRPr>
          </a:p>
        </p:txBody>
      </p:sp>
      <p:sp>
        <p:nvSpPr>
          <p:cNvPr id="3" name="Content Placeholder 2"/>
          <p:cNvSpPr>
            <a:spLocks noGrp="1"/>
          </p:cNvSpPr>
          <p:nvPr>
            <p:ph idx="1"/>
          </p:nvPr>
        </p:nvSpPr>
        <p:spPr>
          <a:xfrm>
            <a:off x="457200" y="990600"/>
            <a:ext cx="8229600" cy="5410200"/>
          </a:xfrm>
        </p:spPr>
        <p:txBody>
          <a:bodyPr>
            <a:noAutofit/>
          </a:bodyPr>
          <a:lstStyle/>
          <a:p>
            <a:pPr>
              <a:lnSpc>
                <a:spcPct val="120000"/>
              </a:lnSpc>
            </a:pPr>
            <a:r>
              <a:rPr lang="en-GB" sz="2000" dirty="0"/>
              <a:t>The human consequences </a:t>
            </a:r>
            <a:r>
              <a:rPr lang="en-GB" sz="2000" dirty="0" smtClean="0"/>
              <a:t>of the accident are massive and will be lasting</a:t>
            </a:r>
          </a:p>
          <a:p>
            <a:pPr marL="0" indent="0">
              <a:lnSpc>
                <a:spcPct val="120000"/>
              </a:lnSpc>
              <a:buNone/>
            </a:pPr>
            <a:endParaRPr lang="en-GB" sz="800" dirty="0"/>
          </a:p>
          <a:p>
            <a:pPr>
              <a:lnSpc>
                <a:spcPct val="120000"/>
              </a:lnSpc>
            </a:pPr>
            <a:r>
              <a:rPr lang="en-GB" sz="2000" dirty="0" smtClean="0"/>
              <a:t>Local communities must be engaged in developing improvement projects and in assessing progress</a:t>
            </a:r>
          </a:p>
          <a:p>
            <a:pPr marL="0" indent="0">
              <a:lnSpc>
                <a:spcPct val="120000"/>
              </a:lnSpc>
              <a:buNone/>
            </a:pPr>
            <a:endParaRPr lang="en-GB" sz="800" dirty="0"/>
          </a:p>
          <a:p>
            <a:pPr>
              <a:lnSpc>
                <a:spcPct val="120000"/>
              </a:lnSpc>
            </a:pPr>
            <a:r>
              <a:rPr lang="en-GB" sz="2000" dirty="0" smtClean="0"/>
              <a:t>Expertise and support must be at the service of local citizens</a:t>
            </a:r>
          </a:p>
          <a:p>
            <a:pPr marL="0" indent="0">
              <a:lnSpc>
                <a:spcPct val="120000"/>
              </a:lnSpc>
              <a:buNone/>
            </a:pPr>
            <a:endParaRPr lang="en-GB" sz="800" dirty="0"/>
          </a:p>
          <a:p>
            <a:pPr>
              <a:lnSpc>
                <a:spcPct val="120000"/>
              </a:lnSpc>
            </a:pPr>
            <a:r>
              <a:rPr lang="en-GB" sz="2000" dirty="0" smtClean="0"/>
              <a:t>Individual monitoring (internal and external) and self-measurement of land and foodstuff are essential, and require outside support</a:t>
            </a:r>
          </a:p>
          <a:p>
            <a:pPr marL="0" indent="0">
              <a:lnSpc>
                <a:spcPct val="120000"/>
              </a:lnSpc>
              <a:buNone/>
            </a:pPr>
            <a:endParaRPr lang="en-GB" sz="800" dirty="0"/>
          </a:p>
          <a:p>
            <a:pPr>
              <a:lnSpc>
                <a:spcPct val="120000"/>
              </a:lnSpc>
            </a:pPr>
            <a:r>
              <a:rPr lang="en-GB" sz="2000" dirty="0" smtClean="0"/>
              <a:t>Radiation </a:t>
            </a:r>
            <a:r>
              <a:rPr lang="en-GB" sz="2000" dirty="0"/>
              <a:t>protection culture is at least as important as </a:t>
            </a:r>
            <a:r>
              <a:rPr lang="en-GB" sz="2000" dirty="0" smtClean="0"/>
              <a:t>remediation to improve safety and a feeling of security</a:t>
            </a:r>
          </a:p>
          <a:p>
            <a:pPr marL="0" indent="0">
              <a:lnSpc>
                <a:spcPct val="120000"/>
              </a:lnSpc>
              <a:buNone/>
            </a:pPr>
            <a:endParaRPr lang="en-GB" sz="800" dirty="0" smtClean="0"/>
          </a:p>
          <a:p>
            <a:pPr>
              <a:lnSpc>
                <a:spcPct val="120000"/>
              </a:lnSpc>
            </a:pPr>
            <a:r>
              <a:rPr lang="en-GB" sz="2000" dirty="0"/>
              <a:t>Success depends on the combined action of authorities and self-help actions implemented by the affected population </a:t>
            </a:r>
          </a:p>
          <a:p>
            <a:endParaRPr lang="en-GB" sz="2000" dirty="0" smtClean="0"/>
          </a:p>
        </p:txBody>
      </p:sp>
      <p:sp>
        <p:nvSpPr>
          <p:cNvPr id="5"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C111E266-A78D-7D40-A89C-60583C733C78}" type="slidenum">
              <a:rPr lang="fr-FR" sz="1200"/>
              <a:pPr algn="r"/>
              <a:t>20</a:t>
            </a:fld>
            <a:endParaRPr lang="fr-FR" sz="1200" dirty="0"/>
          </a:p>
        </p:txBody>
      </p:sp>
    </p:spTree>
    <p:extLst>
      <p:ext uri="{BB962C8B-B14F-4D97-AF65-F5344CB8AC3E}">
        <p14:creationId xmlns:p14="http://schemas.microsoft.com/office/powerpoint/2010/main" val="1251880790"/>
      </p:ext>
    </p:extLst>
  </p:cSld>
  <p:clrMapOvr>
    <a:masterClrMapping/>
  </p:clrMapOvr>
  <p:transition xmlns:p14="http://schemas.microsoft.com/office/powerpoint/2010/mai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62000"/>
          </a:xfrm>
        </p:spPr>
        <p:txBody>
          <a:bodyPr>
            <a:normAutofit fontScale="90000"/>
          </a:bodyPr>
          <a:lstStyle/>
          <a:p>
            <a:pPr>
              <a:defRPr/>
            </a:pPr>
            <a:r>
              <a:rPr lang="en-US" sz="2700" b="1" dirty="0" smtClean="0">
                <a:solidFill>
                  <a:srgbClr val="000053"/>
                </a:solidFill>
                <a:ea typeface="ＭＳ Ｐゴシック" pitchFamily="-1" charset="-128"/>
                <a:cs typeface="ＭＳ Ｐゴシック" pitchFamily="-1" charset="-128"/>
              </a:rPr>
              <a:t>The experience of the </a:t>
            </a:r>
            <a:r>
              <a:rPr lang="en-US" sz="2700" b="1" dirty="0" err="1" smtClean="0">
                <a:solidFill>
                  <a:srgbClr val="000053"/>
                </a:solidFill>
                <a:ea typeface="ＭＳ Ｐゴシック" pitchFamily="-1" charset="-128"/>
                <a:cs typeface="ＭＳ Ｐゴシック" pitchFamily="-1" charset="-128"/>
              </a:rPr>
              <a:t>Suetsugi</a:t>
            </a:r>
            <a:r>
              <a:rPr lang="en-US" sz="2700" b="1" dirty="0" smtClean="0">
                <a:solidFill>
                  <a:srgbClr val="000053"/>
                </a:solidFill>
                <a:ea typeface="ＭＳ Ｐゴシック" pitchFamily="-1" charset="-128"/>
                <a:cs typeface="ＭＳ Ｐゴシック" pitchFamily="-1" charset="-128"/>
              </a:rPr>
              <a:t> community</a:t>
            </a:r>
            <a:br>
              <a:rPr lang="en-US" sz="2700" b="1" dirty="0" smtClean="0">
                <a:solidFill>
                  <a:srgbClr val="000053"/>
                </a:solidFill>
                <a:ea typeface="ＭＳ Ｐゴシック" pitchFamily="-1" charset="-128"/>
                <a:cs typeface="ＭＳ Ｐゴシック" pitchFamily="-1" charset="-128"/>
              </a:rPr>
            </a:br>
            <a:r>
              <a:rPr lang="en-US" sz="2400" b="1" dirty="0" smtClean="0">
                <a:solidFill>
                  <a:srgbClr val="000053"/>
                </a:solidFill>
                <a:ea typeface="ＭＳ Ｐゴシック" pitchFamily="-1" charset="-128"/>
                <a:cs typeface="ＭＳ Ｐゴシック" pitchFamily="-1" charset="-128"/>
              </a:rPr>
              <a:t>- </a:t>
            </a:r>
            <a:r>
              <a:rPr lang="en-US" sz="2000" b="1" dirty="0" smtClean="0">
                <a:solidFill>
                  <a:srgbClr val="000053"/>
                </a:solidFill>
                <a:ea typeface="ＭＳ Ｐゴシック" pitchFamily="-1" charset="-128"/>
                <a:cs typeface="ＭＳ Ｐゴシック" pitchFamily="-1" charset="-128"/>
              </a:rPr>
              <a:t>About 500 inhabitants before the accident, about 300 after - </a:t>
            </a:r>
            <a:endParaRPr lang="en-GB" sz="2000" b="1" dirty="0">
              <a:solidFill>
                <a:srgbClr val="000053"/>
              </a:solidFill>
              <a:ea typeface="ＭＳ Ｐゴシック" pitchFamily="-1" charset="-128"/>
              <a:cs typeface="ＭＳ Ｐゴシック" pitchFamily="-1" charset="-128"/>
            </a:endParaRPr>
          </a:p>
        </p:txBody>
      </p:sp>
      <p:sp>
        <p:nvSpPr>
          <p:cNvPr id="3" name="Content Placeholder 2"/>
          <p:cNvSpPr>
            <a:spLocks noGrp="1"/>
          </p:cNvSpPr>
          <p:nvPr>
            <p:ph idx="1"/>
          </p:nvPr>
        </p:nvSpPr>
        <p:spPr>
          <a:xfrm>
            <a:off x="381000" y="1219200"/>
            <a:ext cx="4267200" cy="5181600"/>
          </a:xfrm>
        </p:spPr>
        <p:txBody>
          <a:bodyPr>
            <a:normAutofit lnSpcReduction="10000"/>
          </a:bodyPr>
          <a:lstStyle/>
          <a:p>
            <a:r>
              <a:rPr lang="en-CA" sz="2000" dirty="0" smtClean="0"/>
              <a:t>Initiated by the “</a:t>
            </a:r>
            <a:r>
              <a:rPr lang="en-CA" sz="2000" dirty="0" err="1" smtClean="0"/>
              <a:t>Suetsugi</a:t>
            </a:r>
            <a:r>
              <a:rPr lang="en-CA" sz="2000" dirty="0" smtClean="0"/>
              <a:t>, Our Hometown” and the “Ethos in Fukushima” NGOs</a:t>
            </a:r>
          </a:p>
          <a:p>
            <a:r>
              <a:rPr lang="en-CA" sz="2000" dirty="0"/>
              <a:t>Supported </a:t>
            </a:r>
            <a:r>
              <a:rPr lang="en-CA" sz="2000" dirty="0" smtClean="0"/>
              <a:t>by volunteers - local and from </a:t>
            </a:r>
            <a:r>
              <a:rPr lang="en-CA" sz="2000" dirty="0"/>
              <a:t>all over </a:t>
            </a:r>
            <a:r>
              <a:rPr lang="en-CA" sz="2000" dirty="0" smtClean="0"/>
              <a:t>Japan - including experts</a:t>
            </a:r>
          </a:p>
          <a:p>
            <a:r>
              <a:rPr lang="en-CA" sz="2000" dirty="0" smtClean="0"/>
              <a:t>Dialogue meetings and decision making together</a:t>
            </a:r>
          </a:p>
          <a:p>
            <a:r>
              <a:rPr lang="en-CA" sz="2000" dirty="0" smtClean="0"/>
              <a:t>Measurement of soil contamination, ambient dose rates, external and internal individual exposures </a:t>
            </a:r>
            <a:endParaRPr lang="en-CA" sz="2000" dirty="0"/>
          </a:p>
          <a:p>
            <a:r>
              <a:rPr lang="en-CA" sz="2000" dirty="0" smtClean="0"/>
              <a:t>Sharing of information and comparing individual experiences </a:t>
            </a:r>
          </a:p>
          <a:p>
            <a:r>
              <a:rPr lang="en-CA" sz="2000" dirty="0"/>
              <a:t>U</a:t>
            </a:r>
            <a:r>
              <a:rPr lang="en-CA" sz="2000" dirty="0" smtClean="0"/>
              <a:t>se of social media (Web, Twitter,…) to exchange information and find support</a:t>
            </a:r>
          </a:p>
          <a:p>
            <a:endParaRPr lang="en-CA" sz="2000" dirty="0" smtClean="0"/>
          </a:p>
          <a:p>
            <a:pPr marL="0" indent="0">
              <a:buNone/>
            </a:pPr>
            <a:endParaRPr lang="en-CA" sz="1900" dirty="0"/>
          </a:p>
          <a:p>
            <a:endParaRPr lang="en-CA" dirty="0" smtClean="0"/>
          </a:p>
          <a:p>
            <a:endParaRPr lang="en-CA" dirty="0"/>
          </a:p>
          <a:p>
            <a:endParaRPr lang="en-GB" dirty="0"/>
          </a:p>
        </p:txBody>
      </p:sp>
      <p:grpSp>
        <p:nvGrpSpPr>
          <p:cNvPr id="15" name="Grouper 14"/>
          <p:cNvGrpSpPr/>
          <p:nvPr/>
        </p:nvGrpSpPr>
        <p:grpSpPr>
          <a:xfrm>
            <a:off x="4724400" y="1219200"/>
            <a:ext cx="3886200" cy="5193681"/>
            <a:chOff x="4800600" y="1143000"/>
            <a:chExt cx="3886200" cy="5193681"/>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143000"/>
              <a:ext cx="3886200" cy="5193681"/>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Oval 3"/>
            <p:cNvSpPr>
              <a:spLocks noChangeArrowheads="1"/>
            </p:cNvSpPr>
            <p:nvPr/>
          </p:nvSpPr>
          <p:spPr bwMode="auto">
            <a:xfrm>
              <a:off x="7467600" y="5638800"/>
              <a:ext cx="288925" cy="288925"/>
            </a:xfrm>
            <a:prstGeom prst="ellipse">
              <a:avLst/>
            </a:prstGeom>
            <a:solidFill>
              <a:srgbClr val="FFFF00"/>
            </a:solidFill>
            <a:ln w="19050" algn="ctr">
              <a:solidFill>
                <a:schemeClr val="tx1"/>
              </a:solidFill>
              <a:round/>
              <a:headEnd/>
              <a:tailEnd/>
            </a:ln>
            <a:effectLst/>
          </p:spPr>
          <p:txBody>
            <a:bodyPr wrap="none" lIns="90000" tIns="46800" rIns="90000" bIns="46800" anchor="ctr"/>
            <a:lstStyle/>
            <a:p>
              <a:pPr algn="ctr">
                <a:spcBef>
                  <a:spcPct val="50000"/>
                </a:spcBef>
              </a:pPr>
              <a:endParaRPr lang="ja-JP" altLang="en-US">
                <a:effectLst>
                  <a:outerShdw blurRad="38100" dist="38100" dir="2700000" algn="tl">
                    <a:srgbClr val="FFFFFF"/>
                  </a:outerShdw>
                </a:effectLst>
              </a:endParaRPr>
            </a:p>
          </p:txBody>
        </p:sp>
        <p:sp>
          <p:nvSpPr>
            <p:cNvPr id="7" name="TextBox 5"/>
            <p:cNvSpPr txBox="1">
              <a:spLocks noChangeArrowheads="1"/>
            </p:cNvSpPr>
            <p:nvPr/>
          </p:nvSpPr>
          <p:spPr bwMode="auto">
            <a:xfrm>
              <a:off x="6324600" y="5867400"/>
              <a:ext cx="914400" cy="304800"/>
            </a:xfrm>
            <a:prstGeom prst="rect">
              <a:avLst/>
            </a:prstGeom>
            <a:noFill/>
            <a:ln w="9525">
              <a:solidFill>
                <a:schemeClr val="tx1"/>
              </a:solidFill>
              <a:miter lim="800000"/>
              <a:headEnd/>
              <a:tailEnd/>
            </a:ln>
          </p:spPr>
          <p:txBody>
            <a:bodyPr wrap="none" lIns="0" rIns="18288"/>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spcBef>
                  <a:spcPct val="20000"/>
                </a:spcBef>
                <a:buClr>
                  <a:srgbClr val="0BD0D9"/>
                </a:buClr>
                <a:buSzPct val="95000"/>
                <a:buFont typeface="Wingdings 2" charset="0"/>
                <a:buNone/>
              </a:pPr>
              <a:r>
                <a:rPr lang="en-GB" sz="1500" b="1" dirty="0" err="1" smtClean="0"/>
                <a:t>Suetsugi</a:t>
              </a:r>
              <a:endParaRPr lang="en-GB" sz="1500" b="1" dirty="0"/>
            </a:p>
          </p:txBody>
        </p:sp>
        <p:cxnSp>
          <p:nvCxnSpPr>
            <p:cNvPr id="9" name="Connecteur droit avec flèche 8"/>
            <p:cNvCxnSpPr>
              <a:stCxn id="7" idx="3"/>
              <a:endCxn id="6" idx="3"/>
            </p:cNvCxnSpPr>
            <p:nvPr/>
          </p:nvCxnSpPr>
          <p:spPr>
            <a:xfrm flipV="1">
              <a:off x="7239000" y="5885413"/>
              <a:ext cx="270912" cy="134387"/>
            </a:xfrm>
            <a:prstGeom prst="straightConnector1">
              <a:avLst/>
            </a:prstGeom>
            <a:ln w="952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14"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C111E266-A78D-7D40-A89C-60583C733C78}" type="slidenum">
              <a:rPr lang="fr-FR" sz="1200"/>
              <a:pPr algn="r"/>
              <a:t>21</a:t>
            </a:fld>
            <a:endParaRPr lang="fr-FR" sz="1200" dirty="0"/>
          </a:p>
        </p:txBody>
      </p:sp>
    </p:spTree>
    <p:extLst>
      <p:ext uri="{BB962C8B-B14F-4D97-AF65-F5344CB8AC3E}">
        <p14:creationId xmlns:p14="http://schemas.microsoft.com/office/powerpoint/2010/main" val="95446313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u numéro de diapositive 4"/>
          <p:cNvSpPr txBox="1">
            <a:spLocks noGrp="1"/>
          </p:cNvSpPr>
          <p:nvPr/>
        </p:nvSpPr>
        <p:spPr bwMode="auto">
          <a:xfrm>
            <a:off x="7019925" y="62865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FB276780-2E15-C945-9DAE-80900FC0EB81}" type="slidenum">
              <a:rPr lang="fr-FR" sz="1200"/>
              <a:pPr algn="r" eaLnBrk="1" hangingPunct="1"/>
              <a:t>22</a:t>
            </a:fld>
            <a:endParaRPr lang="fr-FR" sz="1200"/>
          </a:p>
        </p:txBody>
      </p:sp>
      <p:grpSp>
        <p:nvGrpSpPr>
          <p:cNvPr id="3" name="Grouper 2"/>
          <p:cNvGrpSpPr/>
          <p:nvPr/>
        </p:nvGrpSpPr>
        <p:grpSpPr>
          <a:xfrm>
            <a:off x="838200" y="1524000"/>
            <a:ext cx="7543800" cy="5105400"/>
            <a:chOff x="762000" y="762000"/>
            <a:chExt cx="7848600" cy="5410200"/>
          </a:xfrm>
        </p:grpSpPr>
        <p:pic>
          <p:nvPicPr>
            <p:cNvPr id="2" name="Image 1" descr="Sans tit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762000"/>
              <a:ext cx="7848600" cy="4974863"/>
            </a:xfrm>
            <a:prstGeom prst="rect">
              <a:avLst/>
            </a:prstGeom>
            <a:ln w="3175" cmpd="sng">
              <a:solidFill>
                <a:schemeClr val="tx1"/>
              </a:solidFill>
            </a:ln>
          </p:spPr>
        </p:pic>
        <p:sp>
          <p:nvSpPr>
            <p:cNvPr id="17" name="TextBox 5"/>
            <p:cNvSpPr txBox="1">
              <a:spLocks noChangeArrowheads="1"/>
            </p:cNvSpPr>
            <p:nvPr/>
          </p:nvSpPr>
          <p:spPr bwMode="auto">
            <a:xfrm>
              <a:off x="5791200" y="5867400"/>
              <a:ext cx="2819400" cy="304800"/>
            </a:xfrm>
            <a:prstGeom prst="rect">
              <a:avLst/>
            </a:prstGeom>
            <a:solidFill>
              <a:srgbClr val="FFC000"/>
            </a:solidFill>
            <a:ln w="9525">
              <a:solidFill>
                <a:schemeClr val="tx1"/>
              </a:solidFill>
              <a:miter lim="800000"/>
              <a:headEnd/>
              <a:tailEnd/>
            </a:ln>
          </p:spPr>
          <p:txBody>
            <a:bodyPr wrap="none" lIns="0" rIns="18288"/>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spcBef>
                  <a:spcPct val="20000"/>
                </a:spcBef>
                <a:buClr>
                  <a:srgbClr val="0BD0D9"/>
                </a:buClr>
                <a:buSzPct val="95000"/>
                <a:buFont typeface="Wingdings 2" charset="0"/>
                <a:buNone/>
              </a:pPr>
              <a:r>
                <a:rPr lang="en-GB" sz="1500" i="1" dirty="0"/>
                <a:t>Borrowed </a:t>
              </a:r>
              <a:r>
                <a:rPr lang="en-GB" sz="1500" i="1" dirty="0" smtClean="0"/>
                <a:t>from Shinya Endo</a:t>
              </a:r>
              <a:endParaRPr lang="en-GB" sz="1500" i="1" dirty="0"/>
            </a:p>
          </p:txBody>
        </p:sp>
      </p:grpSp>
      <p:sp>
        <p:nvSpPr>
          <p:cNvPr id="19" name="Title 4"/>
          <p:cNvSpPr>
            <a:spLocks noGrp="1"/>
          </p:cNvSpPr>
          <p:nvPr>
            <p:ph type="title" idx="4294967295"/>
          </p:nvPr>
        </p:nvSpPr>
        <p:spPr>
          <a:xfrm>
            <a:off x="0" y="152400"/>
            <a:ext cx="8991600" cy="1219200"/>
          </a:xfrm>
        </p:spPr>
        <p:txBody>
          <a:bodyPr>
            <a:normAutofit/>
          </a:bodyPr>
          <a:lstStyle/>
          <a:p>
            <a:pPr>
              <a:defRPr/>
            </a:pPr>
            <a:r>
              <a:rPr lang="en-CA" sz="2400" b="1" dirty="0">
                <a:solidFill>
                  <a:srgbClr val="000053"/>
                </a:solidFill>
                <a:ea typeface="ＭＳ Ｐゴシック" pitchFamily="-1" charset="-128"/>
                <a:cs typeface="ＭＳ Ｐゴシック" pitchFamily="-1" charset="-128"/>
              </a:rPr>
              <a:t>Measurements of soil contamination and </a:t>
            </a:r>
            <a:br>
              <a:rPr lang="en-CA" sz="2400" b="1" dirty="0">
                <a:solidFill>
                  <a:srgbClr val="000053"/>
                </a:solidFill>
                <a:ea typeface="ＭＳ Ｐゴシック" pitchFamily="-1" charset="-128"/>
                <a:cs typeface="ＭＳ Ｐゴシック" pitchFamily="-1" charset="-128"/>
              </a:rPr>
            </a:br>
            <a:r>
              <a:rPr lang="en-CA" sz="2400" b="1" dirty="0">
                <a:solidFill>
                  <a:srgbClr val="000053"/>
                </a:solidFill>
                <a:ea typeface="ＭＳ Ｐゴシック" pitchFamily="-1" charset="-128"/>
                <a:cs typeface="ＭＳ Ｐゴシック" pitchFamily="-1" charset="-128"/>
              </a:rPr>
              <a:t>ambient dose rates in rice paddies early 2012 </a:t>
            </a:r>
          </a:p>
        </p:txBody>
      </p:sp>
    </p:spTree>
    <p:extLst>
      <p:ext uri="{BB962C8B-B14F-4D97-AF65-F5344CB8AC3E}">
        <p14:creationId xmlns:p14="http://schemas.microsoft.com/office/powerpoint/2010/main" val="384450805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4"/>
          <p:cNvSpPr>
            <a:spLocks noGrp="1"/>
          </p:cNvSpPr>
          <p:nvPr>
            <p:ph type="title" idx="4294967295"/>
          </p:nvPr>
        </p:nvSpPr>
        <p:spPr>
          <a:xfrm>
            <a:off x="0" y="152400"/>
            <a:ext cx="8991600" cy="1219200"/>
          </a:xfrm>
        </p:spPr>
        <p:txBody>
          <a:bodyPr>
            <a:normAutofit/>
          </a:bodyPr>
          <a:lstStyle/>
          <a:p>
            <a:pPr>
              <a:lnSpc>
                <a:spcPct val="80000"/>
              </a:lnSpc>
              <a:defRPr/>
            </a:pPr>
            <a:r>
              <a:rPr lang="en-CA" sz="2400" b="1" dirty="0" smtClean="0">
                <a:solidFill>
                  <a:srgbClr val="000053"/>
                </a:solidFill>
                <a:ea typeface="ＭＳ Ｐゴシック" pitchFamily="-1" charset="-128"/>
                <a:cs typeface="ＭＳ Ｐゴシック" pitchFamily="-1" charset="-128"/>
              </a:rPr>
              <a:t>First </a:t>
            </a:r>
            <a:r>
              <a:rPr lang="en-CA" sz="2400" b="1" dirty="0">
                <a:solidFill>
                  <a:srgbClr val="000053"/>
                </a:solidFill>
                <a:ea typeface="ＭＳ Ｐゴシック" pitchFamily="-1" charset="-128"/>
                <a:cs typeface="ＭＳ Ｐゴシック" pitchFamily="-1" charset="-128"/>
              </a:rPr>
              <a:t>meeting with </a:t>
            </a:r>
            <a:r>
              <a:rPr lang="en-CA" sz="2400" b="1" dirty="0" smtClean="0">
                <a:solidFill>
                  <a:srgbClr val="000053"/>
                </a:solidFill>
                <a:ea typeface="ＭＳ Ｐゴシック" pitchFamily="-1" charset="-128"/>
                <a:cs typeface="ＭＳ Ｐゴシック" pitchFamily="-1" charset="-128"/>
              </a:rPr>
              <a:t>ICRP </a:t>
            </a:r>
            <a:r>
              <a:rPr lang="fr-FR" sz="2400" b="1" dirty="0" smtClean="0">
                <a:solidFill>
                  <a:srgbClr val="000053"/>
                </a:solidFill>
                <a:ea typeface="ＭＳ Ｐゴシック" pitchFamily="-1" charset="-128"/>
                <a:cs typeface="ＭＳ Ｐゴシック" pitchFamily="-1" charset="-128"/>
              </a:rPr>
              <a:t>– </a:t>
            </a:r>
            <a:r>
              <a:rPr lang="fr-FR" sz="2400" b="1" dirty="0">
                <a:solidFill>
                  <a:srgbClr val="000053"/>
                </a:solidFill>
                <a:ea typeface="ＭＳ Ｐゴシック" pitchFamily="-1" charset="-128"/>
                <a:cs typeface="ＭＳ Ｐゴシック" pitchFamily="-1" charset="-128"/>
              </a:rPr>
              <a:t>July 2012</a:t>
            </a:r>
            <a:r>
              <a:rPr lang="en-CA" sz="2400" b="1" dirty="0">
                <a:solidFill>
                  <a:srgbClr val="000053"/>
                </a:solidFill>
                <a:ea typeface="ＭＳ Ｐゴシック" pitchFamily="-1" charset="-128"/>
                <a:cs typeface="ＭＳ Ｐゴシック" pitchFamily="-1" charset="-128"/>
              </a:rPr>
              <a:t/>
            </a:r>
            <a:br>
              <a:rPr lang="en-CA" sz="2400" b="1" dirty="0">
                <a:solidFill>
                  <a:srgbClr val="000053"/>
                </a:solidFill>
                <a:ea typeface="ＭＳ Ｐゴシック" pitchFamily="-1" charset="-128"/>
                <a:cs typeface="ＭＳ Ｐゴシック" pitchFamily="-1" charset="-128"/>
              </a:rPr>
            </a:br>
            <a:r>
              <a:rPr lang="en-CA" sz="2700" b="1" dirty="0" smtClean="0">
                <a:solidFill>
                  <a:srgbClr val="000053"/>
                </a:solidFill>
                <a:ea typeface="ＭＳ Ｐゴシック" pitchFamily="-1" charset="-128"/>
                <a:cs typeface="ＭＳ Ｐゴシック" pitchFamily="-1" charset="-128"/>
              </a:rPr>
              <a:t> </a:t>
            </a:r>
            <a:r>
              <a:rPr lang="en-CA" sz="2000" b="1" dirty="0" smtClean="0">
                <a:solidFill>
                  <a:srgbClr val="000053"/>
                </a:solidFill>
                <a:ea typeface="ＭＳ Ｐゴシック" pitchFamily="-1" charset="-128"/>
                <a:cs typeface="ＭＳ Ｐゴシック" pitchFamily="-1" charset="-128"/>
              </a:rPr>
              <a:t>- Questions and concerns -</a:t>
            </a:r>
            <a:endParaRPr lang="en-CA" sz="2000" b="1" dirty="0">
              <a:solidFill>
                <a:srgbClr val="000053"/>
              </a:solidFill>
              <a:ea typeface="ＭＳ Ｐゴシック" pitchFamily="-1" charset="-128"/>
              <a:cs typeface="ＭＳ Ｐゴシック" pitchFamily="-1" charset="-128"/>
            </a:endParaRPr>
          </a:p>
        </p:txBody>
      </p:sp>
      <p:sp>
        <p:nvSpPr>
          <p:cNvPr id="54274" name="Espace réservé du numéro de diapositive 4"/>
          <p:cNvSpPr txBox="1">
            <a:spLocks noGrp="1"/>
          </p:cNvSpPr>
          <p:nvPr/>
        </p:nvSpPr>
        <p:spPr bwMode="auto">
          <a:xfrm>
            <a:off x="7019925" y="62865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FB276780-2E15-C945-9DAE-80900FC0EB81}" type="slidenum">
              <a:rPr lang="fr-FR" sz="1200"/>
              <a:pPr algn="r" eaLnBrk="1" hangingPunct="1"/>
              <a:t>23</a:t>
            </a:fld>
            <a:endParaRPr lang="fr-FR" sz="1200"/>
          </a:p>
        </p:txBody>
      </p:sp>
      <p:grpSp>
        <p:nvGrpSpPr>
          <p:cNvPr id="54275" name="Grouper 7"/>
          <p:cNvGrpSpPr>
            <a:grpSpLocks/>
          </p:cNvGrpSpPr>
          <p:nvPr/>
        </p:nvGrpSpPr>
        <p:grpSpPr bwMode="auto">
          <a:xfrm>
            <a:off x="1295400" y="1295400"/>
            <a:ext cx="6781800" cy="5029200"/>
            <a:chOff x="1219200" y="1066800"/>
            <a:chExt cx="6858001" cy="5105400"/>
          </a:xfrm>
        </p:grpSpPr>
        <p:grpSp>
          <p:nvGrpSpPr>
            <p:cNvPr id="54276" name="Grouper 8"/>
            <p:cNvGrpSpPr>
              <a:grpSpLocks/>
            </p:cNvGrpSpPr>
            <p:nvPr/>
          </p:nvGrpSpPr>
          <p:grpSpPr bwMode="auto">
            <a:xfrm>
              <a:off x="1219200" y="1066800"/>
              <a:ext cx="6858001" cy="5105400"/>
              <a:chOff x="1219200" y="1066800"/>
              <a:chExt cx="6858001" cy="5105400"/>
            </a:xfrm>
          </p:grpSpPr>
          <p:pic>
            <p:nvPicPr>
              <p:cNvPr id="54283" name="Image 4" descr="IMG_296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581400"/>
                <a:ext cx="3429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4" name="Image 6" descr="IMG_297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8201" y="3581400"/>
                <a:ext cx="3429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5" name="Image 17" descr="IMG_2947.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066800"/>
                <a:ext cx="3429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6" name="Image 18" descr="IMG_2957.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1066800"/>
                <a:ext cx="3429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0" name="Connecteur droit 9"/>
            <p:cNvCxnSpPr/>
            <p:nvPr/>
          </p:nvCxnSpPr>
          <p:spPr>
            <a:xfrm>
              <a:off x="1219200" y="1066800"/>
              <a:ext cx="6858001"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p:nvCxnSpPr>
          <p:spPr>
            <a:xfrm>
              <a:off x="1219200" y="3581400"/>
              <a:ext cx="6858001"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a:off x="1219200" y="6172200"/>
              <a:ext cx="6858001"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a:off x="4648200" y="1066800"/>
              <a:ext cx="0" cy="510540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a:off x="8077201" y="1066800"/>
              <a:ext cx="0" cy="5105400"/>
            </a:xfrm>
            <a:prstGeom prst="line">
              <a:avLst/>
            </a:prstGeom>
            <a:ln w="28575"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nvCxnSpPr>
          <p:spPr>
            <a:xfrm>
              <a:off x="1219200" y="1066800"/>
              <a:ext cx="0" cy="510540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6485512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4"/>
          <p:cNvSpPr>
            <a:spLocks noGrp="1"/>
          </p:cNvSpPr>
          <p:nvPr>
            <p:ph type="title" idx="4294967295"/>
          </p:nvPr>
        </p:nvSpPr>
        <p:spPr>
          <a:xfrm>
            <a:off x="0" y="228600"/>
            <a:ext cx="9144000" cy="990600"/>
          </a:xfrm>
          <a:noFill/>
        </p:spPr>
        <p:txBody>
          <a:bodyPr>
            <a:normAutofit/>
          </a:bodyPr>
          <a:lstStyle/>
          <a:p>
            <a:pPr>
              <a:defRPr/>
            </a:pPr>
            <a:r>
              <a:rPr lang="en-CA" sz="2400" b="1" dirty="0" smtClean="0">
                <a:solidFill>
                  <a:srgbClr val="000053"/>
                </a:solidFill>
                <a:ea typeface="ＭＳ Ｐゴシック" pitchFamily="-1" charset="-128"/>
                <a:cs typeface="ＭＳ Ｐゴシック" pitchFamily="-1" charset="-128"/>
              </a:rPr>
              <a:t>Second </a:t>
            </a:r>
            <a:r>
              <a:rPr lang="en-CA" sz="2400" b="1" dirty="0">
                <a:solidFill>
                  <a:srgbClr val="000053"/>
                </a:solidFill>
                <a:ea typeface="ＭＳ Ｐゴシック" pitchFamily="-1" charset="-128"/>
                <a:cs typeface="ＭＳ Ｐゴシック" pitchFamily="-1" charset="-128"/>
              </a:rPr>
              <a:t>meeting with ICRP </a:t>
            </a:r>
            <a:r>
              <a:rPr lang="fr-FR" sz="2400" b="1" dirty="0">
                <a:solidFill>
                  <a:srgbClr val="000053"/>
                </a:solidFill>
                <a:ea typeface="ＭＳ Ｐゴシック" pitchFamily="-1" charset="-128"/>
                <a:cs typeface="ＭＳ Ｐゴシック" pitchFamily="-1" charset="-128"/>
              </a:rPr>
              <a:t>– </a:t>
            </a:r>
            <a:r>
              <a:rPr lang="fr-FR" sz="2400" b="1" dirty="0" err="1">
                <a:solidFill>
                  <a:srgbClr val="000053"/>
                </a:solidFill>
                <a:ea typeface="ＭＳ Ｐゴシック" pitchFamily="-1" charset="-128"/>
                <a:cs typeface="ＭＳ Ｐゴシック" pitchFamily="-1" charset="-128"/>
              </a:rPr>
              <a:t>November</a:t>
            </a:r>
            <a:r>
              <a:rPr lang="fr-FR" sz="2400" b="1" dirty="0">
                <a:solidFill>
                  <a:srgbClr val="000053"/>
                </a:solidFill>
                <a:ea typeface="ＭＳ Ｐゴシック" pitchFamily="-1" charset="-128"/>
                <a:cs typeface="ＭＳ Ｐゴシック" pitchFamily="-1" charset="-128"/>
              </a:rPr>
              <a:t> </a:t>
            </a:r>
            <a:r>
              <a:rPr lang="fr-FR" sz="2400" b="1" dirty="0" smtClean="0">
                <a:solidFill>
                  <a:srgbClr val="000053"/>
                </a:solidFill>
                <a:ea typeface="ＭＳ Ｐゴシック" pitchFamily="-1" charset="-128"/>
                <a:cs typeface="ＭＳ Ｐゴシック" pitchFamily="-1" charset="-128"/>
              </a:rPr>
              <a:t>2012 </a:t>
            </a:r>
            <a:br>
              <a:rPr lang="fr-FR" sz="2400" b="1" dirty="0" smtClean="0">
                <a:solidFill>
                  <a:srgbClr val="000053"/>
                </a:solidFill>
                <a:ea typeface="ＭＳ Ｐゴシック" pitchFamily="-1" charset="-128"/>
                <a:cs typeface="ＭＳ Ｐゴシック" pitchFamily="-1" charset="-128"/>
              </a:rPr>
            </a:br>
            <a:r>
              <a:rPr lang="fr-FR" sz="2000" b="1" dirty="0" smtClean="0">
                <a:solidFill>
                  <a:srgbClr val="000053"/>
                </a:solidFill>
                <a:ea typeface="ＭＳ Ｐゴシック" pitchFamily="-1" charset="-128"/>
                <a:cs typeface="ＭＳ Ｐゴシック" pitchFamily="-1" charset="-128"/>
              </a:rPr>
              <a:t>- </a:t>
            </a:r>
            <a:r>
              <a:rPr lang="en-GB" sz="2000" b="1" dirty="0" smtClean="0">
                <a:solidFill>
                  <a:srgbClr val="000053"/>
                </a:solidFill>
                <a:ea typeface="ＭＳ Ｐゴシック" pitchFamily="-1" charset="-128"/>
                <a:cs typeface="ＭＳ Ｐゴシック" pitchFamily="-1" charset="-128"/>
              </a:rPr>
              <a:t>Discussion on first measurements of external dose -</a:t>
            </a:r>
            <a:endParaRPr lang="en-GB" sz="2000" b="1" dirty="0">
              <a:solidFill>
                <a:srgbClr val="000053"/>
              </a:solidFill>
              <a:ea typeface="ＭＳ Ｐゴシック" pitchFamily="-1" charset="-128"/>
              <a:cs typeface="ＭＳ Ｐゴシック" pitchFamily="-1" charset="-128"/>
            </a:endParaRPr>
          </a:p>
        </p:txBody>
      </p:sp>
      <p:sp>
        <p:nvSpPr>
          <p:cNvPr id="53251"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C957ADA1-1B02-3D45-96E8-0E9EAB412A05}" type="slidenum">
              <a:rPr lang="fr-FR" sz="1200"/>
              <a:pPr algn="r"/>
              <a:t>24</a:t>
            </a:fld>
            <a:endParaRPr lang="fr-FR" sz="1200"/>
          </a:p>
        </p:txBody>
      </p:sp>
      <p:grpSp>
        <p:nvGrpSpPr>
          <p:cNvPr id="21" name="Grouper 20"/>
          <p:cNvGrpSpPr/>
          <p:nvPr/>
        </p:nvGrpSpPr>
        <p:grpSpPr>
          <a:xfrm>
            <a:off x="1295400" y="1371600"/>
            <a:ext cx="6781800" cy="4879781"/>
            <a:chOff x="1295400" y="1371600"/>
            <a:chExt cx="6781800" cy="4879781"/>
          </a:xfrm>
        </p:grpSpPr>
        <p:grpSp>
          <p:nvGrpSpPr>
            <p:cNvPr id="14" name="Grouper 13"/>
            <p:cNvGrpSpPr/>
            <p:nvPr/>
          </p:nvGrpSpPr>
          <p:grpSpPr>
            <a:xfrm>
              <a:off x="1295400" y="1371600"/>
              <a:ext cx="6781800" cy="4879781"/>
              <a:chOff x="1981200" y="1565910"/>
              <a:chExt cx="6400800" cy="4609271"/>
            </a:xfrm>
          </p:grpSpPr>
          <p:pic>
            <p:nvPicPr>
              <p:cNvPr id="10" name="Image 9" descr="IMG_3925 - Version 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9600" y="1565910"/>
                <a:ext cx="3962400" cy="2328228"/>
              </a:xfrm>
              <a:prstGeom prst="rect">
                <a:avLst/>
              </a:prstGeom>
            </p:spPr>
          </p:pic>
          <p:pic>
            <p:nvPicPr>
              <p:cNvPr id="11" name="Image 10" descr="IMG_3914 - Version 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81200" y="1565910"/>
                <a:ext cx="2461683" cy="2320289"/>
              </a:xfrm>
              <a:prstGeom prst="rect">
                <a:avLst/>
              </a:prstGeom>
            </p:spPr>
          </p:pic>
          <p:pic>
            <p:nvPicPr>
              <p:cNvPr id="12" name="Image 11" descr="IMG_3912.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81200" y="3886200"/>
                <a:ext cx="3886200" cy="2286000"/>
              </a:xfrm>
              <a:prstGeom prst="rect">
                <a:avLst/>
              </a:prstGeom>
            </p:spPr>
          </p:pic>
          <p:pic>
            <p:nvPicPr>
              <p:cNvPr id="13" name="Image 12" descr="IMG_3932.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67400" y="3886200"/>
                <a:ext cx="2514600" cy="2288981"/>
              </a:xfrm>
              <a:prstGeom prst="rect">
                <a:avLst/>
              </a:prstGeom>
            </p:spPr>
          </p:pic>
        </p:grpSp>
        <p:cxnSp>
          <p:nvCxnSpPr>
            <p:cNvPr id="6" name="Connecteur droit 5"/>
            <p:cNvCxnSpPr/>
            <p:nvPr/>
          </p:nvCxnSpPr>
          <p:spPr>
            <a:xfrm>
              <a:off x="1295400" y="1371600"/>
              <a:ext cx="678180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 name="Connecteur droit 7"/>
            <p:cNvCxnSpPr/>
            <p:nvPr/>
          </p:nvCxnSpPr>
          <p:spPr>
            <a:xfrm>
              <a:off x="1295400" y="1371600"/>
              <a:ext cx="0" cy="487680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a:off x="8077200" y="1371600"/>
              <a:ext cx="0" cy="487680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a:off x="1295400" y="3810000"/>
              <a:ext cx="678180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a:off x="1295400" y="6248400"/>
              <a:ext cx="678180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nvCxnSpPr>
          <p:spPr>
            <a:xfrm>
              <a:off x="3886200" y="1371600"/>
              <a:ext cx="0" cy="243840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a:off x="5410200" y="3810000"/>
              <a:ext cx="0" cy="243840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823199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6A6B741A-8414-684D-A9C7-AE7C84CABD1C}" type="slidenum">
              <a:rPr lang="fr-FR" sz="1200"/>
              <a:pPr algn="r"/>
              <a:t>25</a:t>
            </a:fld>
            <a:endParaRPr lang="fr-FR" sz="1200" dirty="0"/>
          </a:p>
        </p:txBody>
      </p:sp>
      <p:sp>
        <p:nvSpPr>
          <p:cNvPr id="6" name="Title 4"/>
          <p:cNvSpPr>
            <a:spLocks noGrp="1"/>
          </p:cNvSpPr>
          <p:nvPr>
            <p:ph type="title" idx="4294967295"/>
          </p:nvPr>
        </p:nvSpPr>
        <p:spPr>
          <a:xfrm>
            <a:off x="0" y="152400"/>
            <a:ext cx="9144000" cy="914400"/>
          </a:xfrm>
          <a:noFill/>
        </p:spPr>
        <p:txBody>
          <a:bodyPr>
            <a:normAutofit/>
          </a:bodyPr>
          <a:lstStyle/>
          <a:p>
            <a:pPr>
              <a:defRPr/>
            </a:pPr>
            <a:r>
              <a:rPr lang="en-CA" sz="2400" b="1" dirty="0" smtClean="0">
                <a:solidFill>
                  <a:srgbClr val="000053"/>
                </a:solidFill>
                <a:ea typeface="ＭＳ Ｐゴシック" pitchFamily="-1" charset="-128"/>
                <a:cs typeface="ＭＳ Ｐゴシック" pitchFamily="-1" charset="-128"/>
              </a:rPr>
              <a:t>Third </a:t>
            </a:r>
            <a:r>
              <a:rPr lang="en-CA" sz="2400" b="1" dirty="0">
                <a:solidFill>
                  <a:srgbClr val="000053"/>
                </a:solidFill>
                <a:ea typeface="ＭＳ Ｐゴシック" pitchFamily="-1" charset="-128"/>
                <a:cs typeface="ＭＳ Ｐゴシック" pitchFamily="-1" charset="-128"/>
              </a:rPr>
              <a:t>meeting in </a:t>
            </a:r>
            <a:r>
              <a:rPr lang="fr-FR" sz="2400" b="1" dirty="0" err="1">
                <a:solidFill>
                  <a:srgbClr val="000053"/>
                </a:solidFill>
                <a:ea typeface="ＭＳ Ｐゴシック" pitchFamily="-1" charset="-128"/>
                <a:cs typeface="ＭＳ Ｐゴシック" pitchFamily="-1" charset="-128"/>
              </a:rPr>
              <a:t>Suetsugi</a:t>
            </a:r>
            <a:r>
              <a:rPr lang="fr-FR" sz="2400" b="1" dirty="0">
                <a:solidFill>
                  <a:srgbClr val="000053"/>
                </a:solidFill>
                <a:ea typeface="ＭＳ Ｐゴシック" pitchFamily="-1" charset="-128"/>
                <a:cs typeface="ＭＳ Ｐゴシック" pitchFamily="-1" charset="-128"/>
              </a:rPr>
              <a:t> – March </a:t>
            </a:r>
            <a:r>
              <a:rPr lang="fr-FR" sz="2400" b="1" dirty="0" smtClean="0">
                <a:solidFill>
                  <a:srgbClr val="000053"/>
                </a:solidFill>
                <a:ea typeface="ＭＳ Ｐゴシック" pitchFamily="-1" charset="-128"/>
                <a:cs typeface="ＭＳ Ｐゴシック" pitchFamily="-1" charset="-128"/>
              </a:rPr>
              <a:t>2013</a:t>
            </a:r>
            <a:br>
              <a:rPr lang="fr-FR" sz="2400" b="1" dirty="0" smtClean="0">
                <a:solidFill>
                  <a:srgbClr val="000053"/>
                </a:solidFill>
                <a:ea typeface="ＭＳ Ｐゴシック" pitchFamily="-1" charset="-128"/>
                <a:cs typeface="ＭＳ Ｐゴシック" pitchFamily="-1" charset="-128"/>
              </a:rPr>
            </a:br>
            <a:r>
              <a:rPr lang="fr-FR" sz="2000" b="1" dirty="0" smtClean="0">
                <a:solidFill>
                  <a:srgbClr val="000053"/>
                </a:solidFill>
                <a:ea typeface="ＭＳ Ｐゴシック" pitchFamily="-1" charset="-128"/>
                <a:cs typeface="ＭＳ Ｐゴシック" pitchFamily="-1" charset="-128"/>
              </a:rPr>
              <a:t>- </a:t>
            </a:r>
            <a:r>
              <a:rPr lang="en-GB" sz="2000" b="1" dirty="0" smtClean="0">
                <a:solidFill>
                  <a:srgbClr val="000053"/>
                </a:solidFill>
                <a:ea typeface="ＭＳ Ｐゴシック" pitchFamily="-1" charset="-128"/>
                <a:cs typeface="ＭＳ Ｐゴシック" pitchFamily="-1" charset="-128"/>
              </a:rPr>
              <a:t>Visit of the decontamination waste disposal site - </a:t>
            </a:r>
            <a:endParaRPr lang="en-GB" sz="2000" b="1" dirty="0">
              <a:solidFill>
                <a:srgbClr val="000053"/>
              </a:solidFill>
              <a:ea typeface="ＭＳ Ｐゴシック" pitchFamily="-1" charset="-128"/>
              <a:cs typeface="ＭＳ Ｐゴシック" pitchFamily="-1" charset="-128"/>
            </a:endParaRPr>
          </a:p>
        </p:txBody>
      </p:sp>
      <p:grpSp>
        <p:nvGrpSpPr>
          <p:cNvPr id="17" name="Grouper 16"/>
          <p:cNvGrpSpPr/>
          <p:nvPr/>
        </p:nvGrpSpPr>
        <p:grpSpPr>
          <a:xfrm>
            <a:off x="1371600" y="1295400"/>
            <a:ext cx="6477000" cy="4895850"/>
            <a:chOff x="1828800" y="1295400"/>
            <a:chExt cx="6400801" cy="4895850"/>
          </a:xfrm>
        </p:grpSpPr>
        <p:pic>
          <p:nvPicPr>
            <p:cNvPr id="2" name="Image 1" descr="IMG_5038 - Version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295400"/>
              <a:ext cx="3200400" cy="2438400"/>
            </a:xfrm>
            <a:prstGeom prst="rect">
              <a:avLst/>
            </a:prstGeom>
          </p:spPr>
        </p:pic>
        <p:pic>
          <p:nvPicPr>
            <p:cNvPr id="3" name="Image 2" descr="DSCN0770 - Version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3733800"/>
              <a:ext cx="3200400" cy="2457450"/>
            </a:xfrm>
            <a:prstGeom prst="rect">
              <a:avLst/>
            </a:prstGeom>
          </p:spPr>
        </p:pic>
        <p:pic>
          <p:nvPicPr>
            <p:cNvPr id="4" name="Image 3" descr="IMG_5051 - Version 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1" y="1295400"/>
              <a:ext cx="3200400" cy="2410202"/>
            </a:xfrm>
            <a:prstGeom prst="rect">
              <a:avLst/>
            </a:prstGeom>
          </p:spPr>
        </p:pic>
        <p:pic>
          <p:nvPicPr>
            <p:cNvPr id="5" name="Image 4" descr="DSCN0763.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8800" y="3733800"/>
              <a:ext cx="3191933" cy="2438400"/>
            </a:xfrm>
            <a:prstGeom prst="rect">
              <a:avLst/>
            </a:prstGeom>
          </p:spPr>
        </p:pic>
        <p:cxnSp>
          <p:nvCxnSpPr>
            <p:cNvPr id="10" name="Connecteur droit 9"/>
            <p:cNvCxnSpPr/>
            <p:nvPr/>
          </p:nvCxnSpPr>
          <p:spPr>
            <a:xfrm>
              <a:off x="1828800" y="1295400"/>
              <a:ext cx="640080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a:off x="1828800" y="1295400"/>
              <a:ext cx="0" cy="487680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a:off x="5029200" y="1295400"/>
              <a:ext cx="0" cy="487680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a:off x="8229600" y="1295400"/>
              <a:ext cx="0" cy="487680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nvCxnSpPr>
          <p:spPr>
            <a:xfrm>
              <a:off x="1828800" y="3733800"/>
              <a:ext cx="640080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a:off x="1828800" y="6172200"/>
              <a:ext cx="640080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13796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6A6B741A-8414-684D-A9C7-AE7C84CABD1C}" type="slidenum">
              <a:rPr lang="fr-FR" sz="1200"/>
              <a:pPr algn="r"/>
              <a:t>26</a:t>
            </a:fld>
            <a:endParaRPr lang="fr-FR" sz="1200" dirty="0"/>
          </a:p>
        </p:txBody>
      </p:sp>
      <p:sp>
        <p:nvSpPr>
          <p:cNvPr id="6" name="Title 4"/>
          <p:cNvSpPr>
            <a:spLocks noGrp="1"/>
          </p:cNvSpPr>
          <p:nvPr>
            <p:ph type="title" idx="4294967295"/>
          </p:nvPr>
        </p:nvSpPr>
        <p:spPr>
          <a:xfrm>
            <a:off x="12700" y="38100"/>
            <a:ext cx="9144000" cy="1257300"/>
          </a:xfrm>
          <a:noFill/>
        </p:spPr>
        <p:txBody>
          <a:bodyPr>
            <a:normAutofit/>
          </a:bodyPr>
          <a:lstStyle/>
          <a:p>
            <a:pPr>
              <a:defRPr/>
            </a:pPr>
            <a:r>
              <a:rPr lang="en-CA" sz="2400" b="1" dirty="0" smtClean="0">
                <a:solidFill>
                  <a:srgbClr val="000053"/>
                </a:solidFill>
                <a:ea typeface="ＭＳ Ｐゴシック" pitchFamily="-1" charset="-128"/>
                <a:cs typeface="ＭＳ Ｐゴシック" pitchFamily="-1" charset="-128"/>
              </a:rPr>
              <a:t>Fourth </a:t>
            </a:r>
            <a:r>
              <a:rPr lang="en-CA" sz="2400" b="1" dirty="0">
                <a:solidFill>
                  <a:srgbClr val="000053"/>
                </a:solidFill>
                <a:ea typeface="ＭＳ Ｐゴシック" pitchFamily="-1" charset="-128"/>
                <a:cs typeface="ＭＳ Ｐゴシック" pitchFamily="-1" charset="-128"/>
              </a:rPr>
              <a:t>meeting with ICRP </a:t>
            </a:r>
            <a:r>
              <a:rPr lang="fr-FR" sz="2400" b="1" dirty="0">
                <a:solidFill>
                  <a:srgbClr val="000053"/>
                </a:solidFill>
                <a:ea typeface="ＭＳ Ｐゴシック" pitchFamily="-1" charset="-128"/>
                <a:cs typeface="ＭＳ Ｐゴシック" pitchFamily="-1" charset="-128"/>
              </a:rPr>
              <a:t>– July </a:t>
            </a:r>
            <a:r>
              <a:rPr lang="fr-FR" sz="2400" b="1" dirty="0" smtClean="0">
                <a:solidFill>
                  <a:srgbClr val="000053"/>
                </a:solidFill>
                <a:ea typeface="ＭＳ Ｐゴシック" pitchFamily="-1" charset="-128"/>
                <a:cs typeface="ＭＳ Ｐゴシック" pitchFamily="-1" charset="-128"/>
              </a:rPr>
              <a:t>2013</a:t>
            </a:r>
            <a:br>
              <a:rPr lang="fr-FR" sz="2400" b="1" dirty="0" smtClean="0">
                <a:solidFill>
                  <a:srgbClr val="000053"/>
                </a:solidFill>
                <a:ea typeface="ＭＳ Ｐゴシック" pitchFamily="-1" charset="-128"/>
                <a:cs typeface="ＭＳ Ｐゴシック" pitchFamily="-1" charset="-128"/>
              </a:rPr>
            </a:br>
            <a:r>
              <a:rPr lang="fr-FR" sz="2000" b="1" dirty="0" smtClean="0">
                <a:solidFill>
                  <a:srgbClr val="000053"/>
                </a:solidFill>
                <a:ea typeface="ＭＳ Ｐゴシック" pitchFamily="-1" charset="-128"/>
                <a:cs typeface="ＭＳ Ｐゴシック" pitchFamily="-1" charset="-128"/>
              </a:rPr>
              <a:t>- </a:t>
            </a:r>
            <a:r>
              <a:rPr lang="en-GB" sz="2000" b="1" dirty="0" smtClean="0">
                <a:solidFill>
                  <a:srgbClr val="000053"/>
                </a:solidFill>
                <a:ea typeface="ＭＳ Ｐゴシック" pitchFamily="-1" charset="-128"/>
                <a:cs typeface="ＭＳ Ｐゴシック" pitchFamily="-1" charset="-128"/>
              </a:rPr>
              <a:t>Measurements of the products of local gardens </a:t>
            </a:r>
            <a:r>
              <a:rPr lang="fr-FR" sz="2000" b="1" dirty="0" smtClean="0">
                <a:solidFill>
                  <a:srgbClr val="000053"/>
                </a:solidFill>
                <a:ea typeface="ＭＳ Ｐゴシック" pitchFamily="-1" charset="-128"/>
                <a:cs typeface="ＭＳ Ｐゴシック" pitchFamily="-1" charset="-128"/>
              </a:rPr>
              <a:t>-</a:t>
            </a:r>
            <a:endParaRPr lang="en-CA" sz="2000" b="1" dirty="0">
              <a:solidFill>
                <a:srgbClr val="000053"/>
              </a:solidFill>
              <a:ea typeface="ＭＳ Ｐゴシック" pitchFamily="-1" charset="-128"/>
              <a:cs typeface="ＭＳ Ｐゴシック" pitchFamily="-1" charset="-128"/>
            </a:endParaRPr>
          </a:p>
        </p:txBody>
      </p:sp>
      <p:grpSp>
        <p:nvGrpSpPr>
          <p:cNvPr id="23" name="Grouper 22"/>
          <p:cNvGrpSpPr/>
          <p:nvPr/>
        </p:nvGrpSpPr>
        <p:grpSpPr>
          <a:xfrm>
            <a:off x="1371600" y="1371600"/>
            <a:ext cx="6324600" cy="4649142"/>
            <a:chOff x="1143000" y="1446858"/>
            <a:chExt cx="6553200" cy="4877742"/>
          </a:xfrm>
        </p:grpSpPr>
        <p:pic>
          <p:nvPicPr>
            <p:cNvPr id="2" name="Image 1" descr="IMG_607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1446858"/>
              <a:ext cx="3264004" cy="2437929"/>
            </a:xfrm>
            <a:prstGeom prst="rect">
              <a:avLst/>
            </a:prstGeom>
          </p:spPr>
        </p:pic>
        <p:pic>
          <p:nvPicPr>
            <p:cNvPr id="5" name="Image 4" descr="IMG_6084 - Version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3886200"/>
              <a:ext cx="3264470" cy="2438400"/>
            </a:xfrm>
            <a:prstGeom prst="rect">
              <a:avLst/>
            </a:prstGeom>
          </p:spPr>
        </p:pic>
        <p:pic>
          <p:nvPicPr>
            <p:cNvPr id="3" name="Image 2" descr="IMG_605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1447800"/>
              <a:ext cx="3276600" cy="2447338"/>
            </a:xfrm>
            <a:prstGeom prst="rect">
              <a:avLst/>
            </a:prstGeom>
          </p:spPr>
        </p:pic>
        <p:pic>
          <p:nvPicPr>
            <p:cNvPr id="4" name="Image 3" descr="IMG_6053 - Version 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9600" y="3886199"/>
              <a:ext cx="3276600" cy="2438401"/>
            </a:xfrm>
            <a:prstGeom prst="rect">
              <a:avLst/>
            </a:prstGeom>
          </p:spPr>
        </p:pic>
        <p:cxnSp>
          <p:nvCxnSpPr>
            <p:cNvPr id="9" name="Connecteur droit 8"/>
            <p:cNvCxnSpPr/>
            <p:nvPr/>
          </p:nvCxnSpPr>
          <p:spPr>
            <a:xfrm>
              <a:off x="1143000" y="1447800"/>
              <a:ext cx="6553200" cy="0"/>
            </a:xfrm>
            <a:prstGeom prst="line">
              <a:avLst/>
            </a:prstGeom>
            <a:ln w="28575"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a:off x="1143000" y="3886200"/>
              <a:ext cx="6553200" cy="0"/>
            </a:xfrm>
            <a:prstGeom prst="line">
              <a:avLst/>
            </a:prstGeom>
            <a:ln w="28575"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a:off x="1143000" y="6324600"/>
              <a:ext cx="6553200" cy="0"/>
            </a:xfrm>
            <a:prstGeom prst="line">
              <a:avLst/>
            </a:prstGeom>
            <a:ln w="28575"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a:off x="1143000" y="1447800"/>
              <a:ext cx="0" cy="487680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a:off x="4419600" y="1447800"/>
              <a:ext cx="0" cy="487680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a:off x="7696200" y="1447800"/>
              <a:ext cx="0" cy="487680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53132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6A6B741A-8414-684D-A9C7-AE7C84CABD1C}" type="slidenum">
              <a:rPr lang="fr-FR" sz="1200"/>
              <a:pPr algn="r"/>
              <a:t>27</a:t>
            </a:fld>
            <a:endParaRPr lang="fr-FR" sz="1200" dirty="0"/>
          </a:p>
        </p:txBody>
      </p:sp>
      <p:sp>
        <p:nvSpPr>
          <p:cNvPr id="5" name="Title 4"/>
          <p:cNvSpPr>
            <a:spLocks noGrp="1"/>
          </p:cNvSpPr>
          <p:nvPr>
            <p:ph type="title" idx="4294967295"/>
          </p:nvPr>
        </p:nvSpPr>
        <p:spPr>
          <a:xfrm>
            <a:off x="0" y="152400"/>
            <a:ext cx="9144000" cy="1066800"/>
          </a:xfrm>
          <a:noFill/>
        </p:spPr>
        <p:txBody>
          <a:bodyPr>
            <a:normAutofit/>
          </a:bodyPr>
          <a:lstStyle/>
          <a:p>
            <a:pPr>
              <a:defRPr/>
            </a:pPr>
            <a:r>
              <a:rPr lang="en-CA" sz="2400" b="1" dirty="0" smtClean="0">
                <a:solidFill>
                  <a:srgbClr val="000053"/>
                </a:solidFill>
                <a:ea typeface="ＭＳ Ｐゴシック" pitchFamily="-1" charset="-128"/>
                <a:cs typeface="ＭＳ Ｐゴシック" pitchFamily="-1" charset="-128"/>
              </a:rPr>
              <a:t>7</a:t>
            </a:r>
            <a:r>
              <a:rPr lang="en-CA" sz="2400" b="1" baseline="30000" dirty="0" smtClean="0">
                <a:solidFill>
                  <a:srgbClr val="000053"/>
                </a:solidFill>
                <a:ea typeface="ＭＳ Ｐゴシック" pitchFamily="-1" charset="-128"/>
                <a:cs typeface="ＭＳ Ｐゴシック" pitchFamily="-1" charset="-128"/>
              </a:rPr>
              <a:t>th</a:t>
            </a:r>
            <a:r>
              <a:rPr lang="en-CA" sz="2400" b="1" dirty="0" smtClean="0">
                <a:solidFill>
                  <a:srgbClr val="000053"/>
                </a:solidFill>
                <a:ea typeface="ＭＳ Ｐゴシック" pitchFamily="-1" charset="-128"/>
                <a:cs typeface="ＭＳ Ｐゴシック" pitchFamily="-1" charset="-128"/>
              </a:rPr>
              <a:t> ICRP Dialogue in Iwaki </a:t>
            </a:r>
            <a:r>
              <a:rPr lang="fr-FR" sz="2400" b="1" dirty="0" smtClean="0">
                <a:solidFill>
                  <a:srgbClr val="000053"/>
                </a:solidFill>
                <a:ea typeface="ＭＳ Ｐゴシック" pitchFamily="-1" charset="-128"/>
                <a:cs typeface="ＭＳ Ｐゴシック" pitchFamily="-1" charset="-128"/>
              </a:rPr>
              <a:t>– Iwaki, </a:t>
            </a:r>
            <a:r>
              <a:rPr lang="fr-FR" sz="2400" b="1" dirty="0" err="1" smtClean="0">
                <a:solidFill>
                  <a:srgbClr val="000053"/>
                </a:solidFill>
                <a:ea typeface="ＭＳ Ｐゴシック" pitchFamily="-1" charset="-128"/>
                <a:cs typeface="ＭＳ Ｐゴシック" pitchFamily="-1" charset="-128"/>
              </a:rPr>
              <a:t>November</a:t>
            </a:r>
            <a:r>
              <a:rPr lang="fr-FR" sz="2400" b="1" dirty="0" smtClean="0">
                <a:solidFill>
                  <a:srgbClr val="000053"/>
                </a:solidFill>
                <a:ea typeface="ＭＳ Ｐゴシック" pitchFamily="-1" charset="-128"/>
                <a:cs typeface="ＭＳ Ｐゴシック" pitchFamily="-1" charset="-128"/>
              </a:rPr>
              <a:t> 2013 </a:t>
            </a:r>
            <a:br>
              <a:rPr lang="fr-FR" sz="2400" b="1" dirty="0" smtClean="0">
                <a:solidFill>
                  <a:srgbClr val="000053"/>
                </a:solidFill>
                <a:ea typeface="ＭＳ Ｐゴシック" pitchFamily="-1" charset="-128"/>
                <a:cs typeface="ＭＳ Ｐゴシック" pitchFamily="-1" charset="-128"/>
              </a:rPr>
            </a:br>
            <a:r>
              <a:rPr lang="en-GB" sz="2000" b="1" dirty="0" smtClean="0">
                <a:solidFill>
                  <a:srgbClr val="000053"/>
                </a:solidFill>
                <a:ea typeface="ＭＳ Ｐゴシック" pitchFamily="-1" charset="-128"/>
                <a:cs typeface="ＭＳ Ｐゴシック" pitchFamily="-1" charset="-128"/>
              </a:rPr>
              <a:t>- Testimonies of </a:t>
            </a:r>
            <a:r>
              <a:rPr lang="en-GB" sz="2000" b="1" dirty="0" err="1" smtClean="0">
                <a:solidFill>
                  <a:srgbClr val="000053"/>
                </a:solidFill>
                <a:ea typeface="ＭＳ Ｐゴシック" pitchFamily="-1" charset="-128"/>
                <a:cs typeface="ＭＳ Ｐゴシック" pitchFamily="-1" charset="-128"/>
              </a:rPr>
              <a:t>Suetsugi</a:t>
            </a:r>
            <a:r>
              <a:rPr lang="en-GB" sz="2000" b="1" dirty="0" smtClean="0">
                <a:solidFill>
                  <a:srgbClr val="000053"/>
                </a:solidFill>
                <a:ea typeface="ＭＳ Ｐゴシック" pitchFamily="-1" charset="-128"/>
                <a:cs typeface="ＭＳ Ｐゴシック" pitchFamily="-1" charset="-128"/>
              </a:rPr>
              <a:t> residents -</a:t>
            </a:r>
            <a:endParaRPr lang="en-GB" sz="2000" b="1" dirty="0">
              <a:solidFill>
                <a:srgbClr val="000053"/>
              </a:solidFill>
              <a:ea typeface="ＭＳ Ｐゴシック" pitchFamily="-1" charset="-128"/>
              <a:cs typeface="ＭＳ Ｐゴシック" pitchFamily="-1" charset="-128"/>
            </a:endParaRPr>
          </a:p>
        </p:txBody>
      </p:sp>
      <p:pic>
        <p:nvPicPr>
          <p:cNvPr id="32" name="Image 31" descr="Sans tit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295400"/>
            <a:ext cx="8229600" cy="4719918"/>
          </a:xfrm>
          <a:prstGeom prst="rect">
            <a:avLst/>
          </a:prstGeom>
        </p:spPr>
      </p:pic>
    </p:spTree>
    <p:extLst>
      <p:ext uri="{BB962C8B-B14F-4D97-AF65-F5344CB8AC3E}">
        <p14:creationId xmlns:p14="http://schemas.microsoft.com/office/powerpoint/2010/main" val="3317070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0"/>
            <a:ext cx="9144000" cy="1143000"/>
          </a:xfrm>
        </p:spPr>
        <p:txBody>
          <a:bodyPr>
            <a:normAutofit/>
          </a:bodyPr>
          <a:lstStyle/>
          <a:p>
            <a:pPr>
              <a:defRPr/>
            </a:pPr>
            <a:r>
              <a:rPr lang="en-GB" sz="2400" b="1" dirty="0" smtClean="0">
                <a:solidFill>
                  <a:srgbClr val="000053"/>
                </a:solidFill>
                <a:ea typeface="ＭＳ Ｐゴシック" pitchFamily="-1" charset="-128"/>
                <a:cs typeface="ＭＳ Ｐゴシック" pitchFamily="-1" charset="-128"/>
              </a:rPr>
              <a:t>Preparing for the </a:t>
            </a:r>
            <a:r>
              <a:rPr lang="en-GB" sz="2400" b="1" dirty="0" err="1" smtClean="0">
                <a:solidFill>
                  <a:srgbClr val="000053"/>
                </a:solidFill>
                <a:ea typeface="ＭＳ Ｐゴシック" pitchFamily="-1" charset="-128"/>
                <a:cs typeface="ＭＳ Ｐゴシック" pitchFamily="-1" charset="-128"/>
              </a:rPr>
              <a:t>Suetsugi</a:t>
            </a:r>
            <a:r>
              <a:rPr lang="en-GB" sz="2400" b="1" dirty="0" smtClean="0">
                <a:solidFill>
                  <a:srgbClr val="000053"/>
                </a:solidFill>
                <a:ea typeface="ＭＳ Ｐゴシック" pitchFamily="-1" charset="-128"/>
                <a:cs typeface="ＭＳ Ｐゴシック" pitchFamily="-1" charset="-128"/>
              </a:rPr>
              <a:t> festival – April 2014 </a:t>
            </a:r>
            <a:endParaRPr lang="en-GB" sz="2400" b="1" dirty="0">
              <a:solidFill>
                <a:srgbClr val="000053"/>
              </a:solidFill>
              <a:ea typeface="ＭＳ Ｐゴシック" pitchFamily="-1" charset="-128"/>
              <a:cs typeface="ＭＳ Ｐゴシック" pitchFamily="-1" charset="-128"/>
            </a:endParaRPr>
          </a:p>
        </p:txBody>
      </p:sp>
      <p:sp>
        <p:nvSpPr>
          <p:cNvPr id="5"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C111E266-A78D-7D40-A89C-60583C733C78}" type="slidenum">
              <a:rPr lang="fr-FR" sz="1200"/>
              <a:pPr algn="r"/>
              <a:t>28</a:t>
            </a:fld>
            <a:endParaRPr lang="fr-FR" sz="1200" dirty="0"/>
          </a:p>
        </p:txBody>
      </p:sp>
      <p:pic>
        <p:nvPicPr>
          <p:cNvPr id="4" name="Image 3" descr="Sans tit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990600"/>
            <a:ext cx="7234991" cy="4885781"/>
          </a:xfrm>
          <a:prstGeom prst="rect">
            <a:avLst/>
          </a:prstGeom>
        </p:spPr>
      </p:pic>
      <p:sp>
        <p:nvSpPr>
          <p:cNvPr id="6" name="TextBox 5"/>
          <p:cNvSpPr txBox="1">
            <a:spLocks noChangeArrowheads="1"/>
          </p:cNvSpPr>
          <p:nvPr/>
        </p:nvSpPr>
        <p:spPr bwMode="auto">
          <a:xfrm>
            <a:off x="5791200" y="6096000"/>
            <a:ext cx="2481309" cy="381000"/>
          </a:xfrm>
          <a:prstGeom prst="rect">
            <a:avLst/>
          </a:prstGeom>
          <a:solidFill>
            <a:srgbClr val="FFC000"/>
          </a:solidFill>
          <a:ln w="9525">
            <a:solidFill>
              <a:schemeClr val="tx1"/>
            </a:solidFill>
            <a:miter lim="800000"/>
            <a:headEnd/>
            <a:tailEnd/>
          </a:ln>
        </p:spPr>
        <p:txBody>
          <a:bodyPr wrap="none" lIns="0" rIns="18288"/>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spcBef>
                <a:spcPct val="20000"/>
              </a:spcBef>
              <a:buClr>
                <a:srgbClr val="0BD0D9"/>
              </a:buClr>
              <a:buSzPct val="95000"/>
              <a:buFont typeface="Wingdings 2" charset="0"/>
              <a:buNone/>
            </a:pPr>
            <a:r>
              <a:rPr lang="en-GB" sz="1500" i="1" dirty="0" smtClean="0"/>
              <a:t>Photo </a:t>
            </a:r>
            <a:r>
              <a:rPr lang="en-GB" sz="1800" i="1" dirty="0" smtClean="0"/>
              <a:t>© </a:t>
            </a:r>
            <a:r>
              <a:rPr lang="en-GB" sz="1500" i="1" dirty="0" smtClean="0"/>
              <a:t>Jun </a:t>
            </a:r>
            <a:r>
              <a:rPr lang="en-GB" sz="1500" i="1" dirty="0" err="1" smtClean="0"/>
              <a:t>Takai</a:t>
            </a:r>
            <a:r>
              <a:rPr lang="en-GB" sz="1500" i="1" dirty="0" smtClean="0"/>
              <a:t> </a:t>
            </a:r>
            <a:endParaRPr lang="en-GB" sz="1500" i="1" dirty="0"/>
          </a:p>
        </p:txBody>
      </p:sp>
    </p:spTree>
    <p:extLst>
      <p:ext uri="{BB962C8B-B14F-4D97-AF65-F5344CB8AC3E}">
        <p14:creationId xmlns:p14="http://schemas.microsoft.com/office/powerpoint/2010/main" val="2303924340"/>
      </p:ext>
    </p:extLst>
  </p:cSld>
  <p:clrMapOvr>
    <a:masterClrMapping/>
  </p:clrMapOvr>
  <p:transition xmlns:p14="http://schemas.microsoft.com/office/powerpoint/2010/mai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6A6B741A-8414-684D-A9C7-AE7C84CABD1C}" type="slidenum">
              <a:rPr lang="fr-FR" sz="1200"/>
              <a:pPr algn="r"/>
              <a:t>29</a:t>
            </a:fld>
            <a:endParaRPr lang="fr-FR" sz="1200" dirty="0"/>
          </a:p>
        </p:txBody>
      </p:sp>
      <p:sp>
        <p:nvSpPr>
          <p:cNvPr id="5" name="Title 4"/>
          <p:cNvSpPr>
            <a:spLocks noGrp="1"/>
          </p:cNvSpPr>
          <p:nvPr>
            <p:ph type="title" idx="4294967295"/>
          </p:nvPr>
        </p:nvSpPr>
        <p:spPr>
          <a:xfrm>
            <a:off x="0" y="0"/>
            <a:ext cx="9144000" cy="1066800"/>
          </a:xfrm>
          <a:noFill/>
        </p:spPr>
        <p:txBody>
          <a:bodyPr>
            <a:normAutofit fontScale="90000"/>
          </a:bodyPr>
          <a:lstStyle/>
          <a:p>
            <a:pPr>
              <a:defRPr/>
            </a:pPr>
            <a:r>
              <a:rPr lang="en-CA" sz="2700" b="1" dirty="0" smtClean="0">
                <a:solidFill>
                  <a:srgbClr val="000053"/>
                </a:solidFill>
                <a:ea typeface="ＭＳ Ｐゴシック" pitchFamily="-1" charset="-128"/>
                <a:cs typeface="ＭＳ Ｐゴシック" pitchFamily="-1" charset="-128"/>
              </a:rPr>
              <a:t>Fifth </a:t>
            </a:r>
            <a:r>
              <a:rPr lang="en-CA" sz="2700" b="1" dirty="0">
                <a:solidFill>
                  <a:srgbClr val="000053"/>
                </a:solidFill>
                <a:ea typeface="ＭＳ Ｐゴシック" pitchFamily="-1" charset="-128"/>
                <a:cs typeface="ＭＳ Ｐゴシック" pitchFamily="-1" charset="-128"/>
              </a:rPr>
              <a:t>meeting with ICRP </a:t>
            </a:r>
            <a:r>
              <a:rPr lang="fr-FR" sz="2700" b="1" dirty="0">
                <a:solidFill>
                  <a:srgbClr val="000053"/>
                </a:solidFill>
                <a:ea typeface="ＭＳ Ｐゴシック" pitchFamily="-1" charset="-128"/>
                <a:cs typeface="ＭＳ Ｐゴシック" pitchFamily="-1" charset="-128"/>
              </a:rPr>
              <a:t>– May 2014</a:t>
            </a:r>
            <a:br>
              <a:rPr lang="fr-FR" sz="2700" b="1" dirty="0">
                <a:solidFill>
                  <a:srgbClr val="000053"/>
                </a:solidFill>
                <a:ea typeface="ＭＳ Ｐゴシック" pitchFamily="-1" charset="-128"/>
                <a:cs typeface="ＭＳ Ｐゴシック" pitchFamily="-1" charset="-128"/>
              </a:rPr>
            </a:br>
            <a:r>
              <a:rPr lang="fr-FR" sz="2400" b="1" dirty="0" smtClean="0">
                <a:solidFill>
                  <a:srgbClr val="000053"/>
                </a:solidFill>
                <a:ea typeface="ＭＳ Ｐゴシック" pitchFamily="-1" charset="-128"/>
                <a:cs typeface="ＭＳ Ｐゴシック" pitchFamily="-1" charset="-128"/>
              </a:rPr>
              <a:t>- </a:t>
            </a:r>
            <a:r>
              <a:rPr lang="en-GB" sz="2200" b="1" dirty="0" smtClean="0">
                <a:solidFill>
                  <a:srgbClr val="000053"/>
                </a:solidFill>
                <a:ea typeface="ＭＳ Ｐゴシック" pitchFamily="-1" charset="-128"/>
                <a:cs typeface="ＭＳ Ｐゴシック" pitchFamily="-1" charset="-128"/>
              </a:rPr>
              <a:t>Visit of the temporary storage site of the Iwaki incinerator fly ashes </a:t>
            </a:r>
            <a:r>
              <a:rPr lang="fr-FR" sz="2200" b="1" dirty="0" smtClean="0">
                <a:solidFill>
                  <a:srgbClr val="000053"/>
                </a:solidFill>
                <a:ea typeface="ＭＳ Ｐゴシック" pitchFamily="-1" charset="-128"/>
                <a:cs typeface="ＭＳ Ｐゴシック" pitchFamily="-1" charset="-128"/>
              </a:rPr>
              <a:t>-</a:t>
            </a:r>
            <a:endParaRPr lang="en-CA" sz="2200" b="1" dirty="0">
              <a:solidFill>
                <a:srgbClr val="000053"/>
              </a:solidFill>
              <a:ea typeface="ＭＳ Ｐゴシック" pitchFamily="-1" charset="-128"/>
              <a:cs typeface="ＭＳ Ｐゴシック" pitchFamily="-1" charset="-128"/>
            </a:endParaRPr>
          </a:p>
        </p:txBody>
      </p:sp>
      <p:grpSp>
        <p:nvGrpSpPr>
          <p:cNvPr id="30" name="Grouper 29"/>
          <p:cNvGrpSpPr/>
          <p:nvPr/>
        </p:nvGrpSpPr>
        <p:grpSpPr>
          <a:xfrm>
            <a:off x="1371600" y="1371600"/>
            <a:ext cx="6567054" cy="4724400"/>
            <a:chOff x="1143000" y="1219200"/>
            <a:chExt cx="6795654" cy="5029200"/>
          </a:xfrm>
        </p:grpSpPr>
        <p:pic>
          <p:nvPicPr>
            <p:cNvPr id="4" name="Image 3" descr="IMG_840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1999" y="3733800"/>
              <a:ext cx="3366655" cy="2514600"/>
            </a:xfrm>
            <a:prstGeom prst="rect">
              <a:avLst/>
            </a:prstGeom>
          </p:spPr>
        </p:pic>
        <p:pic>
          <p:nvPicPr>
            <p:cNvPr id="6" name="Image 5" descr="IMG_840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219200"/>
              <a:ext cx="3427741" cy="2514600"/>
            </a:xfrm>
            <a:prstGeom prst="rect">
              <a:avLst/>
            </a:prstGeom>
          </p:spPr>
        </p:pic>
        <p:pic>
          <p:nvPicPr>
            <p:cNvPr id="7" name="Image 6" descr="IMG_8397 - Version 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219200"/>
              <a:ext cx="3352800" cy="2514600"/>
            </a:xfrm>
            <a:prstGeom prst="rect">
              <a:avLst/>
            </a:prstGeom>
          </p:spPr>
        </p:pic>
        <p:cxnSp>
          <p:nvCxnSpPr>
            <p:cNvPr id="16" name="Connecteur droit 15"/>
            <p:cNvCxnSpPr/>
            <p:nvPr/>
          </p:nvCxnSpPr>
          <p:spPr>
            <a:xfrm>
              <a:off x="1143000" y="1219200"/>
              <a:ext cx="6781800" cy="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a:off x="7924800" y="1219200"/>
              <a:ext cx="0" cy="502920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a:off x="1143000" y="1219200"/>
              <a:ext cx="0" cy="502920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H="1">
              <a:off x="1143000" y="6248400"/>
              <a:ext cx="6781800" cy="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6" name="Connecteur droit 25"/>
            <p:cNvCxnSpPr/>
            <p:nvPr/>
          </p:nvCxnSpPr>
          <p:spPr>
            <a:xfrm>
              <a:off x="1143000" y="3733800"/>
              <a:ext cx="6781800" cy="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24" name="Image 23" descr="IMG_8382 - Version 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0" y="3810000"/>
              <a:ext cx="3429000" cy="2438400"/>
            </a:xfrm>
            <a:prstGeom prst="rect">
              <a:avLst/>
            </a:prstGeom>
          </p:spPr>
        </p:pic>
        <p:cxnSp>
          <p:nvCxnSpPr>
            <p:cNvPr id="29" name="Connecteur droit 28"/>
            <p:cNvCxnSpPr/>
            <p:nvPr/>
          </p:nvCxnSpPr>
          <p:spPr>
            <a:xfrm>
              <a:off x="4572000" y="1219200"/>
              <a:ext cx="0" cy="502920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28071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0" y="152400"/>
            <a:ext cx="9144000" cy="685800"/>
          </a:xfrm>
        </p:spPr>
        <p:txBody>
          <a:bodyPr>
            <a:normAutofit/>
          </a:bodyPr>
          <a:lstStyle/>
          <a:p>
            <a:pPr eaLnBrk="1" hangingPunct="1">
              <a:defRPr/>
            </a:pPr>
            <a:r>
              <a:rPr lang="en-GB" sz="2400" b="1" dirty="0">
                <a:solidFill>
                  <a:srgbClr val="000045"/>
                </a:solidFill>
                <a:latin typeface="Arial" pitchFamily="-1" charset="0"/>
                <a:ea typeface="Arial" pitchFamily="-1" charset="0"/>
                <a:cs typeface="Arial" pitchFamily="-1" charset="0"/>
              </a:rPr>
              <a:t>ICRP and </a:t>
            </a:r>
            <a:r>
              <a:rPr lang="en-GB" sz="2400" b="1" dirty="0" smtClean="0">
                <a:solidFill>
                  <a:srgbClr val="000045"/>
                </a:solidFill>
                <a:latin typeface="Arial" pitchFamily="-1" charset="0"/>
                <a:ea typeface="Arial" pitchFamily="-1" charset="0"/>
                <a:cs typeface="Arial" pitchFamily="-1" charset="0"/>
              </a:rPr>
              <a:t>long-term </a:t>
            </a:r>
            <a:r>
              <a:rPr lang="en-GB" sz="2400" b="1" dirty="0">
                <a:solidFill>
                  <a:srgbClr val="000045"/>
                </a:solidFill>
                <a:latin typeface="Arial" pitchFamily="-1" charset="0"/>
                <a:ea typeface="Arial" pitchFamily="-1" charset="0"/>
                <a:cs typeface="Arial" pitchFamily="-1" charset="0"/>
              </a:rPr>
              <a:t>recovery after a nuclear accident</a:t>
            </a:r>
          </a:p>
        </p:txBody>
      </p:sp>
      <p:sp>
        <p:nvSpPr>
          <p:cNvPr id="18436" name="Rectangle 3"/>
          <p:cNvSpPr>
            <a:spLocks noGrp="1" noChangeArrowheads="1"/>
          </p:cNvSpPr>
          <p:nvPr>
            <p:ph type="body" idx="1"/>
          </p:nvPr>
        </p:nvSpPr>
        <p:spPr>
          <a:xfrm>
            <a:off x="381000" y="762000"/>
            <a:ext cx="8534400" cy="5715000"/>
          </a:xfrm>
        </p:spPr>
        <p:txBody>
          <a:bodyPr/>
          <a:lstStyle/>
          <a:p>
            <a:pPr algn="just" eaLnBrk="1" hangingPunct="1">
              <a:lnSpc>
                <a:spcPct val="80000"/>
              </a:lnSpc>
              <a:spcBef>
                <a:spcPts val="1200"/>
              </a:spcBef>
              <a:buFont typeface="Wingdings" charset="0"/>
              <a:buNone/>
            </a:pPr>
            <a:endParaRPr lang="en-US" sz="800" dirty="0">
              <a:latin typeface="Helvetica" charset="0"/>
            </a:endParaRPr>
          </a:p>
          <a:p>
            <a:r>
              <a:rPr lang="en-GB" sz="2000" dirty="0" smtClean="0"/>
              <a:t>ICRP Pub 40 (1984) on the «Protection of the public in the event of major </a:t>
            </a:r>
            <a:r>
              <a:rPr lang="en-GB" sz="2000" dirty="0"/>
              <a:t>r</a:t>
            </a:r>
            <a:r>
              <a:rPr lang="en-GB" sz="2000" dirty="0" smtClean="0"/>
              <a:t>adiation </a:t>
            </a:r>
            <a:r>
              <a:rPr lang="en-GB" sz="2000" dirty="0"/>
              <a:t>a</a:t>
            </a:r>
            <a:r>
              <a:rPr lang="en-GB" sz="2000" dirty="0" smtClean="0"/>
              <a:t>ccidents - Principles for planning» and </a:t>
            </a:r>
            <a:r>
              <a:rPr lang="en-GB" sz="2000" dirty="0" smtClean="0">
                <a:latin typeface="Arial"/>
                <a:cs typeface="Arial"/>
              </a:rPr>
              <a:t>ICRP, Pub 63 (1993) on «Principles for intervention for protection of the public in a radiological emergency» were confined to short and medium-term actions but not addressing long-term recovery</a:t>
            </a:r>
          </a:p>
          <a:p>
            <a:pPr marL="0" indent="0">
              <a:buNone/>
            </a:pPr>
            <a:endParaRPr lang="en-GB" sz="1000" dirty="0" smtClean="0">
              <a:latin typeface="Arial"/>
              <a:cs typeface="Arial"/>
            </a:endParaRPr>
          </a:p>
          <a:p>
            <a:r>
              <a:rPr lang="en-GB" sz="2000" dirty="0" smtClean="0"/>
              <a:t>ICRP Pub 82 (1999) on the «Protection of the public in situations of prolonged </a:t>
            </a:r>
            <a:r>
              <a:rPr lang="en-GB" sz="2000" dirty="0"/>
              <a:t>r</a:t>
            </a:r>
            <a:r>
              <a:rPr lang="en-GB" sz="2000" dirty="0" smtClean="0"/>
              <a:t>adiation exposure» was a generic conceptual approach based on ICRP 60 (intervention levels) with limited practical guidance for managing long-term recovery after a nuclear accident.  A key point however was the mention for the first time in an ICRP Publication of the role of stakeholder involvement in the decision making process</a:t>
            </a:r>
          </a:p>
          <a:p>
            <a:pPr marL="0" indent="0">
              <a:buNone/>
            </a:pPr>
            <a:endParaRPr lang="en-GB" sz="1000" dirty="0" smtClean="0"/>
          </a:p>
          <a:p>
            <a:r>
              <a:rPr lang="en-GB" sz="2000" dirty="0" smtClean="0"/>
              <a:t>The first comprehensive ICRP Recommendations dealing with long-term recovery were those published in Pub 111 (2009) based on the Chernobyl experience in the CIS and Western Europe: «Application of the Commission’s recommendations to the protection of people </a:t>
            </a:r>
            <a:r>
              <a:rPr lang="en-GB" sz="2000" dirty="0"/>
              <a:t>l</a:t>
            </a:r>
            <a:r>
              <a:rPr lang="en-GB" sz="2000" dirty="0" smtClean="0"/>
              <a:t>iving in long-term </a:t>
            </a:r>
            <a:r>
              <a:rPr lang="en-GB" sz="2000" dirty="0"/>
              <a:t>c</a:t>
            </a:r>
            <a:r>
              <a:rPr lang="en-GB" sz="2000" dirty="0" smtClean="0"/>
              <a:t>ontaminated areas after a nuclear accident»</a:t>
            </a:r>
          </a:p>
          <a:p>
            <a:endParaRPr lang="fr-FR" sz="2000" dirty="0" smtClean="0">
              <a:latin typeface="Arial"/>
              <a:cs typeface="Arial"/>
            </a:endParaRPr>
          </a:p>
          <a:p>
            <a:endParaRPr lang="fr-FR" sz="2000" dirty="0">
              <a:latin typeface="Arial"/>
              <a:cs typeface="Arial"/>
            </a:endParaRPr>
          </a:p>
          <a:p>
            <a:pPr marL="0" indent="0">
              <a:buNone/>
            </a:pPr>
            <a:endParaRPr lang="en-US" sz="2000" dirty="0">
              <a:latin typeface="Arial"/>
              <a:cs typeface="Arial"/>
            </a:endParaRPr>
          </a:p>
        </p:txBody>
      </p:sp>
      <p:sp>
        <p:nvSpPr>
          <p:cNvPr id="5"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0454FD69-4E3F-CD44-BF80-21C94516B6B3}" type="slidenum">
              <a:rPr lang="fr-FR" sz="1200"/>
              <a:pPr algn="r"/>
              <a:t>3</a:t>
            </a:fld>
            <a:endParaRPr lang="fr-FR" sz="1200" dirty="0"/>
          </a:p>
        </p:txBody>
      </p:sp>
    </p:spTree>
    <p:extLst>
      <p:ext uri="{BB962C8B-B14F-4D97-AF65-F5344CB8AC3E}">
        <p14:creationId xmlns:p14="http://schemas.microsoft.com/office/powerpoint/2010/main" val="216826889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0"/>
            <a:ext cx="9144000" cy="1143000"/>
          </a:xfrm>
        </p:spPr>
        <p:txBody>
          <a:bodyPr>
            <a:normAutofit/>
          </a:bodyPr>
          <a:lstStyle/>
          <a:p>
            <a:pPr>
              <a:defRPr/>
            </a:pPr>
            <a:r>
              <a:rPr lang="en-GB" sz="2400" b="1" dirty="0" smtClean="0">
                <a:solidFill>
                  <a:srgbClr val="000053"/>
                </a:solidFill>
                <a:ea typeface="ＭＳ Ｐゴシック" pitchFamily="-1" charset="-128"/>
                <a:cs typeface="ＭＳ Ｐゴシック" pitchFamily="-1" charset="-128"/>
              </a:rPr>
              <a:t>Lessons from the </a:t>
            </a:r>
            <a:r>
              <a:rPr lang="en-GB" sz="2400" b="1" dirty="0" err="1" smtClean="0">
                <a:solidFill>
                  <a:srgbClr val="000053"/>
                </a:solidFill>
                <a:ea typeface="ＭＳ Ｐゴシック" pitchFamily="-1" charset="-128"/>
                <a:cs typeface="ＭＳ Ｐゴシック" pitchFamily="-1" charset="-128"/>
              </a:rPr>
              <a:t>Suetsugi</a:t>
            </a:r>
            <a:r>
              <a:rPr lang="en-GB" sz="2400" b="1" dirty="0" smtClean="0">
                <a:solidFill>
                  <a:srgbClr val="000053"/>
                </a:solidFill>
                <a:ea typeface="ＭＳ Ｐゴシック" pitchFamily="-1" charset="-128"/>
                <a:cs typeface="ＭＳ Ｐゴシック" pitchFamily="-1" charset="-128"/>
              </a:rPr>
              <a:t> community </a:t>
            </a:r>
            <a:endParaRPr lang="en-GB" sz="2400" b="1" dirty="0">
              <a:solidFill>
                <a:srgbClr val="000053"/>
              </a:solidFill>
              <a:ea typeface="ＭＳ Ｐゴシック" pitchFamily="-1" charset="-128"/>
              <a:cs typeface="ＭＳ Ｐゴシック" pitchFamily="-1" charset="-128"/>
            </a:endParaRPr>
          </a:p>
        </p:txBody>
      </p:sp>
      <p:sp>
        <p:nvSpPr>
          <p:cNvPr id="3" name="Content Placeholder 2"/>
          <p:cNvSpPr>
            <a:spLocks noGrp="1"/>
          </p:cNvSpPr>
          <p:nvPr>
            <p:ph idx="1"/>
          </p:nvPr>
        </p:nvSpPr>
        <p:spPr>
          <a:xfrm>
            <a:off x="1066800" y="1143000"/>
            <a:ext cx="7315200" cy="4724400"/>
          </a:xfrm>
        </p:spPr>
        <p:txBody>
          <a:bodyPr>
            <a:normAutofit lnSpcReduction="10000"/>
          </a:bodyPr>
          <a:lstStyle/>
          <a:p>
            <a:r>
              <a:rPr lang="en-GB" sz="2000" dirty="0">
                <a:cs typeface="ＭＳ Ｐゴシック" pitchFamily="33" charset="-128"/>
              </a:rPr>
              <a:t>The </a:t>
            </a:r>
            <a:r>
              <a:rPr lang="en-GB" sz="2000" dirty="0" err="1" smtClean="0">
                <a:cs typeface="ＭＳ Ｐゴシック" pitchFamily="33" charset="-128"/>
              </a:rPr>
              <a:t>Suetsugi</a:t>
            </a:r>
            <a:r>
              <a:rPr lang="en-GB" sz="2000" dirty="0" smtClean="0">
                <a:cs typeface="ＭＳ Ｐゴシック" pitchFamily="33" charset="-128"/>
              </a:rPr>
              <a:t> experience confirms that </a:t>
            </a:r>
            <a:r>
              <a:rPr lang="en-GB" sz="2000" dirty="0">
                <a:cs typeface="ＭＳ Ｐゴシック" pitchFamily="33" charset="-128"/>
              </a:rPr>
              <a:t>the direct engagement of the affected people in the day-to-day management of a </a:t>
            </a:r>
            <a:r>
              <a:rPr lang="en-GB" sz="2000" dirty="0" smtClean="0">
                <a:cs typeface="ＭＳ Ｐゴシック" pitchFamily="33" charset="-128"/>
              </a:rPr>
              <a:t>long-term contaminated </a:t>
            </a:r>
            <a:r>
              <a:rPr lang="en-GB" sz="2000" dirty="0">
                <a:cs typeface="ＭＳ Ｐゴシック" pitchFamily="33" charset="-128"/>
              </a:rPr>
              <a:t>territory is not only feasible but </a:t>
            </a:r>
            <a:r>
              <a:rPr lang="en-GB" sz="2000" dirty="0" smtClean="0">
                <a:cs typeface="ＭＳ Ｐゴシック" pitchFamily="33" charset="-128"/>
              </a:rPr>
              <a:t>necessary for each individual to regain control on her/his radiological </a:t>
            </a:r>
            <a:r>
              <a:rPr lang="en-GB" sz="2000" dirty="0">
                <a:cs typeface="ＭＳ Ｐゴシック" pitchFamily="33" charset="-128"/>
              </a:rPr>
              <a:t>situation and </a:t>
            </a:r>
            <a:r>
              <a:rPr lang="en-GB" sz="2000" dirty="0" smtClean="0">
                <a:cs typeface="ＭＳ Ｐゴシック" pitchFamily="33" charset="-128"/>
              </a:rPr>
              <a:t>also to restore her/his autonomy of decision  </a:t>
            </a:r>
          </a:p>
          <a:p>
            <a:pPr marL="0" indent="0">
              <a:buNone/>
            </a:pPr>
            <a:endParaRPr lang="en-GB" sz="1000" dirty="0" smtClean="0"/>
          </a:p>
          <a:p>
            <a:r>
              <a:rPr lang="en-GB" sz="2000" dirty="0"/>
              <a:t>The people of </a:t>
            </a:r>
            <a:r>
              <a:rPr lang="en-GB" sz="2000" dirty="0" err="1"/>
              <a:t>Suetsugi</a:t>
            </a:r>
            <a:r>
              <a:rPr lang="en-GB" sz="2000" dirty="0"/>
              <a:t> who </a:t>
            </a:r>
            <a:r>
              <a:rPr lang="en-GB" sz="2000" dirty="0" smtClean="0"/>
              <a:t>engaged </a:t>
            </a:r>
            <a:r>
              <a:rPr lang="en-GB" sz="2000" dirty="0"/>
              <a:t>in the rehabilitation of their </a:t>
            </a:r>
            <a:r>
              <a:rPr lang="en-GB" sz="2000" dirty="0" smtClean="0"/>
              <a:t>living conditions </a:t>
            </a:r>
            <a:r>
              <a:rPr lang="en-GB" sz="2000" dirty="0"/>
              <a:t>with the support of voluntary experts also </a:t>
            </a:r>
            <a:r>
              <a:rPr lang="en-GB" sz="2000" dirty="0" smtClean="0"/>
              <a:t>regained </a:t>
            </a:r>
            <a:r>
              <a:rPr lang="en-GB" sz="2000" dirty="0"/>
              <a:t>their dignity and </a:t>
            </a:r>
            <a:r>
              <a:rPr lang="en-GB" sz="2000" dirty="0" smtClean="0"/>
              <a:t>feel more united than </a:t>
            </a:r>
            <a:r>
              <a:rPr lang="en-GB" sz="2000" dirty="0"/>
              <a:t>before the </a:t>
            </a:r>
            <a:r>
              <a:rPr lang="en-GB" sz="2000" dirty="0" smtClean="0"/>
              <a:t>accident</a:t>
            </a:r>
          </a:p>
          <a:p>
            <a:pPr marL="0" indent="0">
              <a:buNone/>
            </a:pPr>
            <a:r>
              <a:rPr lang="en-GB" sz="1000" dirty="0" smtClean="0"/>
              <a:t> </a:t>
            </a:r>
            <a:endParaRPr lang="en-GB" sz="1000" dirty="0"/>
          </a:p>
          <a:p>
            <a:r>
              <a:rPr lang="en-GB" sz="2000" dirty="0"/>
              <a:t>After remaining a long time </a:t>
            </a:r>
            <a:r>
              <a:rPr lang="en-GB" sz="2000" dirty="0" smtClean="0"/>
              <a:t>voiceless and awaiting </a:t>
            </a:r>
            <a:r>
              <a:rPr lang="en-GB" sz="2000" dirty="0"/>
              <a:t>actions of the authorities and experts, the people of </a:t>
            </a:r>
            <a:r>
              <a:rPr lang="en-GB" sz="2000" dirty="0" err="1" smtClean="0"/>
              <a:t>Suetsugi</a:t>
            </a:r>
            <a:r>
              <a:rPr lang="en-GB" sz="2000" dirty="0" smtClean="0"/>
              <a:t> again take initiatives and narrate their lives and achievements since Fukushima </a:t>
            </a:r>
          </a:p>
          <a:p>
            <a:pPr marL="0" indent="0">
              <a:buNone/>
            </a:pPr>
            <a:endParaRPr lang="en-GB" sz="2000" dirty="0" smtClean="0"/>
          </a:p>
          <a:p>
            <a:endParaRPr lang="en-GB" dirty="0" smtClean="0"/>
          </a:p>
        </p:txBody>
      </p:sp>
      <p:sp>
        <p:nvSpPr>
          <p:cNvPr id="5"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C111E266-A78D-7D40-A89C-60583C733C78}" type="slidenum">
              <a:rPr lang="fr-FR" sz="1200"/>
              <a:pPr algn="r"/>
              <a:t>30</a:t>
            </a:fld>
            <a:endParaRPr lang="fr-FR" sz="1200" dirty="0"/>
          </a:p>
        </p:txBody>
      </p:sp>
    </p:spTree>
    <p:extLst>
      <p:ext uri="{BB962C8B-B14F-4D97-AF65-F5344CB8AC3E}">
        <p14:creationId xmlns:p14="http://schemas.microsoft.com/office/powerpoint/2010/main" val="1878519465"/>
      </p:ext>
    </p:extLst>
  </p:cSld>
  <p:clrMapOvr>
    <a:masterClrMapping/>
  </p:clrMapOvr>
  <p:transition xmlns:p14="http://schemas.microsoft.com/office/powerpoint/2010/mai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Sans tit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838200"/>
            <a:ext cx="6565539" cy="4951720"/>
          </a:xfrm>
          <a:prstGeom prst="rect">
            <a:avLst/>
          </a:prstGeom>
          <a:ln>
            <a:solidFill>
              <a:srgbClr val="000000"/>
            </a:solidFill>
          </a:ln>
        </p:spPr>
      </p:pic>
      <p:sp>
        <p:nvSpPr>
          <p:cNvPr id="9" name="TextBox 5"/>
          <p:cNvSpPr txBox="1">
            <a:spLocks noChangeArrowheads="1"/>
          </p:cNvSpPr>
          <p:nvPr/>
        </p:nvSpPr>
        <p:spPr bwMode="auto">
          <a:xfrm>
            <a:off x="4343400" y="5943600"/>
            <a:ext cx="3657600" cy="304800"/>
          </a:xfrm>
          <a:prstGeom prst="rect">
            <a:avLst/>
          </a:prstGeom>
          <a:solidFill>
            <a:srgbClr val="FFC000"/>
          </a:solidFill>
          <a:ln w="9525">
            <a:solidFill>
              <a:schemeClr val="tx1"/>
            </a:solidFill>
            <a:miter lim="800000"/>
            <a:headEnd/>
            <a:tailEnd/>
          </a:ln>
        </p:spPr>
        <p:txBody>
          <a:bodyPr wrap="none" lIns="0" rIns="18288"/>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spcBef>
                <a:spcPct val="20000"/>
              </a:spcBef>
              <a:buClr>
                <a:srgbClr val="0BD0D9"/>
              </a:buClr>
              <a:buSzPct val="95000"/>
              <a:buFont typeface="Wingdings 2" charset="0"/>
              <a:buNone/>
            </a:pPr>
            <a:r>
              <a:rPr lang="en-GB" sz="1500" i="1" dirty="0"/>
              <a:t>Borrowed </a:t>
            </a:r>
            <a:r>
              <a:rPr lang="en-GB" sz="1500" i="1" dirty="0" smtClean="0"/>
              <a:t>from ETHOS in FUKUSHIMA</a:t>
            </a:r>
            <a:endParaRPr lang="en-GB" sz="1500" i="1" dirty="0"/>
          </a:p>
        </p:txBody>
      </p:sp>
      <p:sp>
        <p:nvSpPr>
          <p:cNvPr id="10"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C111E266-A78D-7D40-A89C-60583C733C78}" type="slidenum">
              <a:rPr lang="fr-FR" sz="1200"/>
              <a:pPr algn="r"/>
              <a:t>31</a:t>
            </a:fld>
            <a:endParaRPr lang="fr-FR" sz="1200" dirty="0"/>
          </a:p>
        </p:txBody>
      </p:sp>
    </p:spTree>
    <p:extLst>
      <p:ext uri="{BB962C8B-B14F-4D97-AF65-F5344CB8AC3E}">
        <p14:creationId xmlns:p14="http://schemas.microsoft.com/office/powerpoint/2010/main" val="1726690337"/>
      </p:ext>
    </p:extLst>
  </p:cSld>
  <p:clrMapOvr>
    <a:masterClrMapping/>
  </p:clrMapOvr>
  <p:transition xmlns:p14="http://schemas.microsoft.com/office/powerpoint/2010/mai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body" idx="1"/>
          </p:nvPr>
        </p:nvSpPr>
        <p:spPr>
          <a:xfrm>
            <a:off x="381000" y="838200"/>
            <a:ext cx="8382000" cy="5334000"/>
          </a:xfrm>
        </p:spPr>
        <p:txBody>
          <a:bodyPr/>
          <a:lstStyle/>
          <a:p>
            <a:pPr marL="547687" indent="-457200">
              <a:lnSpc>
                <a:spcPct val="120000"/>
              </a:lnSpc>
              <a:spcAft>
                <a:spcPts val="600"/>
              </a:spcAft>
            </a:pPr>
            <a:r>
              <a:rPr lang="en-GB" sz="2000" dirty="0" smtClean="0">
                <a:latin typeface="Arial" pitchFamily="-107" charset="0"/>
                <a:ea typeface="Arial" pitchFamily="-107" charset="0"/>
                <a:cs typeface="Arial" pitchFamily="-107" charset="0"/>
              </a:rPr>
              <a:t>The Chernobyl and Fukushima experiences demonstrate that the contribution of </a:t>
            </a:r>
            <a:r>
              <a:rPr lang="en-GB" sz="2000" dirty="0" smtClean="0">
                <a:solidFill>
                  <a:srgbClr val="000000"/>
                </a:solidFill>
                <a:latin typeface="Arial" pitchFamily="-107" charset="0"/>
                <a:ea typeface="Arial" pitchFamily="-107" charset="0"/>
                <a:cs typeface="Arial" pitchFamily="-107" charset="0"/>
              </a:rPr>
              <a:t>local actors through </a:t>
            </a:r>
            <a:r>
              <a:rPr lang="en-GB" sz="2000" b="1" dirty="0" smtClean="0">
                <a:solidFill>
                  <a:srgbClr val="800000"/>
                </a:solidFill>
                <a:latin typeface="Arial" pitchFamily="-107" charset="0"/>
                <a:ea typeface="Arial" pitchFamily="-107" charset="0"/>
                <a:cs typeface="Arial" pitchFamily="-107" charset="0"/>
              </a:rPr>
              <a:t>self-help protection </a:t>
            </a:r>
            <a:r>
              <a:rPr lang="en-GB" sz="2000" dirty="0" smtClean="0">
                <a:latin typeface="Arial" pitchFamily="-107" charset="0"/>
                <a:ea typeface="Arial" pitchFamily="-107" charset="0"/>
                <a:cs typeface="Arial" pitchFamily="-107" charset="0"/>
              </a:rPr>
              <a:t>is the “engine” of long term recovery</a:t>
            </a:r>
          </a:p>
          <a:p>
            <a:pPr marL="547687" indent="-457200">
              <a:lnSpc>
                <a:spcPct val="120000"/>
              </a:lnSpc>
              <a:spcAft>
                <a:spcPts val="600"/>
              </a:spcAft>
            </a:pPr>
            <a:r>
              <a:rPr lang="en-GB" sz="2000" dirty="0" smtClean="0">
                <a:latin typeface="Arial" pitchFamily="-107" charset="0"/>
                <a:ea typeface="Arial" pitchFamily="-107" charset="0"/>
                <a:cs typeface="Arial" pitchFamily="-107" charset="0"/>
              </a:rPr>
              <a:t>The </a:t>
            </a:r>
            <a:r>
              <a:rPr lang="en-GB" sz="2000" b="1" dirty="0" smtClean="0">
                <a:solidFill>
                  <a:srgbClr val="800000"/>
                </a:solidFill>
                <a:latin typeface="Arial" pitchFamily="-107" charset="0"/>
                <a:ea typeface="Arial" pitchFamily="-107" charset="0"/>
                <a:cs typeface="Arial" pitchFamily="-107" charset="0"/>
              </a:rPr>
              <a:t>role of experts</a:t>
            </a:r>
            <a:r>
              <a:rPr lang="en-GB" sz="2000" dirty="0" smtClean="0">
                <a:latin typeface="Arial" pitchFamily="-107" charset="0"/>
                <a:ea typeface="Arial" pitchFamily="-107" charset="0"/>
                <a:cs typeface="Arial" pitchFamily="-107" charset="0"/>
              </a:rPr>
              <a:t> is to serve local actors and to facilitate the development of their ability to assess and manage their own situation. </a:t>
            </a:r>
            <a:r>
              <a:rPr lang="en-GB" sz="2000" dirty="0">
                <a:latin typeface="Arial" pitchFamily="-107" charset="0"/>
                <a:ea typeface="Arial" pitchFamily="-107" charset="0"/>
                <a:cs typeface="Arial" pitchFamily="-107" charset="0"/>
              </a:rPr>
              <a:t>Experts must evolve from the </a:t>
            </a:r>
            <a:r>
              <a:rPr lang="en-GB" sz="2000" b="1" dirty="0">
                <a:solidFill>
                  <a:srgbClr val="800000"/>
                </a:solidFill>
                <a:latin typeface="Arial" pitchFamily="-107" charset="0"/>
                <a:ea typeface="Arial" pitchFamily="-107" charset="0"/>
                <a:cs typeface="Arial" pitchFamily="-107" charset="0"/>
              </a:rPr>
              <a:t>explanation of phenomena </a:t>
            </a:r>
            <a:r>
              <a:rPr lang="en-GB" sz="2000" dirty="0">
                <a:latin typeface="Arial" pitchFamily="-107" charset="0"/>
                <a:ea typeface="Arial" pitchFamily="-107" charset="0"/>
                <a:cs typeface="Arial" pitchFamily="-107" charset="0"/>
              </a:rPr>
              <a:t>to the </a:t>
            </a:r>
            <a:r>
              <a:rPr lang="en-GB" sz="2000" b="1" dirty="0">
                <a:solidFill>
                  <a:srgbClr val="800000"/>
                </a:solidFill>
                <a:latin typeface="Arial" pitchFamily="-107" charset="0"/>
                <a:ea typeface="Arial" pitchFamily="-107" charset="0"/>
                <a:cs typeface="Arial" pitchFamily="-107" charset="0"/>
              </a:rPr>
              <a:t>resolution of </a:t>
            </a:r>
            <a:r>
              <a:rPr lang="en-GB" sz="2000" b="1" dirty="0" smtClean="0">
                <a:solidFill>
                  <a:srgbClr val="800000"/>
                </a:solidFill>
                <a:latin typeface="Arial" pitchFamily="-107" charset="0"/>
                <a:ea typeface="Arial" pitchFamily="-107" charset="0"/>
                <a:cs typeface="Arial" pitchFamily="-107" charset="0"/>
              </a:rPr>
              <a:t>problems </a:t>
            </a:r>
            <a:r>
              <a:rPr lang="en-GB" sz="2000" dirty="0" smtClean="0">
                <a:solidFill>
                  <a:srgbClr val="000000"/>
                </a:solidFill>
                <a:latin typeface="Arial" pitchFamily="-107" charset="0"/>
                <a:ea typeface="Arial" pitchFamily="-107" charset="0"/>
                <a:cs typeface="Arial" pitchFamily="-107" charset="0"/>
              </a:rPr>
              <a:t>together with the affected people (co-expertise)</a:t>
            </a:r>
          </a:p>
          <a:p>
            <a:pPr marL="547687" indent="-457200">
              <a:lnSpc>
                <a:spcPct val="120000"/>
              </a:lnSpc>
              <a:spcAft>
                <a:spcPts val="600"/>
              </a:spcAft>
            </a:pPr>
            <a:r>
              <a:rPr lang="en-GB" sz="2000" b="1" dirty="0" smtClean="0">
                <a:solidFill>
                  <a:srgbClr val="800000"/>
                </a:solidFill>
                <a:latin typeface="Arial" pitchFamily="-107" charset="0"/>
                <a:ea typeface="Arial" pitchFamily="-107" charset="0"/>
                <a:cs typeface="Arial" pitchFamily="-107" charset="0"/>
              </a:rPr>
              <a:t>National resources </a:t>
            </a:r>
            <a:r>
              <a:rPr lang="en-GB" sz="2000" dirty="0" smtClean="0">
                <a:latin typeface="Arial" pitchFamily="-107" charset="0"/>
                <a:ea typeface="Arial" pitchFamily="-107" charset="0"/>
                <a:cs typeface="Arial" pitchFamily="-107" charset="0"/>
              </a:rPr>
              <a:t>must be mobilized to support community projects and local producers to improve living conditions in the areas affected</a:t>
            </a:r>
          </a:p>
          <a:p>
            <a:pPr marL="547687" indent="-457200">
              <a:lnSpc>
                <a:spcPct val="120000"/>
              </a:lnSpc>
              <a:spcAft>
                <a:spcPts val="600"/>
              </a:spcAft>
            </a:pPr>
            <a:r>
              <a:rPr lang="en-GB" sz="2000" b="1" dirty="0" smtClean="0">
                <a:solidFill>
                  <a:srgbClr val="800000"/>
                </a:solidFill>
                <a:latin typeface="Arial" pitchFamily="-107" charset="0"/>
                <a:ea typeface="Arial" pitchFamily="-107" charset="0"/>
                <a:cs typeface="Arial" pitchFamily="-107" charset="0"/>
              </a:rPr>
              <a:t>Places of dialogue </a:t>
            </a:r>
            <a:r>
              <a:rPr lang="en-GB" sz="2000" dirty="0" smtClean="0">
                <a:solidFill>
                  <a:srgbClr val="000000"/>
                </a:solidFill>
                <a:latin typeface="Arial" pitchFamily="-107" charset="0"/>
                <a:ea typeface="Arial" pitchFamily="-107" charset="0"/>
                <a:cs typeface="Arial" pitchFamily="-107" charset="0"/>
              </a:rPr>
              <a:t>to exchange experiences are essential to engage stakeholders and diffuse the practical radiation protection culture</a:t>
            </a:r>
            <a:endParaRPr lang="fr-FR" sz="1800" dirty="0">
              <a:solidFill>
                <a:srgbClr val="000000"/>
              </a:solidFill>
              <a:ea typeface="MS PGothic" pitchFamily="34" charset="-128"/>
              <a:cs typeface="MS PGothic" pitchFamily="34" charset="-128"/>
            </a:endParaRPr>
          </a:p>
        </p:txBody>
      </p:sp>
      <p:sp>
        <p:nvSpPr>
          <p:cNvPr id="56324" name="Rectangle 3"/>
          <p:cNvSpPr>
            <a:spLocks noGrp="1" noChangeArrowheads="1"/>
          </p:cNvSpPr>
          <p:nvPr>
            <p:ph type="title"/>
          </p:nvPr>
        </p:nvSpPr>
        <p:spPr>
          <a:xfrm>
            <a:off x="-12700" y="0"/>
            <a:ext cx="9144000" cy="762000"/>
          </a:xfrm>
        </p:spPr>
        <p:txBody>
          <a:bodyPr>
            <a:normAutofit/>
          </a:bodyPr>
          <a:lstStyle/>
          <a:p>
            <a:pPr marL="342900" indent="-342900"/>
            <a:r>
              <a:rPr lang="en-GB" sz="2400" b="1" dirty="0" smtClean="0">
                <a:solidFill>
                  <a:srgbClr val="000045"/>
                </a:solidFill>
                <a:latin typeface="Arial" pitchFamily="-1" charset="0"/>
                <a:ea typeface="Arial" pitchFamily="-1" charset="0"/>
                <a:cs typeface="Arial" pitchFamily="-1" charset="0"/>
              </a:rPr>
              <a:t>Concluding remarks (1) </a:t>
            </a:r>
            <a:endParaRPr lang="en-GB" sz="2400" b="1" dirty="0">
              <a:solidFill>
                <a:srgbClr val="000045"/>
              </a:solidFill>
              <a:latin typeface="Arial" pitchFamily="-1" charset="0"/>
              <a:ea typeface="Arial" pitchFamily="-1" charset="0"/>
              <a:cs typeface="Arial" pitchFamily="-1" charset="0"/>
            </a:endParaRPr>
          </a:p>
        </p:txBody>
      </p:sp>
      <p:sp>
        <p:nvSpPr>
          <p:cNvPr id="5"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3B56C605-9C4E-694A-9A5F-D1F1450D135C}" type="slidenum">
              <a:rPr lang="fr-FR" sz="1200"/>
              <a:pPr algn="r"/>
              <a:t>32</a:t>
            </a:fld>
            <a:endParaRPr lang="fr-FR" sz="1200" dirty="0"/>
          </a:p>
        </p:txBody>
      </p:sp>
    </p:spTree>
    <p:extLst>
      <p:ext uri="{BB962C8B-B14F-4D97-AF65-F5344CB8AC3E}">
        <p14:creationId xmlns:p14="http://schemas.microsoft.com/office/powerpoint/2010/main" val="218173726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533400"/>
          </a:xfrm>
        </p:spPr>
        <p:txBody>
          <a:bodyPr>
            <a:noAutofit/>
          </a:bodyPr>
          <a:lstStyle/>
          <a:p>
            <a:pPr marL="342900" indent="-342900"/>
            <a:r>
              <a:rPr lang="en-GB" sz="2400" b="1" dirty="0" smtClean="0">
                <a:solidFill>
                  <a:srgbClr val="000045"/>
                </a:solidFill>
                <a:latin typeface="Arial" pitchFamily="-1" charset="0"/>
                <a:ea typeface="Arial" pitchFamily="-1" charset="0"/>
                <a:cs typeface="Arial" pitchFamily="-1" charset="0"/>
              </a:rPr>
              <a:t>Concluding remarks (2) </a:t>
            </a:r>
            <a:endParaRPr lang="en-GB" sz="2400" b="1" dirty="0">
              <a:solidFill>
                <a:srgbClr val="000045"/>
              </a:solidFill>
              <a:latin typeface="Arial" pitchFamily="-1" charset="0"/>
              <a:ea typeface="Arial" pitchFamily="-1" charset="0"/>
              <a:cs typeface="Arial" pitchFamily="-1" charset="0"/>
            </a:endParaRPr>
          </a:p>
        </p:txBody>
      </p:sp>
      <p:sp>
        <p:nvSpPr>
          <p:cNvPr id="3" name="Content Placeholder 2"/>
          <p:cNvSpPr>
            <a:spLocks noGrp="1"/>
          </p:cNvSpPr>
          <p:nvPr>
            <p:ph idx="1"/>
          </p:nvPr>
        </p:nvSpPr>
        <p:spPr>
          <a:xfrm>
            <a:off x="304800" y="914400"/>
            <a:ext cx="8610600" cy="5715000"/>
          </a:xfrm>
        </p:spPr>
        <p:txBody>
          <a:bodyPr>
            <a:normAutofit fontScale="92500" lnSpcReduction="10000"/>
          </a:bodyPr>
          <a:lstStyle/>
          <a:p>
            <a:pPr>
              <a:lnSpc>
                <a:spcPct val="110000"/>
              </a:lnSpc>
            </a:pPr>
            <a:r>
              <a:rPr lang="en-GB" sz="2200" dirty="0" smtClean="0">
                <a:solidFill>
                  <a:srgbClr val="000000"/>
                </a:solidFill>
              </a:rPr>
              <a:t>Overall, </a:t>
            </a:r>
            <a:r>
              <a:rPr lang="en-GB" sz="2200" dirty="0">
                <a:solidFill>
                  <a:srgbClr val="000000"/>
                </a:solidFill>
              </a:rPr>
              <a:t>the ICRP system of radiological protection </a:t>
            </a:r>
            <a:r>
              <a:rPr lang="en-GB" sz="2200" dirty="0" smtClean="0">
                <a:solidFill>
                  <a:srgbClr val="000000"/>
                </a:solidFill>
              </a:rPr>
              <a:t>for long term recovery after a nuclear accident </a:t>
            </a:r>
            <a:r>
              <a:rPr lang="en-CA" sz="2200" dirty="0" smtClean="0">
                <a:solidFill>
                  <a:srgbClr val="000000"/>
                </a:solidFill>
              </a:rPr>
              <a:t>seems </a:t>
            </a:r>
            <a:r>
              <a:rPr lang="en-CA" sz="2200" dirty="0">
                <a:solidFill>
                  <a:srgbClr val="000000"/>
                </a:solidFill>
              </a:rPr>
              <a:t>to work</a:t>
            </a:r>
            <a:r>
              <a:rPr lang="en-GB" sz="2200" dirty="0">
                <a:solidFill>
                  <a:srgbClr val="000000"/>
                </a:solidFill>
              </a:rPr>
              <a:t> well</a:t>
            </a:r>
          </a:p>
          <a:p>
            <a:pPr>
              <a:lnSpc>
                <a:spcPct val="110000"/>
              </a:lnSpc>
            </a:pPr>
            <a:r>
              <a:rPr lang="en-GB" sz="2200" dirty="0">
                <a:solidFill>
                  <a:srgbClr val="000000"/>
                </a:solidFill>
              </a:rPr>
              <a:t>The main difficulty is with the understanding of the role of </a:t>
            </a:r>
            <a:r>
              <a:rPr lang="en-CA" sz="2200" dirty="0">
                <a:solidFill>
                  <a:srgbClr val="000000"/>
                </a:solidFill>
              </a:rPr>
              <a:t>reference levels in the </a:t>
            </a:r>
            <a:r>
              <a:rPr lang="en-CA" sz="2200" dirty="0" smtClean="0">
                <a:solidFill>
                  <a:srgbClr val="000000"/>
                </a:solidFill>
              </a:rPr>
              <a:t>optimisation process. This point needs further clarification </a:t>
            </a:r>
            <a:endParaRPr lang="en-GB" sz="2200" dirty="0">
              <a:solidFill>
                <a:srgbClr val="000000"/>
              </a:solidFill>
            </a:endParaRPr>
          </a:p>
          <a:p>
            <a:pPr>
              <a:lnSpc>
                <a:spcPct val="110000"/>
              </a:lnSpc>
            </a:pPr>
            <a:r>
              <a:rPr lang="en-GB" sz="2200" b="1" dirty="0" smtClean="0">
                <a:solidFill>
                  <a:srgbClr val="800000"/>
                </a:solidFill>
              </a:rPr>
              <a:t>More practical advice </a:t>
            </a:r>
            <a:r>
              <a:rPr lang="en-GB" sz="2200" dirty="0" smtClean="0">
                <a:solidFill>
                  <a:srgbClr val="000000"/>
                </a:solidFill>
              </a:rPr>
              <a:t>are also needed on the co-expertise process, the development of the practical radiation protection culture, and the self-help protection actions</a:t>
            </a:r>
          </a:p>
          <a:p>
            <a:pPr>
              <a:lnSpc>
                <a:spcPct val="110000"/>
              </a:lnSpc>
            </a:pPr>
            <a:r>
              <a:rPr lang="en-GB" sz="2200" dirty="0" smtClean="0">
                <a:solidFill>
                  <a:srgbClr val="000000"/>
                </a:solidFill>
              </a:rPr>
              <a:t>The Japanese experience with the management of contaminated foodstuff, decontamination and waste management has to be integrated</a:t>
            </a:r>
          </a:p>
          <a:p>
            <a:pPr>
              <a:lnSpc>
                <a:spcPct val="110000"/>
              </a:lnSpc>
            </a:pPr>
            <a:r>
              <a:rPr lang="en-GB" sz="2200" dirty="0" smtClean="0">
                <a:solidFill>
                  <a:srgbClr val="000000"/>
                </a:solidFill>
              </a:rPr>
              <a:t>More emphasize must be given on the </a:t>
            </a:r>
            <a:r>
              <a:rPr lang="en-GB" sz="2200" b="1" dirty="0" smtClean="0">
                <a:solidFill>
                  <a:srgbClr val="800000"/>
                </a:solidFill>
              </a:rPr>
              <a:t>human dimensions </a:t>
            </a:r>
            <a:r>
              <a:rPr lang="en-GB" sz="2200" dirty="0" smtClean="0">
                <a:solidFill>
                  <a:srgbClr val="000000"/>
                </a:solidFill>
              </a:rPr>
              <a:t>and the </a:t>
            </a:r>
            <a:r>
              <a:rPr lang="en-GB" sz="2200" b="1" dirty="0" smtClean="0">
                <a:solidFill>
                  <a:srgbClr val="800000"/>
                </a:solidFill>
              </a:rPr>
              <a:t>ethical values </a:t>
            </a:r>
            <a:r>
              <a:rPr lang="en-GB" sz="2200" dirty="0" smtClean="0">
                <a:solidFill>
                  <a:srgbClr val="000000"/>
                </a:solidFill>
              </a:rPr>
              <a:t>at stake with long-term recovery situations </a:t>
            </a:r>
          </a:p>
          <a:p>
            <a:pPr>
              <a:lnSpc>
                <a:spcPct val="110000"/>
              </a:lnSpc>
            </a:pPr>
            <a:r>
              <a:rPr lang="en-GB" sz="2200" dirty="0" smtClean="0">
                <a:solidFill>
                  <a:srgbClr val="000000"/>
                </a:solidFill>
                <a:latin typeface="Arial" pitchFamily="-1" charset="0"/>
                <a:ea typeface="Arial" pitchFamily="-1" charset="0"/>
                <a:cs typeface="Arial" pitchFamily="-1" charset="0"/>
              </a:rPr>
              <a:t>All </a:t>
            </a:r>
            <a:r>
              <a:rPr lang="en-GB" sz="2200" dirty="0">
                <a:solidFill>
                  <a:srgbClr val="000000"/>
                </a:solidFill>
                <a:latin typeface="Arial" pitchFamily="-1" charset="0"/>
                <a:ea typeface="Arial" pitchFamily="-1" charset="0"/>
                <a:cs typeface="Arial" pitchFamily="-1" charset="0"/>
              </a:rPr>
              <a:t>these points will be addressed by </a:t>
            </a:r>
            <a:r>
              <a:rPr lang="en-GB" sz="2200" b="1" dirty="0">
                <a:solidFill>
                  <a:srgbClr val="800000"/>
                </a:solidFill>
                <a:latin typeface="Arial" pitchFamily="-1" charset="0"/>
                <a:ea typeface="Arial" pitchFamily="-1" charset="0"/>
                <a:cs typeface="Arial" pitchFamily="-1" charset="0"/>
              </a:rPr>
              <a:t>Task Group 93 on the update of ICRP Publication 109 and 111</a:t>
            </a:r>
            <a:r>
              <a:rPr lang="en-GB" sz="2200" dirty="0">
                <a:solidFill>
                  <a:srgbClr val="000000"/>
                </a:solidFill>
                <a:latin typeface="Arial" pitchFamily="-1" charset="0"/>
                <a:ea typeface="Arial" pitchFamily="-1" charset="0"/>
                <a:cs typeface="Arial" pitchFamily="-1" charset="0"/>
              </a:rPr>
              <a:t> chaired by Michiaki Kai and </a:t>
            </a:r>
            <a:r>
              <a:rPr lang="en-GB" sz="2200" dirty="0" err="1">
                <a:solidFill>
                  <a:srgbClr val="000000"/>
                </a:solidFill>
                <a:latin typeface="Arial" pitchFamily="-1" charset="0"/>
                <a:ea typeface="Arial" pitchFamily="-1" charset="0"/>
                <a:cs typeface="Arial" pitchFamily="-1" charset="0"/>
              </a:rPr>
              <a:t>Toshimitsu</a:t>
            </a:r>
            <a:r>
              <a:rPr lang="en-GB" sz="2200" dirty="0">
                <a:solidFill>
                  <a:srgbClr val="000000"/>
                </a:solidFill>
                <a:latin typeface="Arial" pitchFamily="-1" charset="0"/>
                <a:ea typeface="Arial" pitchFamily="-1" charset="0"/>
                <a:cs typeface="Arial" pitchFamily="-1" charset="0"/>
              </a:rPr>
              <a:t> Homma (Japan) and developed in cooperation with Japanese stakeholders and ICRP members involved in the ICRP Dialogue Initiative in Fukushima</a:t>
            </a:r>
          </a:p>
          <a:p>
            <a:pPr marL="342900" lvl="1" indent="-342900">
              <a:lnSpc>
                <a:spcPct val="110000"/>
              </a:lnSpc>
              <a:spcBef>
                <a:spcPct val="0"/>
              </a:spcBef>
            </a:pPr>
            <a:endParaRPr lang="en-CA" sz="2200" b="1" dirty="0">
              <a:solidFill>
                <a:srgbClr val="000045"/>
              </a:solidFill>
              <a:latin typeface="Arial" pitchFamily="-1" charset="0"/>
              <a:ea typeface="Arial" pitchFamily="-1" charset="0"/>
              <a:cs typeface="Arial" pitchFamily="-1" charset="0"/>
            </a:endParaRPr>
          </a:p>
        </p:txBody>
      </p:sp>
      <p:sp>
        <p:nvSpPr>
          <p:cNvPr id="5"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C111E266-A78D-7D40-A89C-60583C733C78}" type="slidenum">
              <a:rPr lang="fr-FR" sz="1200"/>
              <a:pPr algn="r"/>
              <a:t>33</a:t>
            </a:fld>
            <a:endParaRPr lang="fr-FR" sz="1200" dirty="0"/>
          </a:p>
        </p:txBody>
      </p:sp>
    </p:spTree>
    <p:extLst>
      <p:ext uri="{BB962C8B-B14F-4D97-AF65-F5344CB8AC3E}">
        <p14:creationId xmlns:p14="http://schemas.microsoft.com/office/powerpoint/2010/main" val="520739915"/>
      </p:ext>
    </p:extLst>
  </p:cSld>
  <p:clrMapOvr>
    <a:masterClrMapping/>
  </p:clrMapOvr>
  <p:transition xmlns:p14="http://schemas.microsoft.com/office/powerpoint/2010/mai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0" y="152400"/>
            <a:ext cx="8964613" cy="838200"/>
          </a:xfrm>
        </p:spPr>
        <p:txBody>
          <a:bodyPr>
            <a:normAutofit/>
          </a:bodyPr>
          <a:lstStyle/>
          <a:p>
            <a:pPr marL="342900" indent="-342900"/>
            <a:r>
              <a:rPr lang="en-GB" sz="2400" b="1" dirty="0">
                <a:solidFill>
                  <a:srgbClr val="000045"/>
                </a:solidFill>
                <a:latin typeface="Arial" pitchFamily="-1" charset="0"/>
                <a:ea typeface="Arial" pitchFamily="-1" charset="0"/>
                <a:cs typeface="Arial" pitchFamily="-1" charset="0"/>
              </a:rPr>
              <a:t>R</a:t>
            </a:r>
            <a:r>
              <a:rPr lang="en-GB" sz="2400" b="1" dirty="0" smtClean="0">
                <a:solidFill>
                  <a:srgbClr val="000045"/>
                </a:solidFill>
                <a:latin typeface="Arial" pitchFamily="-1" charset="0"/>
                <a:ea typeface="Arial" pitchFamily="-1" charset="0"/>
                <a:cs typeface="Arial" pitchFamily="-1" charset="0"/>
              </a:rPr>
              <a:t>eferences</a:t>
            </a:r>
            <a:endParaRPr lang="en-GB" sz="2400" b="1" dirty="0">
              <a:solidFill>
                <a:srgbClr val="000045"/>
              </a:solidFill>
              <a:latin typeface="Arial" pitchFamily="-1" charset="0"/>
              <a:ea typeface="Arial" pitchFamily="-1" charset="0"/>
              <a:cs typeface="Arial" pitchFamily="-1" charset="0"/>
            </a:endParaRPr>
          </a:p>
        </p:txBody>
      </p:sp>
      <p:sp>
        <p:nvSpPr>
          <p:cNvPr id="20483" name="Content Placeholder 5"/>
          <p:cNvSpPr>
            <a:spLocks noGrp="1"/>
          </p:cNvSpPr>
          <p:nvPr>
            <p:ph idx="4294967295"/>
          </p:nvPr>
        </p:nvSpPr>
        <p:spPr>
          <a:xfrm>
            <a:off x="609600" y="1143000"/>
            <a:ext cx="8001000" cy="4648200"/>
          </a:xfrm>
        </p:spPr>
        <p:txBody>
          <a:bodyPr/>
          <a:lstStyle/>
          <a:p>
            <a:r>
              <a:rPr lang="en-GB" sz="2000" dirty="0" smtClean="0"/>
              <a:t>ICRP (2009). Application of the Commission’s </a:t>
            </a:r>
            <a:r>
              <a:rPr lang="en-GB" sz="2000" dirty="0"/>
              <a:t>R</a:t>
            </a:r>
            <a:r>
              <a:rPr lang="en-GB" sz="2000" dirty="0" smtClean="0"/>
              <a:t>ecommendations to the Protection of People </a:t>
            </a:r>
            <a:r>
              <a:rPr lang="en-GB" sz="2000" dirty="0"/>
              <a:t>L</a:t>
            </a:r>
            <a:r>
              <a:rPr lang="en-GB" sz="2000" dirty="0" smtClean="0"/>
              <a:t>iving in Long </a:t>
            </a:r>
            <a:r>
              <a:rPr lang="en-GB" sz="2000" dirty="0"/>
              <a:t>T</a:t>
            </a:r>
            <a:r>
              <a:rPr lang="en-GB" sz="2000" dirty="0" smtClean="0"/>
              <a:t>erm </a:t>
            </a:r>
            <a:r>
              <a:rPr lang="en-GB" sz="2000" dirty="0"/>
              <a:t>C</a:t>
            </a:r>
            <a:r>
              <a:rPr lang="en-GB" sz="2000" dirty="0" smtClean="0"/>
              <a:t>ontaminated </a:t>
            </a:r>
            <a:r>
              <a:rPr lang="en-GB" sz="2000" dirty="0"/>
              <a:t>A</a:t>
            </a:r>
            <a:r>
              <a:rPr lang="en-GB" sz="2000" dirty="0" smtClean="0"/>
              <a:t>reas after a </a:t>
            </a:r>
            <a:r>
              <a:rPr lang="en-GB" sz="2000" dirty="0"/>
              <a:t>N</a:t>
            </a:r>
            <a:r>
              <a:rPr lang="en-GB" sz="2000" dirty="0" smtClean="0"/>
              <a:t>uclear </a:t>
            </a:r>
            <a:r>
              <a:rPr lang="en-GB" sz="2000" dirty="0"/>
              <a:t>A</a:t>
            </a:r>
            <a:r>
              <a:rPr lang="en-GB" sz="2000" dirty="0" smtClean="0"/>
              <a:t>ccident or a Radiation </a:t>
            </a:r>
            <a:r>
              <a:rPr lang="en-GB" sz="2000" dirty="0"/>
              <a:t>E</a:t>
            </a:r>
            <a:r>
              <a:rPr lang="en-GB" sz="2000" dirty="0" smtClean="0"/>
              <a:t>mergency. ICRP Publication 111. Annals of the ICRP, 39 (3).</a:t>
            </a:r>
          </a:p>
          <a:p>
            <a:r>
              <a:rPr lang="en-GB" sz="2000" dirty="0"/>
              <a:t>IAEA (2000). Restoration of Environments with Radioactive Residues. Proceedings of an International Symposium, Arlington, Virginia, USA, 29 November – 3 December 1999. IAEA</a:t>
            </a:r>
            <a:r>
              <a:rPr lang="en-GB" sz="2000" dirty="0" smtClean="0"/>
              <a:t>.`  </a:t>
            </a:r>
          </a:p>
          <a:p>
            <a:r>
              <a:rPr lang="en-GB" sz="2000" dirty="0" smtClean="0">
                <a:latin typeface="Arial" charset="0"/>
                <a:ea typeface="ＭＳ Ｐゴシック" charset="0"/>
                <a:cs typeface="Arial" charset="0"/>
              </a:rPr>
              <a:t>ETHOS IN FUKUSHIMA (2011).		</a:t>
            </a:r>
            <a:r>
              <a:rPr lang="en-GB" sz="2000" b="1" dirty="0" smtClean="0">
                <a:latin typeface="Arial" charset="0"/>
                <a:ea typeface="ＭＳ Ｐゴシック" charset="0"/>
                <a:cs typeface="Arial" charset="0"/>
                <a:hlinkClick r:id="rId3"/>
              </a:rPr>
              <a:t>http://ethos-fukushima.blogspot.fr/p/icrp-dialogue.html</a:t>
            </a:r>
            <a:endParaRPr lang="en-GB" sz="2000" b="1" dirty="0" smtClean="0">
              <a:latin typeface="Arial" charset="0"/>
              <a:ea typeface="ＭＳ Ｐゴシック" charset="0"/>
              <a:cs typeface="Arial" charset="0"/>
            </a:endParaRPr>
          </a:p>
          <a:p>
            <a:r>
              <a:rPr lang="en-GB" sz="2000" dirty="0" err="1" smtClean="0"/>
              <a:t>Lochard</a:t>
            </a:r>
            <a:r>
              <a:rPr lang="en-GB" sz="2000" dirty="0"/>
              <a:t>, J. (2013). Stakeholder Engagement in Regaining Decent Living Conditions after Chernobyl. In D. </a:t>
            </a:r>
            <a:r>
              <a:rPr lang="en-GB" sz="2000" dirty="0" err="1"/>
              <a:t>Oughton</a:t>
            </a:r>
            <a:r>
              <a:rPr lang="en-GB" sz="2000" dirty="0"/>
              <a:t> &amp; S. O. Hansson (Eds.), Social and Ethical Aspects of Radiation Risk Management. Elsevier Science, 311-332.</a:t>
            </a:r>
          </a:p>
          <a:p>
            <a:pPr marL="0" indent="0">
              <a:buNone/>
            </a:pPr>
            <a:endParaRPr lang="en-GB" sz="2000" dirty="0">
              <a:solidFill>
                <a:srgbClr val="800000"/>
              </a:solidFill>
              <a:latin typeface="Arial" charset="0"/>
              <a:ea typeface="ＭＳ Ｐゴシック" charset="0"/>
              <a:cs typeface="Arial" charset="0"/>
            </a:endParaRPr>
          </a:p>
        </p:txBody>
      </p:sp>
      <p:sp>
        <p:nvSpPr>
          <p:cNvPr id="5"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C111E266-A78D-7D40-A89C-60583C733C78}" type="slidenum">
              <a:rPr lang="fr-FR" sz="1200"/>
              <a:pPr algn="r"/>
              <a:t>34</a:t>
            </a:fld>
            <a:endParaRPr lang="fr-FR" sz="1200" dirty="0"/>
          </a:p>
        </p:txBody>
      </p:sp>
    </p:spTree>
    <p:extLst>
      <p:ext uri="{BB962C8B-B14F-4D97-AF65-F5344CB8AC3E}">
        <p14:creationId xmlns:p14="http://schemas.microsoft.com/office/powerpoint/2010/main" val="27543904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Sans titre - Version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3865463" cy="4536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2" descr="Sans tit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447800"/>
            <a:ext cx="3547369" cy="456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0" y="381000"/>
            <a:ext cx="8964613" cy="838200"/>
          </a:xfrm>
          <a:prstGeom prst="rect">
            <a:avLst/>
          </a:prstGeom>
        </p:spPr>
        <p:txBody>
          <a:bodyPr vert="horz" lIns="0" rIns="0" bIns="0" anchor="ctr" anchorCtr="0">
            <a:normAutofit/>
            <a:scene3d>
              <a:camera prst="orthographicFront"/>
              <a:lightRig rig="threePt" dir="t"/>
            </a:scene3d>
            <a:sp3d extrusionH="57150">
              <a:bevelT w="38100" h="38100"/>
              <a:extrusionClr>
                <a:schemeClr val="tx1"/>
              </a:extrusionClr>
            </a:sp3d>
          </a:bodyPr>
          <a:lstStyle>
            <a:lvl1pPr algn="ctr" rtl="0" eaLnBrk="0" fontAlgn="base" hangingPunct="0">
              <a:spcBef>
                <a:spcPct val="0"/>
              </a:spcBef>
              <a:spcAft>
                <a:spcPct val="0"/>
              </a:spcAft>
              <a:defRPr sz="5000" kern="1200">
                <a:solidFill>
                  <a:schemeClr val="tx2"/>
                </a:solidFill>
                <a:latin typeface="Arial" pitchFamily="34" charset="0"/>
                <a:ea typeface="Arial" pitchFamily="-65" charset="0"/>
                <a:cs typeface="Arial" pitchFamily="34" charset="0"/>
              </a:defRPr>
            </a:lvl1pPr>
            <a:lvl2pPr algn="ctr" rtl="0" eaLnBrk="0" fontAlgn="base" hangingPunct="0">
              <a:spcBef>
                <a:spcPct val="0"/>
              </a:spcBef>
              <a:spcAft>
                <a:spcPct val="0"/>
              </a:spcAft>
              <a:defRPr sz="5000">
                <a:solidFill>
                  <a:schemeClr val="tx2"/>
                </a:solidFill>
                <a:latin typeface="Arial" pitchFamily="-65" charset="0"/>
                <a:ea typeface="Arial" pitchFamily="-65" charset="0"/>
                <a:cs typeface="Arial" pitchFamily="-65" charset="0"/>
              </a:defRPr>
            </a:lvl2pPr>
            <a:lvl3pPr algn="ctr" rtl="0" eaLnBrk="0" fontAlgn="base" hangingPunct="0">
              <a:spcBef>
                <a:spcPct val="0"/>
              </a:spcBef>
              <a:spcAft>
                <a:spcPct val="0"/>
              </a:spcAft>
              <a:defRPr sz="5000">
                <a:solidFill>
                  <a:schemeClr val="tx2"/>
                </a:solidFill>
                <a:latin typeface="Arial" pitchFamily="-65" charset="0"/>
                <a:ea typeface="Arial" pitchFamily="-65" charset="0"/>
                <a:cs typeface="Arial" pitchFamily="-65" charset="0"/>
              </a:defRPr>
            </a:lvl3pPr>
            <a:lvl4pPr algn="ctr" rtl="0" eaLnBrk="0" fontAlgn="base" hangingPunct="0">
              <a:spcBef>
                <a:spcPct val="0"/>
              </a:spcBef>
              <a:spcAft>
                <a:spcPct val="0"/>
              </a:spcAft>
              <a:defRPr sz="5000">
                <a:solidFill>
                  <a:schemeClr val="tx2"/>
                </a:solidFill>
                <a:latin typeface="Arial" pitchFamily="-65" charset="0"/>
                <a:ea typeface="Arial" pitchFamily="-65" charset="0"/>
                <a:cs typeface="Arial" pitchFamily="-65" charset="0"/>
              </a:defRPr>
            </a:lvl4pPr>
            <a:lvl5pPr algn="ctr" rtl="0" eaLnBrk="0" fontAlgn="base" hangingPunct="0">
              <a:spcBef>
                <a:spcPct val="0"/>
              </a:spcBef>
              <a:spcAft>
                <a:spcPct val="0"/>
              </a:spcAft>
              <a:defRPr sz="5000">
                <a:solidFill>
                  <a:schemeClr val="tx2"/>
                </a:solidFill>
                <a:latin typeface="Arial" pitchFamily="-65" charset="0"/>
                <a:ea typeface="Arial" pitchFamily="-65" charset="0"/>
                <a:cs typeface="Arial" pitchFamily="-65" charset="0"/>
              </a:defRPr>
            </a:lvl5pPr>
            <a:lvl6pPr marL="457200" algn="ctr" rtl="0" fontAlgn="base">
              <a:spcBef>
                <a:spcPct val="0"/>
              </a:spcBef>
              <a:spcAft>
                <a:spcPct val="0"/>
              </a:spcAft>
              <a:defRPr sz="5000">
                <a:solidFill>
                  <a:schemeClr val="tx2"/>
                </a:solidFill>
                <a:latin typeface="Arial" pitchFamily="-65" charset="0"/>
                <a:ea typeface="Arial" pitchFamily="-65" charset="0"/>
                <a:cs typeface="Arial" pitchFamily="-65" charset="0"/>
              </a:defRPr>
            </a:lvl6pPr>
            <a:lvl7pPr marL="914400" algn="ctr" rtl="0" fontAlgn="base">
              <a:spcBef>
                <a:spcPct val="0"/>
              </a:spcBef>
              <a:spcAft>
                <a:spcPct val="0"/>
              </a:spcAft>
              <a:defRPr sz="5000">
                <a:solidFill>
                  <a:schemeClr val="tx2"/>
                </a:solidFill>
                <a:latin typeface="Arial" pitchFamily="-65" charset="0"/>
                <a:ea typeface="Arial" pitchFamily="-65" charset="0"/>
                <a:cs typeface="Arial" pitchFamily="-65" charset="0"/>
              </a:defRPr>
            </a:lvl7pPr>
            <a:lvl8pPr marL="1371600" algn="ctr" rtl="0" fontAlgn="base">
              <a:spcBef>
                <a:spcPct val="0"/>
              </a:spcBef>
              <a:spcAft>
                <a:spcPct val="0"/>
              </a:spcAft>
              <a:defRPr sz="5000">
                <a:solidFill>
                  <a:schemeClr val="tx2"/>
                </a:solidFill>
                <a:latin typeface="Arial" pitchFamily="-65" charset="0"/>
                <a:ea typeface="Arial" pitchFamily="-65" charset="0"/>
                <a:cs typeface="Arial" pitchFamily="-65" charset="0"/>
              </a:defRPr>
            </a:lvl8pPr>
            <a:lvl9pPr marL="1828800" algn="ctr" rtl="0" fontAlgn="base">
              <a:spcBef>
                <a:spcPct val="0"/>
              </a:spcBef>
              <a:spcAft>
                <a:spcPct val="0"/>
              </a:spcAft>
              <a:defRPr sz="5000">
                <a:solidFill>
                  <a:schemeClr val="tx2"/>
                </a:solidFill>
                <a:latin typeface="Arial" pitchFamily="-65" charset="0"/>
                <a:ea typeface="Arial" pitchFamily="-65" charset="0"/>
                <a:cs typeface="Arial" pitchFamily="-65" charset="0"/>
              </a:defRPr>
            </a:lvl9pPr>
          </a:lstStyle>
          <a:p>
            <a:pPr marL="342900" indent="-342900"/>
            <a:r>
              <a:rPr lang="en-GB" sz="2800" b="1" dirty="0" smtClean="0">
                <a:solidFill>
                  <a:srgbClr val="000045"/>
                </a:solidFill>
                <a:latin typeface="Arial" pitchFamily="-1" charset="0"/>
                <a:ea typeface="Arial" pitchFamily="-1" charset="0"/>
                <a:cs typeface="Arial" pitchFamily="-1" charset="0"/>
              </a:rPr>
              <a:t>Thank you for your attention </a:t>
            </a:r>
            <a:endParaRPr lang="en-GB" sz="2800" b="1" dirty="0">
              <a:solidFill>
                <a:srgbClr val="000045"/>
              </a:solidFill>
              <a:latin typeface="Arial" pitchFamily="-1" charset="0"/>
              <a:ea typeface="Arial" pitchFamily="-1" charset="0"/>
              <a:cs typeface="Arial" pitchFamily="-1" charset="0"/>
            </a:endParaRPr>
          </a:p>
        </p:txBody>
      </p:sp>
      <p:sp>
        <p:nvSpPr>
          <p:cNvPr id="6"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C111E266-A78D-7D40-A89C-60583C733C78}" type="slidenum">
              <a:rPr lang="fr-FR" sz="1200"/>
              <a:pPr algn="r"/>
              <a:t>35</a:t>
            </a:fld>
            <a:endParaRPr lang="fr-FR" sz="1200" dirty="0"/>
          </a:p>
        </p:txBody>
      </p:sp>
    </p:spTree>
    <p:extLst>
      <p:ext uri="{BB962C8B-B14F-4D97-AF65-F5344CB8AC3E}">
        <p14:creationId xmlns:p14="http://schemas.microsoft.com/office/powerpoint/2010/main" val="2609063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ICRP Logo.gif"/>
          <p:cNvPicPr>
            <a:picLocks noChangeAspect="1"/>
          </p:cNvPicPr>
          <p:nvPr/>
        </p:nvPicPr>
        <p:blipFill>
          <a:blip r:embed="rId3" cstate="print">
            <a:clrChange>
              <a:clrFrom>
                <a:srgbClr val="FFFFFF"/>
              </a:clrFrom>
              <a:clrTo>
                <a:srgbClr val="FFFFFF">
                  <a:alpha val="0"/>
                </a:srgbClr>
              </a:clrTo>
            </a:clrChange>
          </a:blip>
          <a:stretch>
            <a:fillRect/>
          </a:stretch>
        </p:blipFill>
        <p:spPr>
          <a:xfrm>
            <a:off x="1295400" y="1905000"/>
            <a:ext cx="6678166" cy="2133600"/>
          </a:xfrm>
          <a:prstGeom prst="rect">
            <a:avLst/>
          </a:prstGeom>
          <a:effectLst>
            <a:innerShdw blurRad="63500" dist="50800" dir="2700000">
              <a:prstClr val="black">
                <a:alpha val="50000"/>
              </a:prstClr>
            </a:innerShdw>
            <a:reflection blurRad="6350" stA="50000" endA="300" endPos="55000" dir="5400000" sy="-100000" algn="bl" rotWithShape="0"/>
          </a:effectLst>
        </p:spPr>
      </p:pic>
      <p:sp>
        <p:nvSpPr>
          <p:cNvPr id="53251" name="Text Placeholder 17"/>
          <p:cNvSpPr>
            <a:spLocks noGrp="1"/>
          </p:cNvSpPr>
          <p:nvPr>
            <p:ph type="body" idx="1"/>
          </p:nvPr>
        </p:nvSpPr>
        <p:spPr>
          <a:xfrm>
            <a:off x="0" y="4495800"/>
            <a:ext cx="9144000" cy="533400"/>
          </a:xfrm>
        </p:spPr>
        <p:txBody>
          <a:bodyPr/>
          <a:lstStyle/>
          <a:p>
            <a:pPr algn="ctr" eaLnBrk="1" hangingPunct="1"/>
            <a:r>
              <a:rPr lang="en-US" u="sng">
                <a:latin typeface="Arial" pitchFamily="-107" charset="0"/>
                <a:ea typeface="Arial" pitchFamily="-107" charset="0"/>
                <a:cs typeface="Arial" pitchFamily="-107" charset="0"/>
              </a:rPr>
              <a:t>www.icrp.org</a:t>
            </a:r>
            <a:endParaRPr lang="en-CA" u="sng">
              <a:latin typeface="Arial" pitchFamily="-107" charset="0"/>
              <a:ea typeface="Arial" pitchFamily="-107" charset="0"/>
              <a:cs typeface="Arial" pitchFamily="-107"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0" y="304800"/>
            <a:ext cx="9144000" cy="533400"/>
          </a:xfrm>
        </p:spPr>
        <p:txBody>
          <a:bodyPr>
            <a:normAutofit/>
          </a:bodyPr>
          <a:lstStyle/>
          <a:p>
            <a:pPr eaLnBrk="1" hangingPunct="1">
              <a:defRPr/>
            </a:pPr>
            <a:r>
              <a:rPr lang="en-GB" sz="2400" b="1" dirty="0">
                <a:solidFill>
                  <a:srgbClr val="000045"/>
                </a:solidFill>
                <a:latin typeface="Arial" pitchFamily="-1" charset="0"/>
                <a:ea typeface="Arial" pitchFamily="-1" charset="0"/>
                <a:cs typeface="Arial" pitchFamily="-1" charset="0"/>
              </a:rPr>
              <a:t>The Chernobyl experience (1)</a:t>
            </a:r>
          </a:p>
        </p:txBody>
      </p:sp>
      <p:sp>
        <p:nvSpPr>
          <p:cNvPr id="18436" name="Rectangle 3"/>
          <p:cNvSpPr>
            <a:spLocks noGrp="1" noChangeArrowheads="1"/>
          </p:cNvSpPr>
          <p:nvPr>
            <p:ph type="body" idx="1"/>
          </p:nvPr>
        </p:nvSpPr>
        <p:spPr>
          <a:xfrm>
            <a:off x="609600" y="838200"/>
            <a:ext cx="8077200" cy="5486400"/>
          </a:xfrm>
        </p:spPr>
        <p:txBody>
          <a:bodyPr/>
          <a:lstStyle/>
          <a:p>
            <a:pPr algn="just" eaLnBrk="1" hangingPunct="1">
              <a:lnSpc>
                <a:spcPct val="80000"/>
              </a:lnSpc>
              <a:spcBef>
                <a:spcPts val="1200"/>
              </a:spcBef>
              <a:buFont typeface="Wingdings" charset="0"/>
              <a:buNone/>
            </a:pPr>
            <a:endParaRPr lang="en-US" sz="800" dirty="0">
              <a:latin typeface="Helvetica" charset="0"/>
            </a:endParaRPr>
          </a:p>
          <a:p>
            <a:pPr eaLnBrk="1" hangingPunct="1">
              <a:spcBef>
                <a:spcPts val="1200"/>
              </a:spcBef>
            </a:pPr>
            <a:r>
              <a:rPr lang="en-US" sz="2000" dirty="0">
                <a:latin typeface="Helvetica" charset="0"/>
              </a:rPr>
              <a:t>The problematic of </a:t>
            </a:r>
            <a:r>
              <a:rPr lang="en-US" sz="2000" dirty="0" smtClean="0">
                <a:latin typeface="Helvetica" charset="0"/>
              </a:rPr>
              <a:t>long-term </a:t>
            </a:r>
            <a:r>
              <a:rPr lang="en-US" sz="2000" dirty="0">
                <a:latin typeface="Helvetica" charset="0"/>
              </a:rPr>
              <a:t>post accident </a:t>
            </a:r>
            <a:r>
              <a:rPr lang="en-US" sz="2000" dirty="0" smtClean="0">
                <a:latin typeface="Helvetica" charset="0"/>
              </a:rPr>
              <a:t>recovery emerged </a:t>
            </a:r>
            <a:r>
              <a:rPr lang="en-US" sz="2000" dirty="0">
                <a:latin typeface="Helvetica" charset="0"/>
              </a:rPr>
              <a:t>rather soon after the Chernobyl accident in the late </a:t>
            </a:r>
            <a:r>
              <a:rPr lang="en-US" sz="2000" dirty="0" smtClean="0">
                <a:latin typeface="Helvetica" charset="0"/>
              </a:rPr>
              <a:t>80s</a:t>
            </a:r>
          </a:p>
          <a:p>
            <a:pPr eaLnBrk="1" hangingPunct="1">
              <a:spcBef>
                <a:spcPts val="1200"/>
              </a:spcBef>
            </a:pPr>
            <a:r>
              <a:rPr lang="en-US" sz="2000" dirty="0" smtClean="0">
                <a:latin typeface="Helvetica" charset="0"/>
              </a:rPr>
              <a:t>After a long debate</a:t>
            </a:r>
            <a:r>
              <a:rPr lang="en-US" sz="2000" dirty="0">
                <a:latin typeface="Helvetica" charset="0"/>
              </a:rPr>
              <a:t> </a:t>
            </a:r>
            <a:r>
              <a:rPr lang="en-US" sz="2000" dirty="0" smtClean="0">
                <a:latin typeface="Helvetica" charset="0"/>
              </a:rPr>
              <a:t>a quite similar recovery strategy </a:t>
            </a:r>
            <a:r>
              <a:rPr lang="en-GB" sz="2000" dirty="0" smtClean="0">
                <a:latin typeface="Helvetica" charset="0"/>
              </a:rPr>
              <a:t>was </a:t>
            </a:r>
            <a:r>
              <a:rPr lang="en-GB" sz="2000" dirty="0">
                <a:latin typeface="Helvetica" charset="0"/>
              </a:rPr>
              <a:t>adopted in the early </a:t>
            </a:r>
            <a:r>
              <a:rPr lang="en-GB" sz="2000" dirty="0" smtClean="0">
                <a:latin typeface="Helvetica" charset="0"/>
              </a:rPr>
              <a:t>90s in Belarus, Russia and Ukraine based on:</a:t>
            </a:r>
          </a:p>
          <a:p>
            <a:pPr marL="914400" lvl="1" indent="-457200" eaLnBrk="1" hangingPunct="1"/>
            <a:r>
              <a:rPr lang="en-GB" sz="2000" dirty="0" smtClean="0">
                <a:latin typeface="Helvetica" charset="0"/>
                <a:ea typeface="ＭＳ Ｐゴシック" charset="0"/>
              </a:rPr>
              <a:t>The relocation of the population if the </a:t>
            </a:r>
            <a:r>
              <a:rPr lang="en-GB" sz="2000" dirty="0">
                <a:latin typeface="Helvetica" charset="0"/>
                <a:ea typeface="ＭＳ Ｐゴシック" charset="0"/>
              </a:rPr>
              <a:t>average annual dose </a:t>
            </a:r>
            <a:r>
              <a:rPr lang="en-GB" sz="2000" dirty="0" smtClean="0">
                <a:latin typeface="Helvetica" charset="0"/>
                <a:ea typeface="ＭＳ Ｐゴシック" charset="0"/>
              </a:rPr>
              <a:t>might exceed </a:t>
            </a:r>
            <a:r>
              <a:rPr lang="en-GB" sz="2000" dirty="0">
                <a:latin typeface="Helvetica" charset="0"/>
                <a:ea typeface="ＭＳ Ｐゴシック" charset="0"/>
              </a:rPr>
              <a:t>5 </a:t>
            </a:r>
            <a:r>
              <a:rPr lang="en-GB" sz="2000" dirty="0" err="1" smtClean="0">
                <a:latin typeface="Helvetica" charset="0"/>
                <a:ea typeface="ＭＳ Ｐゴシック" charset="0"/>
              </a:rPr>
              <a:t>mSv</a:t>
            </a:r>
            <a:r>
              <a:rPr lang="en-GB" sz="2000" dirty="0" smtClean="0">
                <a:latin typeface="Helvetica" charset="0"/>
                <a:ea typeface="ＭＳ Ｐゴシック" charset="0"/>
              </a:rPr>
              <a:t>/year </a:t>
            </a:r>
          </a:p>
          <a:p>
            <a:pPr marL="914400" lvl="1" indent="-457200" eaLnBrk="1" hangingPunct="1"/>
            <a:r>
              <a:rPr lang="en-GB" sz="2000" dirty="0" smtClean="0">
                <a:latin typeface="Helvetica" charset="0"/>
                <a:ea typeface="ＭＳ Ｐゴシック" charset="0"/>
              </a:rPr>
              <a:t>The support (compensation) of the population willing to stay in contaminated areas with average </a:t>
            </a:r>
            <a:r>
              <a:rPr lang="en-GB" sz="2000" dirty="0">
                <a:latin typeface="Helvetica" charset="0"/>
                <a:ea typeface="ＭＳ Ｐゴシック" charset="0"/>
              </a:rPr>
              <a:t>annual </a:t>
            </a:r>
            <a:r>
              <a:rPr lang="en-GB" sz="2000" dirty="0" smtClean="0">
                <a:latin typeface="Helvetica" charset="0"/>
                <a:ea typeface="ＭＳ Ｐゴシック" charset="0"/>
              </a:rPr>
              <a:t>dose ranging </a:t>
            </a:r>
            <a:r>
              <a:rPr lang="en-GB" sz="2000" dirty="0">
                <a:latin typeface="Helvetica" charset="0"/>
                <a:ea typeface="ＭＳ Ｐゴシック" charset="0"/>
              </a:rPr>
              <a:t>from 1 to 5 </a:t>
            </a:r>
            <a:r>
              <a:rPr lang="en-GB" sz="2000" dirty="0" err="1" smtClean="0">
                <a:latin typeface="Helvetica" charset="0"/>
                <a:ea typeface="ＭＳ Ｐゴシック" charset="0"/>
              </a:rPr>
              <a:t>mSv</a:t>
            </a:r>
            <a:r>
              <a:rPr lang="en-GB" sz="2000" dirty="0">
                <a:latin typeface="Helvetica" charset="0"/>
                <a:ea typeface="ＭＳ Ｐゴシック" charset="0"/>
              </a:rPr>
              <a:t>/</a:t>
            </a:r>
            <a:r>
              <a:rPr lang="en-GB" sz="2000" dirty="0" smtClean="0">
                <a:latin typeface="Helvetica" charset="0"/>
                <a:ea typeface="ＭＳ Ｐゴシック" charset="0"/>
              </a:rPr>
              <a:t>year and of the population willing to relocated in non contaminated areas (with average annual dose less than 1 </a:t>
            </a:r>
            <a:r>
              <a:rPr lang="en-GB" sz="2000" dirty="0" err="1" smtClean="0">
                <a:latin typeface="Helvetica" charset="0"/>
                <a:ea typeface="ＭＳ Ｐゴシック" charset="0"/>
              </a:rPr>
              <a:t>mSv</a:t>
            </a:r>
            <a:r>
              <a:rPr lang="en-GB" sz="2000" dirty="0" smtClean="0">
                <a:latin typeface="Helvetica" charset="0"/>
                <a:ea typeface="ＭＳ Ｐゴシック" charset="0"/>
              </a:rPr>
              <a:t>/year) </a:t>
            </a:r>
          </a:p>
          <a:p>
            <a:pPr marL="914400" lvl="1" indent="-457200" eaLnBrk="1" hangingPunct="1"/>
            <a:r>
              <a:rPr lang="en-GB" sz="2000" dirty="0" smtClean="0">
                <a:latin typeface="Helvetica" charset="0"/>
                <a:ea typeface="ＭＳ Ｐゴシック" charset="0"/>
              </a:rPr>
              <a:t>A large </a:t>
            </a:r>
            <a:r>
              <a:rPr lang="en-GB" sz="2000" dirty="0">
                <a:latin typeface="Helvetica" charset="0"/>
                <a:ea typeface="ＭＳ Ｐゴシック" charset="0"/>
              </a:rPr>
              <a:t>programme of “countermeasures” particularly in the </a:t>
            </a:r>
            <a:r>
              <a:rPr lang="en-GB" sz="2000" dirty="0" smtClean="0">
                <a:latin typeface="Helvetica" charset="0"/>
                <a:ea typeface="ＭＳ Ｐゴシック" charset="0"/>
              </a:rPr>
              <a:t>agriculture domain</a:t>
            </a:r>
          </a:p>
        </p:txBody>
      </p:sp>
      <p:sp>
        <p:nvSpPr>
          <p:cNvPr id="5"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0454FD69-4E3F-CD44-BF80-21C94516B6B3}" type="slidenum">
              <a:rPr lang="fr-FR" sz="1200"/>
              <a:pPr algn="r"/>
              <a:t>4</a:t>
            </a:fld>
            <a:endParaRPr lang="fr-FR" sz="1200" dirty="0"/>
          </a:p>
        </p:txBody>
      </p:sp>
    </p:spTree>
    <p:extLst>
      <p:ext uri="{BB962C8B-B14F-4D97-AF65-F5344CB8AC3E}">
        <p14:creationId xmlns:p14="http://schemas.microsoft.com/office/powerpoint/2010/main" val="121715898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0" y="381000"/>
            <a:ext cx="9144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a:bodyPr>
          <a:lstStyle/>
          <a:p>
            <a:pPr eaLnBrk="1" hangingPunct="1">
              <a:defRPr/>
            </a:pPr>
            <a:r>
              <a:rPr lang="en-GB" sz="2400" b="1" dirty="0">
                <a:solidFill>
                  <a:srgbClr val="000045"/>
                </a:solidFill>
                <a:latin typeface="Arial" pitchFamily="-1" charset="0"/>
                <a:ea typeface="Arial" pitchFamily="-1" charset="0"/>
                <a:cs typeface="Arial" pitchFamily="-1" charset="0"/>
              </a:rPr>
              <a:t>The Chernobyl experience (2)</a:t>
            </a:r>
          </a:p>
        </p:txBody>
      </p:sp>
      <p:sp>
        <p:nvSpPr>
          <p:cNvPr id="20483" name="Rectangle 3"/>
          <p:cNvSpPr>
            <a:spLocks noGrp="1" noChangeArrowheads="1"/>
          </p:cNvSpPr>
          <p:nvPr>
            <p:ph type="body" idx="1"/>
          </p:nvPr>
        </p:nvSpPr>
        <p:spPr>
          <a:xfrm>
            <a:off x="533400" y="1066800"/>
            <a:ext cx="8001000" cy="5257800"/>
          </a:xfrm>
        </p:spPr>
        <p:txBody>
          <a:bodyPr/>
          <a:lstStyle/>
          <a:p>
            <a:r>
              <a:rPr lang="en-GB" sz="2000" dirty="0">
                <a:latin typeface="Arial" charset="0"/>
                <a:ea typeface="ＭＳ Ｐゴシック" charset="0"/>
                <a:cs typeface="ＭＳ Ｐゴシック" charset="0"/>
              </a:rPr>
              <a:t>Despite </a:t>
            </a:r>
            <a:r>
              <a:rPr lang="en-GB" sz="2000" dirty="0" smtClean="0">
                <a:latin typeface="Arial" charset="0"/>
                <a:ea typeface="ＭＳ Ｐゴシック" charset="0"/>
                <a:cs typeface="ＭＳ Ｐゴシック" charset="0"/>
              </a:rPr>
              <a:t>all the efforts of the CIS authorities to implement the adopted strategy the </a:t>
            </a:r>
            <a:r>
              <a:rPr lang="en-GB" sz="2000" dirty="0">
                <a:latin typeface="Arial" charset="0"/>
                <a:ea typeface="ＭＳ Ｐゴシック" charset="0"/>
                <a:cs typeface="ＭＳ Ｐゴシック" charset="0"/>
              </a:rPr>
              <a:t>radiological situation </a:t>
            </a:r>
            <a:r>
              <a:rPr lang="en-GB" sz="2000" dirty="0" smtClean="0">
                <a:latin typeface="Arial" charset="0"/>
                <a:ea typeface="ＭＳ Ｐゴシック" charset="0"/>
                <a:cs typeface="ＭＳ Ｐゴシック" charset="0"/>
              </a:rPr>
              <a:t>gradually worsened, partly due to </a:t>
            </a:r>
            <a:r>
              <a:rPr lang="en-GB" sz="2000" dirty="0" smtClean="0">
                <a:latin typeface="Arial" charset="0"/>
                <a:ea typeface="ＭＳ Ｐゴシック" charset="0"/>
              </a:rPr>
              <a:t>the economic </a:t>
            </a:r>
            <a:r>
              <a:rPr lang="en-GB" sz="2000" dirty="0">
                <a:latin typeface="Arial" charset="0"/>
                <a:ea typeface="ＭＳ Ｐゴシック" charset="0"/>
              </a:rPr>
              <a:t>crisis </a:t>
            </a:r>
            <a:r>
              <a:rPr lang="en-GB" sz="2000" dirty="0" smtClean="0">
                <a:latin typeface="Arial" charset="0"/>
                <a:ea typeface="ＭＳ Ｐゴシック" charset="0"/>
              </a:rPr>
              <a:t>following the breakdown of the Soviet-Union, but mainly because it failed </a:t>
            </a:r>
            <a:r>
              <a:rPr lang="en-GB" sz="2000" dirty="0">
                <a:latin typeface="Arial" charset="0"/>
                <a:ea typeface="ＭＳ Ｐゴシック" charset="0"/>
                <a:cs typeface="ＭＳ Ｐゴシック" charset="0"/>
              </a:rPr>
              <a:t>to take into account the complexity of the situation created by the long lasting </a:t>
            </a:r>
            <a:r>
              <a:rPr lang="en-GB" sz="2000" dirty="0" smtClean="0">
                <a:latin typeface="Arial" charset="0"/>
                <a:ea typeface="ＭＳ Ｐゴシック" charset="0"/>
                <a:cs typeface="ＭＳ Ｐゴシック" charset="0"/>
              </a:rPr>
              <a:t>contamination</a:t>
            </a:r>
          </a:p>
          <a:p>
            <a:r>
              <a:rPr lang="en-GB" sz="2000" dirty="0" smtClean="0">
                <a:latin typeface="Arial" charset="0"/>
                <a:ea typeface="ＭＳ Ｐゴシック" charset="0"/>
                <a:cs typeface="ＭＳ Ｐゴシック" charset="0"/>
              </a:rPr>
              <a:t>In the mid 90s several surveys showed that :  </a:t>
            </a:r>
          </a:p>
          <a:p>
            <a:pPr lvl="1"/>
            <a:r>
              <a:rPr lang="en-GB" sz="2000" dirty="0" smtClean="0">
                <a:latin typeface="Arial" charset="0"/>
                <a:ea typeface="ＭＳ Ｐゴシック" charset="0"/>
                <a:cs typeface="ＭＳ Ｐゴシック" charset="0"/>
              </a:rPr>
              <a:t>Inhabitants </a:t>
            </a:r>
            <a:r>
              <a:rPr lang="en-GB" sz="2000" dirty="0">
                <a:latin typeface="Arial" charset="0"/>
                <a:ea typeface="ＭＳ Ｐゴシック" charset="0"/>
                <a:cs typeface="ＭＳ Ｐゴシック" charset="0"/>
              </a:rPr>
              <a:t>of the contaminated territories </a:t>
            </a:r>
            <a:r>
              <a:rPr lang="en-GB" sz="2000" dirty="0" smtClean="0">
                <a:latin typeface="Arial" charset="0"/>
                <a:ea typeface="ＭＳ Ｐゴシック" charset="0"/>
                <a:cs typeface="ＭＳ Ｐゴシック" charset="0"/>
              </a:rPr>
              <a:t>were </a:t>
            </a:r>
            <a:r>
              <a:rPr lang="en-GB" sz="2000" dirty="0">
                <a:latin typeface="Arial" charset="0"/>
                <a:ea typeface="ＭＳ Ｐゴシック" charset="0"/>
                <a:cs typeface="ＭＳ Ｐゴシック" charset="0"/>
              </a:rPr>
              <a:t>helpless in front of the </a:t>
            </a:r>
            <a:r>
              <a:rPr lang="en-GB" sz="2000" dirty="0" smtClean="0">
                <a:latin typeface="Arial" charset="0"/>
                <a:ea typeface="ＭＳ Ｐゴシック" charset="0"/>
                <a:cs typeface="ＭＳ Ｐゴシック" charset="0"/>
              </a:rPr>
              <a:t>contamination</a:t>
            </a:r>
          </a:p>
          <a:p>
            <a:pPr lvl="1"/>
            <a:r>
              <a:rPr lang="en-GB" sz="2000" dirty="0" smtClean="0">
                <a:latin typeface="Arial" charset="0"/>
                <a:ea typeface="ＭＳ Ｐゴシック" charset="0"/>
                <a:cs typeface="ＭＳ Ｐゴシック" charset="0"/>
              </a:rPr>
              <a:t>There was a general </a:t>
            </a:r>
            <a:r>
              <a:rPr lang="en-GB" sz="2000" dirty="0">
                <a:latin typeface="Arial" charset="0"/>
                <a:ea typeface="ＭＳ Ｐゴシック" charset="0"/>
                <a:cs typeface="ＭＳ Ｐゴシック" charset="0"/>
              </a:rPr>
              <a:t>feeling among the population of loss of control on daily life, exclusion and </a:t>
            </a:r>
            <a:r>
              <a:rPr lang="en-GB" sz="2000" dirty="0" smtClean="0">
                <a:latin typeface="Arial" charset="0"/>
                <a:ea typeface="ＭＳ Ｐゴシック" charset="0"/>
                <a:cs typeface="ＭＳ Ｐゴシック" charset="0"/>
              </a:rPr>
              <a:t>abandonment</a:t>
            </a:r>
          </a:p>
          <a:p>
            <a:pPr lvl="1"/>
            <a:r>
              <a:rPr lang="en-GB" sz="2000" dirty="0" smtClean="0">
                <a:latin typeface="Arial" charset="0"/>
                <a:ea typeface="ＭＳ Ｐゴシック" charset="0"/>
                <a:cs typeface="ＭＳ Ｐゴシック" charset="0"/>
              </a:rPr>
              <a:t>There was also a rising </a:t>
            </a:r>
            <a:r>
              <a:rPr lang="en-GB" sz="2000" dirty="0">
                <a:latin typeface="Arial" charset="0"/>
                <a:ea typeface="ＭＳ Ｐゴシック" charset="0"/>
                <a:cs typeface="ＭＳ Ｐゴシック" charset="0"/>
              </a:rPr>
              <a:t>concern </a:t>
            </a:r>
            <a:r>
              <a:rPr lang="en-GB" sz="2000" dirty="0" smtClean="0">
                <a:latin typeface="Arial" charset="0"/>
                <a:ea typeface="ＭＳ Ｐゴシック" charset="0"/>
                <a:cs typeface="ＭＳ Ｐゴシック" charset="0"/>
              </a:rPr>
              <a:t>about the potential health </a:t>
            </a:r>
            <a:r>
              <a:rPr lang="en-GB" sz="2000" dirty="0">
                <a:latin typeface="Arial" charset="0"/>
                <a:ea typeface="ＭＳ Ｐゴシック" charset="0"/>
                <a:cs typeface="ＭＳ Ｐゴシック" charset="0"/>
              </a:rPr>
              <a:t>consequences </a:t>
            </a:r>
            <a:r>
              <a:rPr lang="en-GB" sz="2000" dirty="0" smtClean="0">
                <a:latin typeface="Arial" charset="0"/>
                <a:ea typeface="ＭＳ Ｐゴシック" charset="0"/>
                <a:cs typeface="ＭＳ Ｐゴシック" charset="0"/>
              </a:rPr>
              <a:t>of staying in the contaminated areas, particularly for children</a:t>
            </a:r>
          </a:p>
          <a:p>
            <a:pPr lvl="1"/>
            <a:r>
              <a:rPr lang="en-GB" sz="2000" dirty="0" smtClean="0">
                <a:latin typeface="Arial" charset="0"/>
                <a:ea typeface="ＭＳ Ｐゴシック" charset="0"/>
                <a:cs typeface="ＭＳ Ｐゴシック" charset="0"/>
              </a:rPr>
              <a:t>The confidence </a:t>
            </a:r>
            <a:r>
              <a:rPr lang="en-GB" sz="2000" dirty="0">
                <a:latin typeface="Arial" charset="0"/>
                <a:ea typeface="ＭＳ Ｐゴシック" charset="0"/>
                <a:cs typeface="ＭＳ Ｐゴシック" charset="0"/>
              </a:rPr>
              <a:t>in experts and </a:t>
            </a:r>
            <a:r>
              <a:rPr lang="en-GB" sz="2000" dirty="0" smtClean="0">
                <a:latin typeface="Arial" charset="0"/>
                <a:ea typeface="ＭＳ Ｐゴシック" charset="0"/>
                <a:cs typeface="ＭＳ Ｐゴシック" charset="0"/>
              </a:rPr>
              <a:t>authorities was almost completely lost </a:t>
            </a:r>
            <a:endParaRPr lang="en-GB" sz="2000" dirty="0">
              <a:latin typeface="Arial" charset="0"/>
              <a:ea typeface="ＭＳ Ｐゴシック" charset="0"/>
              <a:cs typeface="ＭＳ Ｐゴシック" charset="0"/>
            </a:endParaRPr>
          </a:p>
          <a:p>
            <a:endParaRPr lang="en-GB" sz="2000" dirty="0">
              <a:latin typeface="Arial" charset="0"/>
              <a:ea typeface="ＭＳ Ｐゴシック" charset="0"/>
              <a:cs typeface="ＭＳ Ｐゴシック" charset="0"/>
            </a:endParaRPr>
          </a:p>
        </p:txBody>
      </p:sp>
      <p:sp>
        <p:nvSpPr>
          <p:cNvPr id="4"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0454FD69-4E3F-CD44-BF80-21C94516B6B3}" type="slidenum">
              <a:rPr lang="fr-FR" sz="1200"/>
              <a:pPr algn="r"/>
              <a:t>5</a:t>
            </a:fld>
            <a:endParaRPr lang="fr-FR" sz="1200" dirty="0"/>
          </a:p>
        </p:txBody>
      </p:sp>
    </p:spTree>
    <p:extLst>
      <p:ext uri="{BB962C8B-B14F-4D97-AF65-F5344CB8AC3E}">
        <p14:creationId xmlns:p14="http://schemas.microsoft.com/office/powerpoint/2010/main" val="57852146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title"/>
          </p:nvPr>
        </p:nvSpPr>
        <p:spPr>
          <a:xfrm>
            <a:off x="0" y="152400"/>
            <a:ext cx="9144000" cy="914400"/>
          </a:xfrm>
        </p:spPr>
        <p:txBody>
          <a:bodyPr>
            <a:normAutofit/>
          </a:bodyPr>
          <a:lstStyle/>
          <a:p>
            <a:pPr eaLnBrk="1" hangingPunct="1">
              <a:defRPr/>
            </a:pPr>
            <a:r>
              <a:rPr lang="en-US" sz="2400" b="1" dirty="0">
                <a:solidFill>
                  <a:srgbClr val="000045"/>
                </a:solidFill>
                <a:latin typeface="Arial" pitchFamily="-1" charset="0"/>
                <a:ea typeface="Arial" pitchFamily="-1" charset="0"/>
                <a:cs typeface="Arial" pitchFamily="-1" charset="0"/>
              </a:rPr>
              <a:t>The ETHOS </a:t>
            </a:r>
            <a:r>
              <a:rPr lang="en-US" sz="2400" b="1" dirty="0" smtClean="0">
                <a:solidFill>
                  <a:srgbClr val="000045"/>
                </a:solidFill>
                <a:latin typeface="Arial" pitchFamily="-1" charset="0"/>
                <a:ea typeface="Arial" pitchFamily="-1" charset="0"/>
                <a:cs typeface="Arial" pitchFamily="-1" charset="0"/>
              </a:rPr>
              <a:t>Project </a:t>
            </a:r>
            <a:r>
              <a:rPr lang="en-US" sz="2400" b="1" dirty="0">
                <a:solidFill>
                  <a:srgbClr val="000045"/>
                </a:solidFill>
                <a:latin typeface="Arial" pitchFamily="-1" charset="0"/>
                <a:ea typeface="Arial" pitchFamily="-1" charset="0"/>
                <a:cs typeface="Arial" pitchFamily="-1" charset="0"/>
              </a:rPr>
              <a:t>in Belarus (1996-2001) </a:t>
            </a:r>
            <a:endParaRPr lang="fr-FR" sz="2400" b="1" dirty="0">
              <a:solidFill>
                <a:srgbClr val="000045"/>
              </a:solidFill>
              <a:latin typeface="Arial" pitchFamily="-1" charset="0"/>
              <a:ea typeface="Arial" pitchFamily="-1" charset="0"/>
              <a:cs typeface="Arial" pitchFamily="-1" charset="0"/>
            </a:endParaRPr>
          </a:p>
        </p:txBody>
      </p:sp>
      <p:sp>
        <p:nvSpPr>
          <p:cNvPr id="23556" name="Rectangle 4"/>
          <p:cNvSpPr>
            <a:spLocks noGrp="1" noChangeArrowheads="1"/>
          </p:cNvSpPr>
          <p:nvPr>
            <p:ph idx="1"/>
          </p:nvPr>
        </p:nvSpPr>
        <p:spPr>
          <a:xfrm>
            <a:off x="685800" y="1143000"/>
            <a:ext cx="7924800" cy="5257800"/>
          </a:xfrm>
        </p:spPr>
        <p:txBody>
          <a:bodyPr/>
          <a:lstStyle/>
          <a:p>
            <a:pPr eaLnBrk="1" hangingPunct="1"/>
            <a:r>
              <a:rPr lang="en-US" sz="2000" dirty="0">
                <a:latin typeface="Arial" charset="0"/>
                <a:ea typeface="ＭＳ Ｐゴシック" charset="0"/>
                <a:cs typeface="ＭＳ Ｐゴシック" charset="0"/>
              </a:rPr>
              <a:t>A pilot </a:t>
            </a:r>
            <a:r>
              <a:rPr lang="en-US" sz="2000" dirty="0" smtClean="0">
                <a:latin typeface="Arial" charset="0"/>
                <a:ea typeface="ＭＳ Ｐゴシック" charset="0"/>
                <a:cs typeface="ＭＳ Ｐゴシック" charset="0"/>
              </a:rPr>
              <a:t>experiment </a:t>
            </a:r>
            <a:r>
              <a:rPr lang="en-US" sz="2000" dirty="0">
                <a:latin typeface="Arial" charset="0"/>
                <a:ea typeface="ＭＳ Ｐゴシック" charset="0"/>
                <a:cs typeface="ＭＳ Ｐゴシック" charset="0"/>
              </a:rPr>
              <a:t>supported by the Belarus authorities and implemented by a team of European experts in 5</a:t>
            </a:r>
            <a:r>
              <a:rPr lang="en-US" sz="2000" dirty="0" smtClean="0">
                <a:latin typeface="Arial" charset="0"/>
                <a:ea typeface="ＭＳ Ｐゴシック" charset="0"/>
                <a:cs typeface="ＭＳ Ｐゴシック" charset="0"/>
              </a:rPr>
              <a:t> villages of </a:t>
            </a:r>
            <a:r>
              <a:rPr lang="en-US" sz="2000" dirty="0">
                <a:latin typeface="Arial" charset="0"/>
                <a:ea typeface="ＭＳ Ｐゴシック" charset="0"/>
                <a:cs typeface="ＭＳ Ｐゴシック" charset="0"/>
              </a:rPr>
              <a:t>Southern Belarus affected by the Chernobyl accident</a:t>
            </a:r>
            <a:endParaRPr lang="en-US" sz="800" dirty="0">
              <a:latin typeface="Arial" charset="0"/>
              <a:ea typeface="ＭＳ Ｐゴシック" charset="0"/>
              <a:cs typeface="ＭＳ Ｐゴシック" charset="0"/>
            </a:endParaRPr>
          </a:p>
          <a:p>
            <a:pPr eaLnBrk="1" hangingPunct="1">
              <a:buFont typeface="Wingdings" charset="0"/>
              <a:buNone/>
            </a:pPr>
            <a:endParaRPr lang="en-US" sz="900" dirty="0">
              <a:latin typeface="Arial" charset="0"/>
              <a:ea typeface="ＭＳ Ｐゴシック" charset="0"/>
              <a:cs typeface="ＭＳ Ｐゴシック" charset="0"/>
            </a:endParaRPr>
          </a:p>
          <a:p>
            <a:pPr eaLnBrk="1" hangingPunct="1"/>
            <a:r>
              <a:rPr lang="en-US" sz="2000" dirty="0">
                <a:latin typeface="Arial" charset="0"/>
                <a:ea typeface="ＭＳ Ｐゴシック" charset="0"/>
                <a:cs typeface="ＭＳ Ｐゴシック" charset="0"/>
              </a:rPr>
              <a:t>Aiming at developing a sustainable improvement of the living conditions of the </a:t>
            </a:r>
            <a:r>
              <a:rPr lang="en-US" sz="2000" dirty="0" smtClean="0">
                <a:latin typeface="Arial" charset="0"/>
                <a:ea typeface="ＭＳ Ｐゴシック" charset="0"/>
                <a:cs typeface="ＭＳ Ｐゴシック" charset="0"/>
              </a:rPr>
              <a:t>affected population based </a:t>
            </a:r>
            <a:r>
              <a:rPr lang="en-US" sz="2000" dirty="0">
                <a:latin typeface="Arial" charset="0"/>
                <a:ea typeface="ＭＳ Ｐゴシック" charset="0"/>
                <a:cs typeface="ＭＳ Ｐゴシック" charset="0"/>
              </a:rPr>
              <a:t>on the direct involvement of the local </a:t>
            </a:r>
            <a:r>
              <a:rPr lang="en-US" sz="2000" dirty="0" smtClean="0">
                <a:latin typeface="Arial" charset="0"/>
                <a:ea typeface="ＭＳ Ｐゴシック" charset="0"/>
                <a:cs typeface="ＭＳ Ｐゴシック" charset="0"/>
              </a:rPr>
              <a:t>stakeholders in </a:t>
            </a:r>
            <a:r>
              <a:rPr lang="en-US" sz="2000" dirty="0">
                <a:latin typeface="Arial" charset="0"/>
                <a:ea typeface="ＭＳ Ｐゴシック" charset="0"/>
                <a:cs typeface="ＭＳ Ｐゴシック" charset="0"/>
              </a:rPr>
              <a:t>their own protection </a:t>
            </a:r>
            <a:endParaRPr lang="en-US" sz="800" dirty="0">
              <a:latin typeface="Arial" charset="0"/>
              <a:ea typeface="ＭＳ Ｐゴシック" charset="0"/>
              <a:cs typeface="ＭＳ Ｐゴシック" charset="0"/>
            </a:endParaRPr>
          </a:p>
          <a:p>
            <a:pPr eaLnBrk="1" hangingPunct="1">
              <a:buFont typeface="Wingdings" charset="0"/>
              <a:buNone/>
            </a:pPr>
            <a:endParaRPr lang="en-US" sz="900" dirty="0">
              <a:latin typeface="Arial" charset="0"/>
              <a:ea typeface="ＭＳ Ｐゴシック" charset="0"/>
              <a:cs typeface="ＭＳ Ｐゴシック" charset="0"/>
            </a:endParaRPr>
          </a:p>
          <a:p>
            <a:pPr eaLnBrk="1" hangingPunct="1"/>
            <a:r>
              <a:rPr lang="en-US" sz="2000" dirty="0">
                <a:latin typeface="Arial" charset="0"/>
                <a:ea typeface="ＭＳ Ｐゴシック" charset="0"/>
                <a:cs typeface="ＭＳ Ｐゴシック" charset="0"/>
              </a:rPr>
              <a:t>Developed with groups of teenagers, young mothers, farmers, teachers, health care professionals, </a:t>
            </a:r>
            <a:r>
              <a:rPr lang="en-US" sz="2000" dirty="0" smtClean="0">
                <a:latin typeface="Arial" charset="0"/>
                <a:ea typeface="ＭＳ Ｐゴシック" charset="0"/>
                <a:cs typeface="ＭＳ Ｐゴシック" charset="0"/>
              </a:rPr>
              <a:t>foresters,… in the </a:t>
            </a:r>
            <a:r>
              <a:rPr lang="en-US" sz="2000" dirty="0">
                <a:latin typeface="Arial" charset="0"/>
                <a:ea typeface="ＭＳ Ｐゴシック" charset="0"/>
                <a:cs typeface="ＭＳ Ｐゴシック" charset="0"/>
              </a:rPr>
              <a:t>villages </a:t>
            </a:r>
            <a:endParaRPr lang="en-US" sz="800" dirty="0">
              <a:latin typeface="Arial" charset="0"/>
              <a:ea typeface="ＭＳ Ｐゴシック" charset="0"/>
              <a:cs typeface="ＭＳ Ｐゴシック" charset="0"/>
            </a:endParaRPr>
          </a:p>
          <a:p>
            <a:pPr eaLnBrk="1" hangingPunct="1">
              <a:buFont typeface="Wingdings" charset="0"/>
              <a:buNone/>
            </a:pPr>
            <a:endParaRPr lang="en-US" sz="900" dirty="0">
              <a:latin typeface="Arial" charset="0"/>
              <a:ea typeface="ＭＳ Ｐゴシック" charset="0"/>
              <a:cs typeface="ＭＳ Ｐゴシック" charset="0"/>
            </a:endParaRPr>
          </a:p>
          <a:p>
            <a:pPr eaLnBrk="1" hangingPunct="1"/>
            <a:r>
              <a:rPr lang="en-US" sz="2000" dirty="0">
                <a:latin typeface="Arial" charset="0"/>
                <a:ea typeface="ＭＳ Ｐゴシック" charset="0"/>
                <a:cs typeface="ＭＳ Ｐゴシック" charset="0"/>
              </a:rPr>
              <a:t>Addressing their key concerns :</a:t>
            </a:r>
          </a:p>
          <a:p>
            <a:pPr lvl="1" eaLnBrk="1" hangingPunct="1"/>
            <a:r>
              <a:rPr lang="en-US" sz="2000" dirty="0">
                <a:latin typeface="Arial" charset="0"/>
                <a:ea typeface="ＭＳ Ｐゴシック" charset="0"/>
              </a:rPr>
              <a:t>The protection of children </a:t>
            </a:r>
          </a:p>
          <a:p>
            <a:pPr lvl="1" eaLnBrk="1" hangingPunct="1"/>
            <a:r>
              <a:rPr lang="en-US" sz="2000" dirty="0">
                <a:latin typeface="Arial" charset="0"/>
                <a:ea typeface="ＭＳ Ｐゴシック" charset="0"/>
              </a:rPr>
              <a:t>The radiological quality of </a:t>
            </a:r>
            <a:r>
              <a:rPr lang="en-US" sz="2000" dirty="0" smtClean="0">
                <a:latin typeface="Arial" charset="0"/>
                <a:ea typeface="ＭＳ Ｐゴシック" charset="0"/>
              </a:rPr>
              <a:t>foodstuffs</a:t>
            </a:r>
          </a:p>
          <a:p>
            <a:pPr lvl="1" eaLnBrk="1" hangingPunct="1"/>
            <a:r>
              <a:rPr lang="en-US" sz="2000" dirty="0" smtClean="0">
                <a:latin typeface="Arial" charset="0"/>
                <a:ea typeface="ＭＳ Ｐゴシック" charset="0"/>
              </a:rPr>
              <a:t>The regain of the control of the situation as well as decent living conditions </a:t>
            </a:r>
            <a:endParaRPr lang="en-US" sz="2000" dirty="0">
              <a:latin typeface="Arial" charset="0"/>
              <a:ea typeface="ＭＳ Ｐゴシック" charset="0"/>
            </a:endParaRPr>
          </a:p>
          <a:p>
            <a:pPr eaLnBrk="1" hangingPunct="1"/>
            <a:endParaRPr lang="fr-FR" sz="700" dirty="0">
              <a:latin typeface="Arial" charset="0"/>
              <a:ea typeface="ＭＳ Ｐゴシック" charset="0"/>
              <a:cs typeface="ＭＳ Ｐゴシック" charset="0"/>
            </a:endParaRPr>
          </a:p>
        </p:txBody>
      </p:sp>
      <p:sp>
        <p:nvSpPr>
          <p:cNvPr id="5"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0454FD69-4E3F-CD44-BF80-21C94516B6B3}" type="slidenum">
              <a:rPr lang="fr-FR" sz="1200"/>
              <a:pPr algn="r"/>
              <a:t>6</a:t>
            </a:fld>
            <a:endParaRPr lang="fr-FR" sz="1200" dirty="0"/>
          </a:p>
        </p:txBody>
      </p:sp>
    </p:spTree>
    <p:extLst>
      <p:ext uri="{BB962C8B-B14F-4D97-AF65-F5344CB8AC3E}">
        <p14:creationId xmlns:p14="http://schemas.microsoft.com/office/powerpoint/2010/main" val="323834431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990600" y="1066800"/>
            <a:ext cx="7162800" cy="4849194"/>
          </a:xfrm>
        </p:spPr>
      </p:pic>
      <p:sp>
        <p:nvSpPr>
          <p:cNvPr id="2" name="ZoneTexte 1"/>
          <p:cNvSpPr txBox="1"/>
          <p:nvPr/>
        </p:nvSpPr>
        <p:spPr>
          <a:xfrm>
            <a:off x="7239000" y="5715000"/>
            <a:ext cx="914400" cy="914400"/>
          </a:xfrm>
          <a:prstGeom prst="rect">
            <a:avLst/>
          </a:prstGeom>
        </p:spPr>
        <p:txBody>
          <a:bodyPr vert="horz" wrap="none" lIns="0" rIns="18288" rtlCol="0">
            <a:normAutofit/>
          </a:bodyPr>
          <a:lstStyle/>
          <a:p>
            <a:pPr marL="0" marR="45720" indent="0" algn="r" defTabSz="914400" rtl="0" eaLnBrk="1" fontAlgn="auto" latinLnBrk="0" hangingPunct="1">
              <a:lnSpc>
                <a:spcPct val="100000"/>
              </a:lnSpc>
              <a:spcBef>
                <a:spcPct val="20000"/>
              </a:spcBef>
              <a:spcAft>
                <a:spcPts val="0"/>
              </a:spcAft>
              <a:buClr>
                <a:schemeClr val="accent3"/>
              </a:buClr>
              <a:buSzPct val="95000"/>
              <a:buFont typeface="Wingdings 2"/>
              <a:buNone/>
              <a:tabLst/>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6A6B741A-8414-684D-A9C7-AE7C84CABD1C}" type="slidenum">
              <a:rPr lang="fr-FR" sz="1200"/>
              <a:pPr algn="r"/>
              <a:t>7</a:t>
            </a:fld>
            <a:endParaRPr lang="fr-FR" sz="1200" dirty="0"/>
          </a:p>
        </p:txBody>
      </p:sp>
      <p:sp>
        <p:nvSpPr>
          <p:cNvPr id="9" name="Title 4"/>
          <p:cNvSpPr>
            <a:spLocks noGrp="1"/>
          </p:cNvSpPr>
          <p:nvPr>
            <p:ph type="title" idx="4294967295"/>
          </p:nvPr>
        </p:nvSpPr>
        <p:spPr>
          <a:xfrm>
            <a:off x="0" y="152400"/>
            <a:ext cx="9144000" cy="914400"/>
          </a:xfrm>
        </p:spPr>
        <p:txBody>
          <a:bodyPr>
            <a:normAutofit/>
          </a:bodyPr>
          <a:lstStyle/>
          <a:p>
            <a:pPr eaLnBrk="1" hangingPunct="1">
              <a:defRPr/>
            </a:pPr>
            <a:r>
              <a:rPr lang="en-CA" sz="2400" b="1" dirty="0">
                <a:solidFill>
                  <a:srgbClr val="000045"/>
                </a:solidFill>
                <a:latin typeface="Arial" pitchFamily="-1" charset="0"/>
                <a:ea typeface="Arial" pitchFamily="-1" charset="0"/>
                <a:cs typeface="Arial" pitchFamily="-1" charset="0"/>
              </a:rPr>
              <a:t>The Ethos Project – Belarus (1996-2001)</a:t>
            </a:r>
          </a:p>
        </p:txBody>
      </p:sp>
      <p:sp>
        <p:nvSpPr>
          <p:cNvPr id="3" name="ZoneTexte 2"/>
          <p:cNvSpPr txBox="1"/>
          <p:nvPr/>
        </p:nvSpPr>
        <p:spPr>
          <a:xfrm>
            <a:off x="2286000" y="6146800"/>
            <a:ext cx="3505200" cy="330200"/>
          </a:xfrm>
          <a:prstGeom prst="rect">
            <a:avLst/>
          </a:prstGeom>
        </p:spPr>
        <p:txBody>
          <a:bodyPr vert="horz" wrap="none" lIns="0" rIns="18288" rtlCol="0">
            <a:normAutofit lnSpcReduction="10000"/>
          </a:bodyPr>
          <a:lstStyle/>
          <a:p>
            <a:pPr marL="0" marR="45720" indent="0" algn="r" defTabSz="914400" rtl="0" eaLnBrk="1" fontAlgn="auto" latinLnBrk="0" hangingPunct="1">
              <a:lnSpc>
                <a:spcPct val="100000"/>
              </a:lnSpc>
              <a:spcBef>
                <a:spcPct val="20000"/>
              </a:spcBef>
              <a:spcAft>
                <a:spcPts val="0"/>
              </a:spcAft>
              <a:buClr>
                <a:schemeClr val="accent3"/>
              </a:buClr>
              <a:buSzPct val="95000"/>
              <a:buFont typeface="Wingdings 2"/>
              <a:buNone/>
              <a:tabLst/>
            </a:pPr>
            <a:r>
              <a:rPr kumimoji="0" lang="en-GB" sz="1600" b="0" i="0" u="none" strike="noStrike" kern="1200" cap="none" spc="0" normalizeH="0" baseline="0" dirty="0" smtClean="0">
                <a:ln>
                  <a:noFill/>
                </a:ln>
                <a:solidFill>
                  <a:schemeClr val="tx1"/>
                </a:solidFill>
                <a:effectLst/>
                <a:uLnTx/>
                <a:uFillTx/>
                <a:latin typeface="+mn-lt"/>
                <a:ea typeface="+mn-ea"/>
                <a:cs typeface="+mn-cs"/>
              </a:rPr>
              <a:t> </a:t>
            </a:r>
          </a:p>
        </p:txBody>
      </p:sp>
      <p:sp>
        <p:nvSpPr>
          <p:cNvPr id="4" name="ZoneTexte 3"/>
          <p:cNvSpPr txBox="1"/>
          <p:nvPr/>
        </p:nvSpPr>
        <p:spPr>
          <a:xfrm>
            <a:off x="2438400" y="6324600"/>
            <a:ext cx="4648200" cy="304800"/>
          </a:xfrm>
          <a:prstGeom prst="rect">
            <a:avLst/>
          </a:prstGeom>
        </p:spPr>
        <p:txBody>
          <a:bodyPr vert="horz" wrap="none" lIns="0" rIns="18288" rtlCol="0">
            <a:normAutofit fontScale="92500" lnSpcReduction="10000"/>
          </a:bodyPr>
          <a:lstStyle/>
          <a:p>
            <a:pPr marL="0" marR="45720" indent="0" algn="r" defTabSz="914400" rtl="0" eaLnBrk="1" fontAlgn="auto" latinLnBrk="0" hangingPunct="1">
              <a:lnSpc>
                <a:spcPct val="100000"/>
              </a:lnSpc>
              <a:spcBef>
                <a:spcPct val="20000"/>
              </a:spcBef>
              <a:spcAft>
                <a:spcPts val="0"/>
              </a:spcAft>
              <a:buClr>
                <a:schemeClr val="accent3"/>
              </a:buClr>
              <a:buSzPct val="95000"/>
              <a:buFont typeface="Wingdings 2"/>
              <a:buNone/>
              <a:tabLst/>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Rectangle 4"/>
          <p:cNvSpPr/>
          <p:nvPr/>
        </p:nvSpPr>
        <p:spPr>
          <a:xfrm>
            <a:off x="4800600" y="5943600"/>
            <a:ext cx="3285913" cy="369332"/>
          </a:xfrm>
          <a:prstGeom prst="rect">
            <a:avLst/>
          </a:prstGeom>
        </p:spPr>
        <p:txBody>
          <a:bodyPr wrap="none">
            <a:spAutoFit/>
          </a:bodyPr>
          <a:lstStyle/>
          <a:p>
            <a:r>
              <a:rPr lang="en-GB" dirty="0" smtClean="0"/>
              <a:t>Listening to people’s concerns</a:t>
            </a:r>
            <a:endParaRPr lang="en-GB" dirty="0"/>
          </a:p>
        </p:txBody>
      </p:sp>
    </p:spTree>
    <p:extLst>
      <p:ext uri="{BB962C8B-B14F-4D97-AF65-F5344CB8AC3E}">
        <p14:creationId xmlns:p14="http://schemas.microsoft.com/office/powerpoint/2010/main" val="3920198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descr="CEPN00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19200"/>
            <a:ext cx="6026150" cy="463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idx="4294967295"/>
          </p:nvPr>
        </p:nvSpPr>
        <p:spPr>
          <a:xfrm>
            <a:off x="0" y="152400"/>
            <a:ext cx="9144000" cy="914400"/>
          </a:xfrm>
        </p:spPr>
        <p:txBody>
          <a:bodyPr>
            <a:normAutofit/>
          </a:bodyPr>
          <a:lstStyle/>
          <a:p>
            <a:pPr eaLnBrk="1" hangingPunct="1">
              <a:defRPr/>
            </a:pPr>
            <a:r>
              <a:rPr lang="en-CA" sz="2400" b="1" dirty="0" smtClean="0">
                <a:solidFill>
                  <a:srgbClr val="083763"/>
                </a:solidFill>
                <a:ea typeface="ＭＳ Ｐゴシック" charset="-128"/>
                <a:cs typeface="ＭＳ Ｐゴシック" charset="-128"/>
              </a:rPr>
              <a:t>The Ethos Project – Belarus (1996-2001)</a:t>
            </a:r>
          </a:p>
        </p:txBody>
      </p:sp>
      <p:sp>
        <p:nvSpPr>
          <p:cNvPr id="6"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0454FD69-4E3F-CD44-BF80-21C94516B6B3}" type="slidenum">
              <a:rPr lang="fr-FR" sz="1200"/>
              <a:pPr algn="r"/>
              <a:t>8</a:t>
            </a:fld>
            <a:endParaRPr lang="fr-FR" sz="1200" dirty="0"/>
          </a:p>
        </p:txBody>
      </p:sp>
      <p:sp>
        <p:nvSpPr>
          <p:cNvPr id="7" name="Rectangle 6"/>
          <p:cNvSpPr/>
          <p:nvPr/>
        </p:nvSpPr>
        <p:spPr>
          <a:xfrm>
            <a:off x="3581400" y="5867400"/>
            <a:ext cx="3962400" cy="369332"/>
          </a:xfrm>
          <a:prstGeom prst="rect">
            <a:avLst/>
          </a:prstGeom>
        </p:spPr>
        <p:txBody>
          <a:bodyPr wrap="square">
            <a:spAutoFit/>
          </a:bodyPr>
          <a:lstStyle/>
          <a:p>
            <a:r>
              <a:rPr lang="en-GB" dirty="0" smtClean="0"/>
              <a:t>Measurements in homes by villagers </a:t>
            </a:r>
            <a:endParaRPr lang="en-GB" dirty="0"/>
          </a:p>
        </p:txBody>
      </p:sp>
    </p:spTree>
    <p:extLst>
      <p:ext uri="{BB962C8B-B14F-4D97-AF65-F5344CB8AC3E}">
        <p14:creationId xmlns:p14="http://schemas.microsoft.com/office/powerpoint/2010/main" val="2080061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descr="CEPN0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041578"/>
            <a:ext cx="3252788" cy="544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idx="4294967295"/>
          </p:nvPr>
        </p:nvSpPr>
        <p:spPr>
          <a:xfrm>
            <a:off x="0" y="152400"/>
            <a:ext cx="9144000" cy="914400"/>
          </a:xfrm>
        </p:spPr>
        <p:txBody>
          <a:bodyPr>
            <a:normAutofit/>
          </a:bodyPr>
          <a:lstStyle/>
          <a:p>
            <a:pPr eaLnBrk="1" hangingPunct="1">
              <a:defRPr/>
            </a:pPr>
            <a:r>
              <a:rPr lang="en-CA" sz="2400" b="1" dirty="0">
                <a:solidFill>
                  <a:srgbClr val="000045"/>
                </a:solidFill>
                <a:latin typeface="Arial" pitchFamily="-1" charset="0"/>
                <a:ea typeface="Arial" pitchFamily="-1" charset="0"/>
                <a:cs typeface="Arial" pitchFamily="-1" charset="0"/>
              </a:rPr>
              <a:t>The Ethos Project – Belarus (1996-2001)</a:t>
            </a:r>
          </a:p>
        </p:txBody>
      </p:sp>
      <p:sp>
        <p:nvSpPr>
          <p:cNvPr id="6"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0454FD69-4E3F-CD44-BF80-21C94516B6B3}" type="slidenum">
              <a:rPr lang="fr-FR" sz="1200"/>
              <a:pPr algn="r"/>
              <a:t>9</a:t>
            </a:fld>
            <a:endParaRPr lang="fr-FR" sz="1200" dirty="0"/>
          </a:p>
        </p:txBody>
      </p:sp>
      <p:sp>
        <p:nvSpPr>
          <p:cNvPr id="7" name="Rectangle 6"/>
          <p:cNvSpPr/>
          <p:nvPr/>
        </p:nvSpPr>
        <p:spPr>
          <a:xfrm>
            <a:off x="6172200" y="5867400"/>
            <a:ext cx="2819400" cy="646331"/>
          </a:xfrm>
          <a:prstGeom prst="rect">
            <a:avLst/>
          </a:prstGeom>
        </p:spPr>
        <p:txBody>
          <a:bodyPr wrap="square">
            <a:spAutoFit/>
          </a:bodyPr>
          <a:lstStyle/>
          <a:p>
            <a:r>
              <a:rPr lang="en-GB" dirty="0" smtClean="0"/>
              <a:t>Looking for room for manoeuver</a:t>
            </a:r>
          </a:p>
        </p:txBody>
      </p:sp>
    </p:spTree>
    <p:extLst>
      <p:ext uri="{BB962C8B-B14F-4D97-AF65-F5344CB8AC3E}">
        <p14:creationId xmlns:p14="http://schemas.microsoft.com/office/powerpoint/2010/main" val="30198002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bodyPr vert="horz" lIns="0" rIns="18288">
        <a:normAutofit/>
      </a:bodyPr>
      <a:lstStyle>
        <a:defPPr marL="0" marR="4572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kumimoji="0" sz="1600" b="0" i="0" u="none" strike="noStrike" kern="1200" cap="none" spc="0" normalizeH="0" baseline="0" noProof="0" dirty="0" smtClean="0">
            <a:ln>
              <a:noFill/>
            </a:ln>
            <a:solidFill>
              <a:schemeClr val="tx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21653</TotalTime>
  <Words>2567</Words>
  <Application>Microsoft Macintosh PowerPoint</Application>
  <PresentationFormat>Présentation à l'écran (4:3)</PresentationFormat>
  <Paragraphs>252</Paragraphs>
  <Slides>36</Slides>
  <Notes>12</Notes>
  <HiddenSlides>0</HiddenSlides>
  <MMClips>0</MMClips>
  <ScaleCrop>false</ScaleCrop>
  <HeadingPairs>
    <vt:vector size="4" baseType="variant">
      <vt:variant>
        <vt:lpstr>Thème</vt:lpstr>
      </vt:variant>
      <vt:variant>
        <vt:i4>1</vt:i4>
      </vt:variant>
      <vt:variant>
        <vt:lpstr>Titres des diapositives</vt:lpstr>
      </vt:variant>
      <vt:variant>
        <vt:i4>36</vt:i4>
      </vt:variant>
    </vt:vector>
  </HeadingPairs>
  <TitlesOfParts>
    <vt:vector size="37" baseType="lpstr">
      <vt:lpstr>Flow</vt:lpstr>
      <vt:lpstr>The ICRP’s Experience with Long-Term Recovery Efforts: From Chernobyl to Fukushima</vt:lpstr>
      <vt:lpstr>Content</vt:lpstr>
      <vt:lpstr>ICRP and long-term recovery after a nuclear accident</vt:lpstr>
      <vt:lpstr>The Chernobyl experience (1)</vt:lpstr>
      <vt:lpstr>The Chernobyl experience (2)</vt:lpstr>
      <vt:lpstr>The ETHOS Project in Belarus (1996-2001) </vt:lpstr>
      <vt:lpstr>The Ethos Project – Belarus (1996-2001)</vt:lpstr>
      <vt:lpstr>The Ethos Project – Belarus (1996-2001)</vt:lpstr>
      <vt:lpstr>The Ethos Project – Belarus (1996-2001)</vt:lpstr>
      <vt:lpstr>Lessons from the Ethos Project (1)</vt:lpstr>
      <vt:lpstr>Lessons from the Ethos Project (2)</vt:lpstr>
      <vt:lpstr>ICRP Publication 111 (1)</vt:lpstr>
      <vt:lpstr>Publication 111 (2)</vt:lpstr>
      <vt:lpstr>The optimisation process in Publication 111</vt:lpstr>
      <vt:lpstr>The Fukushima recovery phase</vt:lpstr>
      <vt:lpstr>Présentation PowerPoint</vt:lpstr>
      <vt:lpstr>ICRP and Fukushima</vt:lpstr>
      <vt:lpstr>The main ICRP Dialogue meetings</vt:lpstr>
      <vt:lpstr>Format of the Dialogue meetings</vt:lpstr>
      <vt:lpstr>Some general lessons from the ICRP Dialogue meetings</vt:lpstr>
      <vt:lpstr>The experience of the Suetsugi community - About 500 inhabitants before the accident, about 300 after - </vt:lpstr>
      <vt:lpstr>Measurements of soil contamination and  ambient dose rates in rice paddies early 2012 </vt:lpstr>
      <vt:lpstr>First meeting with ICRP – July 2012  - Questions and concerns -</vt:lpstr>
      <vt:lpstr>Second meeting with ICRP – November 2012  - Discussion on first measurements of external dose -</vt:lpstr>
      <vt:lpstr>Third meeting in Suetsugi – March 2013 - Visit of the decontamination waste disposal site - </vt:lpstr>
      <vt:lpstr>Fourth meeting with ICRP – July 2013 - Measurements of the products of local gardens -</vt:lpstr>
      <vt:lpstr>7th ICRP Dialogue in Iwaki – Iwaki, November 2013  - Testimonies of Suetsugi residents -</vt:lpstr>
      <vt:lpstr>Preparing for the Suetsugi festival – April 2014 </vt:lpstr>
      <vt:lpstr>Fifth meeting with ICRP – May 2014 - Visit of the temporary storage site of the Iwaki incinerator fly ashes -</vt:lpstr>
      <vt:lpstr>Lessons from the Suetsugi community </vt:lpstr>
      <vt:lpstr>Présentation PowerPoint</vt:lpstr>
      <vt:lpstr>Concluding remarks (1) </vt:lpstr>
      <vt:lpstr>Concluding remarks (2) </vt:lpstr>
      <vt:lpstr>References</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Chris</dc:creator>
  <cp:lastModifiedBy>Renate Lochard</cp:lastModifiedBy>
  <cp:revision>415</cp:revision>
  <cp:lastPrinted>2012-08-21T07:37:40Z</cp:lastPrinted>
  <dcterms:created xsi:type="dcterms:W3CDTF">2013-02-10T08:20:49Z</dcterms:created>
  <dcterms:modified xsi:type="dcterms:W3CDTF">2014-07-16T09:37:08Z</dcterms:modified>
</cp:coreProperties>
</file>