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68" r:id="rId1"/>
  </p:sldMasterIdLst>
  <p:notesMasterIdLst>
    <p:notesMasterId r:id="rId14"/>
  </p:notesMasterIdLst>
  <p:handoutMasterIdLst>
    <p:handoutMasterId r:id="rId15"/>
  </p:handoutMasterIdLst>
  <p:sldIdLst>
    <p:sldId id="259" r:id="rId2"/>
    <p:sldId id="385" r:id="rId3"/>
    <p:sldId id="387" r:id="rId4"/>
    <p:sldId id="390" r:id="rId5"/>
    <p:sldId id="395" r:id="rId6"/>
    <p:sldId id="400" r:id="rId7"/>
    <p:sldId id="404" r:id="rId8"/>
    <p:sldId id="403" r:id="rId9"/>
    <p:sldId id="405" r:id="rId10"/>
    <p:sldId id="408" r:id="rId11"/>
    <p:sldId id="407" r:id="rId12"/>
    <p:sldId id="386" r:id="rId13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66CC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31" autoAdjust="0"/>
    <p:restoredTop sz="98028" autoAdjust="0"/>
  </p:normalViewPr>
  <p:slideViewPr>
    <p:cSldViewPr>
      <p:cViewPr>
        <p:scale>
          <a:sx n="150" d="100"/>
          <a:sy n="150" d="100"/>
        </p:scale>
        <p:origin x="-128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86DAB-7C41-AB42-A2E6-CF73858E2F9C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15A4BED2-F2A6-A244-9383-BAEA5E8F98A3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23 July 1980</a:t>
          </a:r>
          <a:endParaRPr lang="en-GB" sz="1600" b="1" dirty="0">
            <a:solidFill>
              <a:srgbClr val="000000"/>
            </a:solidFill>
          </a:endParaRPr>
        </a:p>
      </dgm:t>
    </dgm:pt>
    <dgm:pt modelId="{657FD45F-9459-4941-B4D5-CF5420DD80BA}" type="parTrans" cxnId="{8B473ED3-EF00-F645-BCFA-361D28677324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A583BEE6-A0C9-4149-B436-36E1F1BA01AE}" type="sibTrans" cxnId="{8B473ED3-EF00-F645-BCFA-361D28677324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11226843-55C6-8446-8712-EF784AE5F59B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July 1984</a:t>
          </a:r>
          <a:endParaRPr lang="en-GB" sz="1600" b="1" dirty="0">
            <a:solidFill>
              <a:srgbClr val="000000"/>
            </a:solidFill>
          </a:endParaRPr>
        </a:p>
      </dgm:t>
    </dgm:pt>
    <dgm:pt modelId="{5BD55F1A-BE95-E54F-ABF3-D344E3581E8B}" type="parTrans" cxnId="{9EB66479-6DD4-2749-B3B7-C4A2CAFD425C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A76E1918-4E9D-0943-AF54-A15DBF5E8018}" type="sibTrans" cxnId="{9EB66479-6DD4-2749-B3B7-C4A2CAFD425C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4BD31E12-32BA-FF4F-A181-8682FBD42CD0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1</a:t>
          </a:r>
          <a:r>
            <a:rPr lang="en-GB" sz="1600" baseline="30000" dirty="0" smtClean="0">
              <a:solidFill>
                <a:srgbClr val="000000"/>
              </a:solidFill>
            </a:rPr>
            <a:t>st</a:t>
          </a:r>
          <a:r>
            <a:rPr lang="en-GB" sz="1600" dirty="0" smtClean="0">
              <a:solidFill>
                <a:srgbClr val="000000"/>
              </a:solidFill>
            </a:rPr>
            <a:t> reactor building entry</a:t>
          </a:r>
          <a:endParaRPr lang="en-GB" sz="1600" dirty="0">
            <a:solidFill>
              <a:srgbClr val="000000"/>
            </a:solidFill>
          </a:endParaRPr>
        </a:p>
      </dgm:t>
    </dgm:pt>
    <dgm:pt modelId="{59B27DBE-0E2F-5A4E-B745-D75576445376}" type="parTrans" cxnId="{715D81D7-5F79-1E4B-9672-3CC8B2E37A30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50B75F1E-5E86-AB45-97DB-690121E6F038}" type="sibTrans" cxnId="{715D81D7-5F79-1E4B-9672-3CC8B2E37A30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8DEB6563-5898-B846-A34C-CB3FD6B74193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October 1985</a:t>
          </a:r>
          <a:endParaRPr lang="en-GB" sz="1600" b="1" dirty="0">
            <a:solidFill>
              <a:srgbClr val="000000"/>
            </a:solidFill>
          </a:endParaRPr>
        </a:p>
      </dgm:t>
    </dgm:pt>
    <dgm:pt modelId="{C5202EB4-4BFD-7B4E-BBC8-81B84D453AD2}" type="parTrans" cxnId="{5133AD26-99CD-194C-9EA3-5FC2C2834F75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47B73BFD-231C-DB40-9593-DFB980BD9D9C}" type="sibTrans" cxnId="{5133AD26-99CD-194C-9EA3-5FC2C2834F75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FC05430F-F3CC-D342-91DA-AD9229DCF541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Defueling began</a:t>
          </a:r>
          <a:endParaRPr lang="en-GB" sz="1600" dirty="0">
            <a:solidFill>
              <a:srgbClr val="000000"/>
            </a:solidFill>
          </a:endParaRPr>
        </a:p>
      </dgm:t>
    </dgm:pt>
    <dgm:pt modelId="{3F5FF8CF-6FAD-E448-9914-24125192C886}" type="parTrans" cxnId="{F4B90AC7-D547-CC43-85C5-7EF695D4F10A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0D72D9CA-C050-3F4B-84A2-6C12AB526CFA}" type="sibTrans" cxnId="{F4B90AC7-D547-CC43-85C5-7EF695D4F10A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FD6F6B44-4DDE-7D43-85E9-5343362BC086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Reactor vessel head removed</a:t>
          </a:r>
          <a:endParaRPr lang="en-GB" sz="1600" dirty="0">
            <a:solidFill>
              <a:srgbClr val="000000"/>
            </a:solidFill>
          </a:endParaRPr>
        </a:p>
      </dgm:t>
    </dgm:pt>
    <dgm:pt modelId="{92A28B86-3B54-4540-8A3C-E7A7AF3A4286}" type="parTrans" cxnId="{EFF9B73C-BC25-3D42-AF1A-6A6C381F049E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45D5C266-265E-2E4F-A4E6-250CDD45204E}" type="sibTrans" cxnId="{EFF9B73C-BC25-3D42-AF1A-6A6C381F049E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D5AD70A4-760F-514E-AC03-CCEB268441A0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January 1990</a:t>
          </a:r>
          <a:endParaRPr lang="en-GB" sz="1600" b="1" dirty="0">
            <a:solidFill>
              <a:srgbClr val="000000"/>
            </a:solidFill>
          </a:endParaRPr>
        </a:p>
      </dgm:t>
    </dgm:pt>
    <dgm:pt modelId="{74AC4A07-9642-6F46-AFA5-52E01B545D30}" type="parTrans" cxnId="{22A6A435-F16F-1941-81CF-8E47B2A59756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F8B19F61-8F46-CC48-96F1-D56FA19CB852}" type="sibTrans" cxnId="{22A6A435-F16F-1941-81CF-8E47B2A59756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7BCAEB0F-ED01-9147-9DE1-84D406543D0F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Defueling completed</a:t>
          </a:r>
          <a:endParaRPr lang="en-GB" sz="1600" dirty="0">
            <a:solidFill>
              <a:srgbClr val="000000"/>
            </a:solidFill>
          </a:endParaRPr>
        </a:p>
      </dgm:t>
    </dgm:pt>
    <dgm:pt modelId="{87F1DE1C-E042-3B4D-BF19-267AB82AA02F}" type="parTrans" cxnId="{1148AE51-DF2D-9F4C-B303-C9D1FE379E13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978419F8-6972-474D-AEE0-66941EFFBED4}" type="sibTrans" cxnId="{1148AE51-DF2D-9F4C-B303-C9D1FE379E13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9CEBF6F0-C292-DF48-BABA-DA8A68B591DD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28 December 1993</a:t>
          </a:r>
          <a:endParaRPr lang="en-GB" sz="1600" b="1" dirty="0">
            <a:solidFill>
              <a:srgbClr val="000000"/>
            </a:solidFill>
          </a:endParaRPr>
        </a:p>
      </dgm:t>
    </dgm:pt>
    <dgm:pt modelId="{D26878B8-12A1-A14E-AB8F-80304BFDC14E}" type="parTrans" cxnId="{8DCD7256-477E-5442-8357-E88DB9B708AE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EFC1F0F3-56B6-3D4E-A47B-5FECCB53E7BC}" type="sibTrans" cxnId="{8DCD7256-477E-5442-8357-E88DB9B708AE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24823756-B472-D041-9E7B-531C2E17FFBB}">
      <dgm:prSet phldrT="[Texte]" custT="1"/>
      <dgm:spPr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Post Defueling Monitored Storage</a:t>
          </a:r>
          <a:endParaRPr lang="en-GB" sz="1600" dirty="0">
            <a:solidFill>
              <a:srgbClr val="000000"/>
            </a:solidFill>
          </a:endParaRPr>
        </a:p>
      </dgm:t>
    </dgm:pt>
    <dgm:pt modelId="{CB8E8292-FE6B-AE44-B479-00500DAAE6D2}" type="parTrans" cxnId="{F41187F3-2FB2-D142-97B6-B39D5F85A00B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8B420B07-D2C4-3843-84C9-E2535D75F008}" type="sibTrans" cxnId="{F41187F3-2FB2-D142-97B6-B39D5F85A00B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40E3E61C-3B8E-DA47-8849-118CD8185680}">
      <dgm:prSet phldrT="[Texte]" custT="1"/>
      <dgm:spPr>
        <a:gradFill flip="none" rotWithShape="1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  <a:tileRect/>
        </a:gradFill>
      </dgm:spPr>
      <dgm:t>
        <a:bodyPr/>
        <a:lstStyle/>
        <a:p>
          <a:r>
            <a:rPr lang="en-GB" sz="1600" dirty="0" smtClean="0">
              <a:solidFill>
                <a:srgbClr val="000000"/>
              </a:solidFill>
            </a:rPr>
            <a:t>Accident</a:t>
          </a:r>
          <a:endParaRPr lang="en-GB" sz="1600" dirty="0">
            <a:solidFill>
              <a:srgbClr val="000000"/>
            </a:solidFill>
          </a:endParaRPr>
        </a:p>
      </dgm:t>
    </dgm:pt>
    <dgm:pt modelId="{AA6FE6AF-3AE2-A34F-8758-0B51B4B76B77}">
      <dgm:prSet phldrT="[Texte]" custT="1"/>
      <dgm:spPr>
        <a:gradFill flip="none" rotWithShape="1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  <a:tileRect/>
        </a:gradFill>
      </dgm:spPr>
      <dgm:t>
        <a:bodyPr/>
        <a:lstStyle/>
        <a:p>
          <a:r>
            <a:rPr lang="en-GB" sz="1600" b="1" dirty="0" smtClean="0">
              <a:solidFill>
                <a:srgbClr val="000000"/>
              </a:solidFill>
            </a:rPr>
            <a:t>28 March 1979</a:t>
          </a:r>
          <a:endParaRPr lang="en-GB" sz="1600" b="1" dirty="0">
            <a:solidFill>
              <a:srgbClr val="000000"/>
            </a:solidFill>
          </a:endParaRPr>
        </a:p>
      </dgm:t>
    </dgm:pt>
    <dgm:pt modelId="{CAC1AEE5-F4B9-2E47-87E8-9474911A3B97}" type="sibTrans" cxnId="{68FFEABB-F1F9-0241-A8A9-C7CA2332F694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29481A78-EF55-9E4F-AAED-56AA7BF91F9D}" type="parTrans" cxnId="{68FFEABB-F1F9-0241-A8A9-C7CA2332F694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B5113840-0692-D24E-BB54-D668E134EA16}" type="sibTrans" cxnId="{35FF9D73-32C8-154C-90ED-E86CB930DE9A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17E306C1-8253-084C-80D9-C9CDF00DD77B}" type="parTrans" cxnId="{35FF9D73-32C8-154C-90ED-E86CB930DE9A}">
      <dgm:prSet/>
      <dgm:spPr/>
      <dgm:t>
        <a:bodyPr/>
        <a:lstStyle/>
        <a:p>
          <a:endParaRPr lang="en-GB" sz="1600">
            <a:solidFill>
              <a:srgbClr val="000000"/>
            </a:solidFill>
          </a:endParaRPr>
        </a:p>
      </dgm:t>
    </dgm:pt>
    <dgm:pt modelId="{029E1D43-448F-5541-B61F-F72796E3C6A5}" type="pres">
      <dgm:prSet presAssocID="{F5D86DAB-7C41-AB42-A2E6-CF73858E2F9C}" presName="Name0" presStyleCnt="0">
        <dgm:presLayoutVars>
          <dgm:dir/>
          <dgm:resizeHandles val="exact"/>
        </dgm:presLayoutVars>
      </dgm:prSet>
      <dgm:spPr/>
    </dgm:pt>
    <dgm:pt modelId="{DCFF161B-F672-6A4C-9CD6-60DF924F2D6C}" type="pres">
      <dgm:prSet presAssocID="{AA6FE6AF-3AE2-A34F-8758-0B51B4B76B77}" presName="parAndChTx" presStyleLbl="node1" presStyleIdx="0" presStyleCnt="6" custScaleX="767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62B7CA-CEB0-F846-99BA-E759F0D00A03}" type="pres">
      <dgm:prSet presAssocID="{CAC1AEE5-F4B9-2E47-87E8-9474911A3B97}" presName="parAndChSpace" presStyleCnt="0"/>
      <dgm:spPr/>
    </dgm:pt>
    <dgm:pt modelId="{54B5AC2B-20A5-5C47-9E28-891108D7C708}" type="pres">
      <dgm:prSet presAssocID="{15A4BED2-F2A6-A244-9383-BAEA5E8F98A3}" presName="parAndChTx" presStyleLbl="node1" presStyleIdx="1" presStyleCnt="6" custScaleX="933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BA7607-E188-774F-9BB6-A75F3D46E7A3}" type="pres">
      <dgm:prSet presAssocID="{A583BEE6-A0C9-4149-B436-36E1F1BA01AE}" presName="parAndChSpace" presStyleCnt="0"/>
      <dgm:spPr/>
    </dgm:pt>
    <dgm:pt modelId="{5D14FCAC-5C4F-1E4A-B65C-110BFE94FF6B}" type="pres">
      <dgm:prSet presAssocID="{11226843-55C6-8446-8712-EF784AE5F59B}" presName="parAndChTx" presStyleLbl="node1" presStyleIdx="2" presStyleCnt="6" custScaleX="98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EA5E52-5A4C-1148-ACCC-94A1F3BB8576}" type="pres">
      <dgm:prSet presAssocID="{A76E1918-4E9D-0943-AF54-A15DBF5E8018}" presName="parAndChSpace" presStyleCnt="0"/>
      <dgm:spPr/>
    </dgm:pt>
    <dgm:pt modelId="{F4583317-1A0F-A742-981B-A4CEB414A864}" type="pres">
      <dgm:prSet presAssocID="{8DEB6563-5898-B846-A34C-CB3FD6B74193}" presName="parAndChTx" presStyleLbl="node1" presStyleIdx="3" presStyleCnt="6" custScaleX="9092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2ACDB1-9EBF-834A-B3D2-51D8255F00F5}" type="pres">
      <dgm:prSet presAssocID="{47B73BFD-231C-DB40-9593-DFB980BD9D9C}" presName="parAndChSpace" presStyleCnt="0"/>
      <dgm:spPr/>
    </dgm:pt>
    <dgm:pt modelId="{54F0CEE7-617E-6C47-9405-398CBC49869D}" type="pres">
      <dgm:prSet presAssocID="{D5AD70A4-760F-514E-AC03-CCEB268441A0}" presName="parAndChTx" presStyleLbl="node1" presStyleIdx="4" presStyleCnt="6" custScaleX="978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4CA95E-291E-5744-8E5E-075D7796D156}" type="pres">
      <dgm:prSet presAssocID="{F8B19F61-8F46-CC48-96F1-D56FA19CB852}" presName="parAndChSpace" presStyleCnt="0"/>
      <dgm:spPr/>
    </dgm:pt>
    <dgm:pt modelId="{FE9A1983-4D27-1E4E-A1C9-40563E1C3A30}" type="pres">
      <dgm:prSet presAssocID="{9CEBF6F0-C292-DF48-BABA-DA8A68B591DD}" presName="parAndChTx" presStyleLbl="node1" presStyleIdx="5" presStyleCnt="6" custScaleX="11333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570DFFF-601F-4B4B-BF69-BE47D23A084F}" type="presOf" srcId="{9CEBF6F0-C292-DF48-BABA-DA8A68B591DD}" destId="{FE9A1983-4D27-1E4E-A1C9-40563E1C3A30}" srcOrd="0" destOrd="0" presId="urn:microsoft.com/office/officeart/2005/8/layout/hChevron3"/>
    <dgm:cxn modelId="{7060E4A0-8F1B-984B-BE0A-BB4890A2073A}" type="presOf" srcId="{D5AD70A4-760F-514E-AC03-CCEB268441A0}" destId="{54F0CEE7-617E-6C47-9405-398CBC49869D}" srcOrd="0" destOrd="0" presId="urn:microsoft.com/office/officeart/2005/8/layout/hChevron3"/>
    <dgm:cxn modelId="{35FF9D73-32C8-154C-90ED-E86CB930DE9A}" srcId="{AA6FE6AF-3AE2-A34F-8758-0B51B4B76B77}" destId="{40E3E61C-3B8E-DA47-8849-118CD8185680}" srcOrd="0" destOrd="0" parTransId="{17E306C1-8253-084C-80D9-C9CDF00DD77B}" sibTransId="{B5113840-0692-D24E-BB54-D668E134EA16}"/>
    <dgm:cxn modelId="{1148AE51-DF2D-9F4C-B303-C9D1FE379E13}" srcId="{D5AD70A4-760F-514E-AC03-CCEB268441A0}" destId="{7BCAEB0F-ED01-9147-9DE1-84D406543D0F}" srcOrd="0" destOrd="0" parTransId="{87F1DE1C-E042-3B4D-BF19-267AB82AA02F}" sibTransId="{978419F8-6972-474D-AEE0-66941EFFBED4}"/>
    <dgm:cxn modelId="{C9D7B507-1B13-C542-8716-5E0CE9415E9D}" type="presOf" srcId="{AA6FE6AF-3AE2-A34F-8758-0B51B4B76B77}" destId="{DCFF161B-F672-6A4C-9CD6-60DF924F2D6C}" srcOrd="0" destOrd="0" presId="urn:microsoft.com/office/officeart/2005/8/layout/hChevron3"/>
    <dgm:cxn modelId="{CA44C522-FEE5-0448-9008-497D7FC16A47}" type="presOf" srcId="{FC05430F-F3CC-D342-91DA-AD9229DCF541}" destId="{F4583317-1A0F-A742-981B-A4CEB414A864}" srcOrd="0" destOrd="1" presId="urn:microsoft.com/office/officeart/2005/8/layout/hChevron3"/>
    <dgm:cxn modelId="{83905BC6-69E4-A540-A8BD-556D08378509}" type="presOf" srcId="{15A4BED2-F2A6-A244-9383-BAEA5E8F98A3}" destId="{54B5AC2B-20A5-5C47-9E28-891108D7C708}" srcOrd="0" destOrd="0" presId="urn:microsoft.com/office/officeart/2005/8/layout/hChevron3"/>
    <dgm:cxn modelId="{C0281DA4-1EAA-1245-BBD4-B86A9686E6EE}" type="presOf" srcId="{40E3E61C-3B8E-DA47-8849-118CD8185680}" destId="{DCFF161B-F672-6A4C-9CD6-60DF924F2D6C}" srcOrd="0" destOrd="1" presId="urn:microsoft.com/office/officeart/2005/8/layout/hChevron3"/>
    <dgm:cxn modelId="{2195A798-3BF2-374A-A66A-88736440250C}" type="presOf" srcId="{4BD31E12-32BA-FF4F-A181-8682FBD42CD0}" destId="{54B5AC2B-20A5-5C47-9E28-891108D7C708}" srcOrd="0" destOrd="1" presId="urn:microsoft.com/office/officeart/2005/8/layout/hChevron3"/>
    <dgm:cxn modelId="{1EB9715B-7440-4047-802A-0B77509FB364}" type="presOf" srcId="{8DEB6563-5898-B846-A34C-CB3FD6B74193}" destId="{F4583317-1A0F-A742-981B-A4CEB414A864}" srcOrd="0" destOrd="0" presId="urn:microsoft.com/office/officeart/2005/8/layout/hChevron3"/>
    <dgm:cxn modelId="{5133AD26-99CD-194C-9EA3-5FC2C2834F75}" srcId="{F5D86DAB-7C41-AB42-A2E6-CF73858E2F9C}" destId="{8DEB6563-5898-B846-A34C-CB3FD6B74193}" srcOrd="3" destOrd="0" parTransId="{C5202EB4-4BFD-7B4E-BBC8-81B84D453AD2}" sibTransId="{47B73BFD-231C-DB40-9593-DFB980BD9D9C}"/>
    <dgm:cxn modelId="{8DCD7256-477E-5442-8357-E88DB9B708AE}" srcId="{F5D86DAB-7C41-AB42-A2E6-CF73858E2F9C}" destId="{9CEBF6F0-C292-DF48-BABA-DA8A68B591DD}" srcOrd="5" destOrd="0" parTransId="{D26878B8-12A1-A14E-AB8F-80304BFDC14E}" sibTransId="{EFC1F0F3-56B6-3D4E-A47B-5FECCB53E7BC}"/>
    <dgm:cxn modelId="{F41187F3-2FB2-D142-97B6-B39D5F85A00B}" srcId="{9CEBF6F0-C292-DF48-BABA-DA8A68B591DD}" destId="{24823756-B472-D041-9E7B-531C2E17FFBB}" srcOrd="0" destOrd="0" parTransId="{CB8E8292-FE6B-AE44-B479-00500DAAE6D2}" sibTransId="{8B420B07-D2C4-3843-84C9-E2535D75F008}"/>
    <dgm:cxn modelId="{EFF9B73C-BC25-3D42-AF1A-6A6C381F049E}" srcId="{11226843-55C6-8446-8712-EF784AE5F59B}" destId="{FD6F6B44-4DDE-7D43-85E9-5343362BC086}" srcOrd="0" destOrd="0" parTransId="{92A28B86-3B54-4540-8A3C-E7A7AF3A4286}" sibTransId="{45D5C266-265E-2E4F-A4E6-250CDD45204E}"/>
    <dgm:cxn modelId="{EB46DBD8-B2EB-8A44-919B-3B57676CB6E8}" type="presOf" srcId="{7BCAEB0F-ED01-9147-9DE1-84D406543D0F}" destId="{54F0CEE7-617E-6C47-9405-398CBC49869D}" srcOrd="0" destOrd="1" presId="urn:microsoft.com/office/officeart/2005/8/layout/hChevron3"/>
    <dgm:cxn modelId="{715D81D7-5F79-1E4B-9672-3CC8B2E37A30}" srcId="{15A4BED2-F2A6-A244-9383-BAEA5E8F98A3}" destId="{4BD31E12-32BA-FF4F-A181-8682FBD42CD0}" srcOrd="0" destOrd="0" parTransId="{59B27DBE-0E2F-5A4E-B745-D75576445376}" sibTransId="{50B75F1E-5E86-AB45-97DB-690121E6F038}"/>
    <dgm:cxn modelId="{92F12DEB-FDF7-AD4D-B666-8E763DDE7126}" type="presOf" srcId="{F5D86DAB-7C41-AB42-A2E6-CF73858E2F9C}" destId="{029E1D43-448F-5541-B61F-F72796E3C6A5}" srcOrd="0" destOrd="0" presId="urn:microsoft.com/office/officeart/2005/8/layout/hChevron3"/>
    <dgm:cxn modelId="{15725322-160A-334A-A3FE-102B94FE6B90}" type="presOf" srcId="{24823756-B472-D041-9E7B-531C2E17FFBB}" destId="{FE9A1983-4D27-1E4E-A1C9-40563E1C3A30}" srcOrd="0" destOrd="1" presId="urn:microsoft.com/office/officeart/2005/8/layout/hChevron3"/>
    <dgm:cxn modelId="{9EB66479-6DD4-2749-B3B7-C4A2CAFD425C}" srcId="{F5D86DAB-7C41-AB42-A2E6-CF73858E2F9C}" destId="{11226843-55C6-8446-8712-EF784AE5F59B}" srcOrd="2" destOrd="0" parTransId="{5BD55F1A-BE95-E54F-ABF3-D344E3581E8B}" sibTransId="{A76E1918-4E9D-0943-AF54-A15DBF5E8018}"/>
    <dgm:cxn modelId="{22A6A435-F16F-1941-81CF-8E47B2A59756}" srcId="{F5D86DAB-7C41-AB42-A2E6-CF73858E2F9C}" destId="{D5AD70A4-760F-514E-AC03-CCEB268441A0}" srcOrd="4" destOrd="0" parTransId="{74AC4A07-9642-6F46-AFA5-52E01B545D30}" sibTransId="{F8B19F61-8F46-CC48-96F1-D56FA19CB852}"/>
    <dgm:cxn modelId="{AD02302A-1F17-E744-ABE7-2F6D30A8B4D2}" type="presOf" srcId="{11226843-55C6-8446-8712-EF784AE5F59B}" destId="{5D14FCAC-5C4F-1E4A-B65C-110BFE94FF6B}" srcOrd="0" destOrd="0" presId="urn:microsoft.com/office/officeart/2005/8/layout/hChevron3"/>
    <dgm:cxn modelId="{8B473ED3-EF00-F645-BCFA-361D28677324}" srcId="{F5D86DAB-7C41-AB42-A2E6-CF73858E2F9C}" destId="{15A4BED2-F2A6-A244-9383-BAEA5E8F98A3}" srcOrd="1" destOrd="0" parTransId="{657FD45F-9459-4941-B4D5-CF5420DD80BA}" sibTransId="{A583BEE6-A0C9-4149-B436-36E1F1BA01AE}"/>
    <dgm:cxn modelId="{41C56892-7ABF-7644-BA04-394CE5D2B5A8}" type="presOf" srcId="{FD6F6B44-4DDE-7D43-85E9-5343362BC086}" destId="{5D14FCAC-5C4F-1E4A-B65C-110BFE94FF6B}" srcOrd="0" destOrd="1" presId="urn:microsoft.com/office/officeart/2005/8/layout/hChevron3"/>
    <dgm:cxn modelId="{68FFEABB-F1F9-0241-A8A9-C7CA2332F694}" srcId="{F5D86DAB-7C41-AB42-A2E6-CF73858E2F9C}" destId="{AA6FE6AF-3AE2-A34F-8758-0B51B4B76B77}" srcOrd="0" destOrd="0" parTransId="{29481A78-EF55-9E4F-AAED-56AA7BF91F9D}" sibTransId="{CAC1AEE5-F4B9-2E47-87E8-9474911A3B97}"/>
    <dgm:cxn modelId="{F4B90AC7-D547-CC43-85C5-7EF695D4F10A}" srcId="{8DEB6563-5898-B846-A34C-CB3FD6B74193}" destId="{FC05430F-F3CC-D342-91DA-AD9229DCF541}" srcOrd="0" destOrd="0" parTransId="{3F5FF8CF-6FAD-E448-9914-24125192C886}" sibTransId="{0D72D9CA-C050-3F4B-84A2-6C12AB526CFA}"/>
    <dgm:cxn modelId="{9CA663EF-1433-B74C-809E-D060E891E049}" type="presParOf" srcId="{029E1D43-448F-5541-B61F-F72796E3C6A5}" destId="{DCFF161B-F672-6A4C-9CD6-60DF924F2D6C}" srcOrd="0" destOrd="0" presId="urn:microsoft.com/office/officeart/2005/8/layout/hChevron3"/>
    <dgm:cxn modelId="{DEA21C82-E848-4145-82C3-6ACBA121E6D1}" type="presParOf" srcId="{029E1D43-448F-5541-B61F-F72796E3C6A5}" destId="{5A62B7CA-CEB0-F846-99BA-E759F0D00A03}" srcOrd="1" destOrd="0" presId="urn:microsoft.com/office/officeart/2005/8/layout/hChevron3"/>
    <dgm:cxn modelId="{4DC8E128-D2FF-6342-AC58-1BB3C1A5BEE9}" type="presParOf" srcId="{029E1D43-448F-5541-B61F-F72796E3C6A5}" destId="{54B5AC2B-20A5-5C47-9E28-891108D7C708}" srcOrd="2" destOrd="0" presId="urn:microsoft.com/office/officeart/2005/8/layout/hChevron3"/>
    <dgm:cxn modelId="{E91C5790-78CA-9441-BDB9-EF101F23F2D0}" type="presParOf" srcId="{029E1D43-448F-5541-B61F-F72796E3C6A5}" destId="{2BBA7607-E188-774F-9BB6-A75F3D46E7A3}" srcOrd="3" destOrd="0" presId="urn:microsoft.com/office/officeart/2005/8/layout/hChevron3"/>
    <dgm:cxn modelId="{C3630FB5-5B47-B841-A454-E87ACACF32EE}" type="presParOf" srcId="{029E1D43-448F-5541-B61F-F72796E3C6A5}" destId="{5D14FCAC-5C4F-1E4A-B65C-110BFE94FF6B}" srcOrd="4" destOrd="0" presId="urn:microsoft.com/office/officeart/2005/8/layout/hChevron3"/>
    <dgm:cxn modelId="{D55C1C1C-652E-A94F-BB69-1D84FDF49EDE}" type="presParOf" srcId="{029E1D43-448F-5541-B61F-F72796E3C6A5}" destId="{45EA5E52-5A4C-1148-ACCC-94A1F3BB8576}" srcOrd="5" destOrd="0" presId="urn:microsoft.com/office/officeart/2005/8/layout/hChevron3"/>
    <dgm:cxn modelId="{AFDBC954-8EB0-B44D-A941-BC3A2D6221CE}" type="presParOf" srcId="{029E1D43-448F-5541-B61F-F72796E3C6A5}" destId="{F4583317-1A0F-A742-981B-A4CEB414A864}" srcOrd="6" destOrd="0" presId="urn:microsoft.com/office/officeart/2005/8/layout/hChevron3"/>
    <dgm:cxn modelId="{6AB43E1B-C2DA-DB43-A0C1-EAD253EB72CA}" type="presParOf" srcId="{029E1D43-448F-5541-B61F-F72796E3C6A5}" destId="{242ACDB1-9EBF-834A-B3D2-51D8255F00F5}" srcOrd="7" destOrd="0" presId="urn:microsoft.com/office/officeart/2005/8/layout/hChevron3"/>
    <dgm:cxn modelId="{E48EDF5C-410A-B84F-B10E-614A8FAB4DA5}" type="presParOf" srcId="{029E1D43-448F-5541-B61F-F72796E3C6A5}" destId="{54F0CEE7-617E-6C47-9405-398CBC49869D}" srcOrd="8" destOrd="0" presId="urn:microsoft.com/office/officeart/2005/8/layout/hChevron3"/>
    <dgm:cxn modelId="{BFF71D12-9441-4646-BAD6-098BBB13BC4F}" type="presParOf" srcId="{029E1D43-448F-5541-B61F-F72796E3C6A5}" destId="{964CA95E-291E-5744-8E5E-075D7796D156}" srcOrd="9" destOrd="0" presId="urn:microsoft.com/office/officeart/2005/8/layout/hChevron3"/>
    <dgm:cxn modelId="{89C18830-CEB5-EE45-8828-0CAC596A8693}" type="presParOf" srcId="{029E1D43-448F-5541-B61F-F72796E3C6A5}" destId="{FE9A1983-4D27-1E4E-A1C9-40563E1C3A30}" srcOrd="10" destOrd="0" presId="urn:microsoft.com/office/officeart/2005/8/layout/hChevron3"/>
  </dgm:cxnLst>
  <dgm:bg>
    <a:gradFill>
      <a:gsLst>
        <a:gs pos="25000">
          <a:schemeClr val="accent6"/>
        </a:gs>
        <a:gs pos="100000">
          <a:srgbClr val="FFFFFF"/>
        </a:gs>
      </a:gsLst>
    </a:gra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F161B-F672-6A4C-9CD6-60DF924F2D6C}">
      <dsp:nvSpPr>
        <dsp:cNvPr id="0" name=""/>
        <dsp:cNvSpPr/>
      </dsp:nvSpPr>
      <dsp:spPr>
        <a:xfrm>
          <a:off x="3022" y="0"/>
          <a:ext cx="1467210" cy="1224136"/>
        </a:xfrm>
        <a:prstGeom prst="homePlate">
          <a:avLst>
            <a:gd name="adj" fmla="val 25000"/>
          </a:avLst>
        </a:prstGeom>
        <a:gradFill flip="none" rotWithShape="1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269643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28 March 1979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Accident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3022" y="0"/>
        <a:ext cx="1314193" cy="1224136"/>
      </dsp:txXfrm>
    </dsp:sp>
    <dsp:sp modelId="{54B5AC2B-20A5-5C47-9E28-891108D7C708}">
      <dsp:nvSpPr>
        <dsp:cNvPr id="0" name=""/>
        <dsp:cNvSpPr/>
      </dsp:nvSpPr>
      <dsp:spPr>
        <a:xfrm>
          <a:off x="1088062" y="0"/>
          <a:ext cx="1784680" cy="1224136"/>
        </a:xfrm>
        <a:prstGeom prst="chevron">
          <a:avLst>
            <a:gd name="adj" fmla="val 25000"/>
          </a:avLst>
        </a:prstGeom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67411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23 July 1980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1</a:t>
          </a:r>
          <a:r>
            <a:rPr lang="en-GB" sz="1600" kern="1200" baseline="30000" dirty="0" smtClean="0">
              <a:solidFill>
                <a:srgbClr val="000000"/>
              </a:solidFill>
            </a:rPr>
            <a:t>st</a:t>
          </a:r>
          <a:r>
            <a:rPr lang="en-GB" sz="1600" kern="1200" dirty="0" smtClean="0">
              <a:solidFill>
                <a:srgbClr val="000000"/>
              </a:solidFill>
            </a:rPr>
            <a:t> reactor building entry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1394096" y="0"/>
        <a:ext cx="1172612" cy="1224136"/>
      </dsp:txXfrm>
    </dsp:sp>
    <dsp:sp modelId="{5D14FCAC-5C4F-1E4A-B65C-110BFE94FF6B}">
      <dsp:nvSpPr>
        <dsp:cNvPr id="0" name=""/>
        <dsp:cNvSpPr/>
      </dsp:nvSpPr>
      <dsp:spPr>
        <a:xfrm>
          <a:off x="2490572" y="0"/>
          <a:ext cx="1887312" cy="1224136"/>
        </a:xfrm>
        <a:prstGeom prst="chevron">
          <a:avLst>
            <a:gd name="adj" fmla="val 25000"/>
          </a:avLst>
        </a:prstGeom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67411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July 1984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Reactor vessel head removed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2796606" y="0"/>
        <a:ext cx="1275244" cy="1224136"/>
      </dsp:txXfrm>
    </dsp:sp>
    <dsp:sp modelId="{F4583317-1A0F-A742-981B-A4CEB414A864}">
      <dsp:nvSpPr>
        <dsp:cNvPr id="0" name=""/>
        <dsp:cNvSpPr/>
      </dsp:nvSpPr>
      <dsp:spPr>
        <a:xfrm>
          <a:off x="3995713" y="0"/>
          <a:ext cx="1737501" cy="1224136"/>
        </a:xfrm>
        <a:prstGeom prst="chevron">
          <a:avLst>
            <a:gd name="adj" fmla="val 25000"/>
          </a:avLst>
        </a:prstGeom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67411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October 1985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Defueling began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4301747" y="0"/>
        <a:ext cx="1125433" cy="1224136"/>
      </dsp:txXfrm>
    </dsp:sp>
    <dsp:sp modelId="{54F0CEE7-617E-6C47-9405-398CBC49869D}">
      <dsp:nvSpPr>
        <dsp:cNvPr id="0" name=""/>
        <dsp:cNvSpPr/>
      </dsp:nvSpPr>
      <dsp:spPr>
        <a:xfrm>
          <a:off x="5351043" y="0"/>
          <a:ext cx="1869197" cy="1224136"/>
        </a:xfrm>
        <a:prstGeom prst="chevron">
          <a:avLst>
            <a:gd name="adj" fmla="val 25000"/>
          </a:avLst>
        </a:prstGeom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67411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January 1990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Defueling completed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5657077" y="0"/>
        <a:ext cx="1257129" cy="1224136"/>
      </dsp:txXfrm>
    </dsp:sp>
    <dsp:sp modelId="{FE9A1983-4D27-1E4E-A1C9-40563E1C3A30}">
      <dsp:nvSpPr>
        <dsp:cNvPr id="0" name=""/>
        <dsp:cNvSpPr/>
      </dsp:nvSpPr>
      <dsp:spPr>
        <a:xfrm>
          <a:off x="6838070" y="0"/>
          <a:ext cx="2165647" cy="1224136"/>
        </a:xfrm>
        <a:prstGeom prst="chevron">
          <a:avLst>
            <a:gd name="adj" fmla="val 25000"/>
          </a:avLst>
        </a:prstGeom>
        <a:gradFill rotWithShape="0">
          <a:gsLst>
            <a:gs pos="25000">
              <a:schemeClr val="accent6">
                <a:lumMod val="60000"/>
                <a:lumOff val="40000"/>
              </a:schemeClr>
            </a:gs>
            <a:gs pos="100000">
              <a:srgbClr val="FFFFFF"/>
            </a:gs>
          </a:gsLst>
          <a:lin ang="108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411" tIns="40640" rIns="67411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solidFill>
                <a:srgbClr val="000000"/>
              </a:solidFill>
            </a:rPr>
            <a:t>28 December 1993</a:t>
          </a:r>
          <a:endParaRPr lang="en-GB" sz="1600" b="1" kern="1200" dirty="0">
            <a:solidFill>
              <a:srgbClr val="0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000000"/>
              </a:solidFill>
            </a:rPr>
            <a:t>Post Defueling Monitored Storage</a:t>
          </a:r>
          <a:endParaRPr lang="en-GB" sz="1600" kern="1200" dirty="0">
            <a:solidFill>
              <a:srgbClr val="000000"/>
            </a:solidFill>
          </a:endParaRPr>
        </a:p>
      </dsp:txBody>
      <dsp:txXfrm>
        <a:off x="7144104" y="0"/>
        <a:ext cx="1553579" cy="1224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398" y="3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338BEC6C-E92F-4E94-AE82-AE51FE3E41D5}" type="datetimeFigureOut">
              <a:rPr lang="en-US"/>
              <a:pPr>
                <a:defRPr/>
              </a:pPr>
              <a:t>17/06/14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44989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398" y="9444989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F0489639-1E5C-4A7C-8F8B-0BD3B7DD3C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9828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398" y="3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6AB5B5D-F714-4735-8B04-EE5E9D956E0F}" type="datetimeFigureOut">
              <a:rPr lang="en-US"/>
              <a:pPr>
                <a:defRPr/>
              </a:pPr>
              <a:t>17/06/14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2" tIns="45776" rIns="91552" bIns="45776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4085"/>
            <a:ext cx="5444490" cy="4474528"/>
          </a:xfrm>
          <a:prstGeom prst="rect">
            <a:avLst/>
          </a:prstGeom>
        </p:spPr>
        <p:txBody>
          <a:bodyPr vert="horz" wrap="square" lIns="91552" tIns="45776" rIns="91552" bIns="4577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44989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398" y="9444989"/>
            <a:ext cx="2949629" cy="497524"/>
          </a:xfrm>
          <a:prstGeom prst="rect">
            <a:avLst/>
          </a:prstGeom>
        </p:spPr>
        <p:txBody>
          <a:bodyPr vert="horz" wrap="square" lIns="91552" tIns="45776" rIns="91552" bIns="4577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2A99BB10-3580-4677-9B00-18E94BF7A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780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07194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38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© </a:t>
            </a:r>
            <a:r>
              <a:rPr lang="en-US" sz="700" dirty="0" smtClean="0">
                <a:latin typeface="Arial" pitchFamily="34" charset="0"/>
                <a:cs typeface="Arial" pitchFamily="34" charset="0"/>
              </a:rPr>
              <a:t>2014  Information System on Occupational Exposure </a:t>
            </a:r>
            <a:endParaRPr lang="en-US" sz="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LOGO ISOE NEA IAEA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3893" y="6133"/>
            <a:ext cx="2541883" cy="7625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88840"/>
            <a:ext cx="91440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en-GB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ISOE EG-SAM Interim Report </a:t>
            </a:r>
          </a:p>
          <a:p>
            <a:pPr algn="ctr">
              <a:lnSpc>
                <a:spcPct val="110000"/>
              </a:lnSpc>
              <a:defRPr/>
            </a:pPr>
            <a:r>
              <a:rPr lang="en-GB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Chapter 7. Key Lessons Learned </a:t>
            </a:r>
            <a:r>
              <a:rPr lang="en-GB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from </a:t>
            </a:r>
            <a:r>
              <a:rPr lang="en-GB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Past Accidents</a:t>
            </a:r>
            <a:endParaRPr lang="fr-FR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19872" y="4005064"/>
            <a:ext cx="5472608" cy="183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70000"/>
              </a:lnSpc>
              <a:buClr>
                <a:srgbClr val="0033CC"/>
              </a:buClr>
              <a:buNone/>
            </a:pPr>
            <a:r>
              <a:rPr lang="en-GB" sz="2000" b="1" dirty="0" smtClean="0">
                <a:latin typeface="+mn-lt"/>
                <a:cs typeface="Arial" charset="0"/>
              </a:rPr>
              <a:t>Report on behalf of the Sub Expert Group </a:t>
            </a:r>
          </a:p>
          <a:p>
            <a:pPr marL="0" indent="0">
              <a:lnSpc>
                <a:spcPct val="70000"/>
              </a:lnSpc>
              <a:buClr>
                <a:srgbClr val="0033CC"/>
              </a:buClr>
              <a:buNone/>
            </a:pPr>
            <a:endParaRPr lang="en-GB" sz="2000" b="1" dirty="0">
              <a:latin typeface="+mn-lt"/>
              <a:cs typeface="Arial" charset="0"/>
            </a:endParaRPr>
          </a:p>
          <a:p>
            <a:pPr marL="0" indent="0">
              <a:lnSpc>
                <a:spcPct val="70000"/>
              </a:lnSpc>
              <a:buClr>
                <a:srgbClr val="0033CC"/>
              </a:buClr>
              <a:buNone/>
            </a:pPr>
            <a:r>
              <a:rPr lang="en-GB" sz="2000" dirty="0" smtClean="0">
                <a:latin typeface="+mn-lt"/>
                <a:cs typeface="Arial" charset="0"/>
              </a:rPr>
              <a:t>Caroline SCHIEBER, Yoshihisa HAYASHIDA,</a:t>
            </a:r>
          </a:p>
          <a:p>
            <a:pPr marL="0" indent="0">
              <a:lnSpc>
                <a:spcPct val="70000"/>
              </a:lnSpc>
              <a:buClr>
                <a:srgbClr val="0033CC"/>
              </a:buClr>
              <a:buNone/>
            </a:pPr>
            <a:r>
              <a:rPr lang="en-GB" sz="2000" dirty="0" smtClean="0">
                <a:latin typeface="+mn-lt"/>
                <a:cs typeface="Arial" charset="0"/>
              </a:rPr>
              <a:t> Rick DOTY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623757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+mn-lt"/>
              </a:rPr>
              <a:t>International Workshop </a:t>
            </a:r>
            <a:r>
              <a:rPr lang="en-GB" sz="1200" dirty="0" smtClean="0">
                <a:latin typeface="+mn-lt"/>
              </a:rPr>
              <a:t>on Occupational </a:t>
            </a:r>
            <a:r>
              <a:rPr lang="en-GB" sz="1200" dirty="0">
                <a:latin typeface="+mn-lt"/>
              </a:rPr>
              <a:t>Radiation Protection in Severe Accident Management</a:t>
            </a:r>
          </a:p>
          <a:p>
            <a:pPr algn="ctr"/>
            <a:r>
              <a:rPr lang="en-US" sz="1200" dirty="0" smtClean="0">
                <a:latin typeface="+mn-lt"/>
              </a:rPr>
              <a:t>17-18 June 2014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712968" cy="5025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/>
              <a:t>Fukushima Accident (11 March 2011) (1)</a:t>
            </a:r>
            <a:endParaRPr lang="en-US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268760"/>
            <a:ext cx="7391714" cy="498039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79512" y="6309320"/>
            <a:ext cx="84249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smtClean="0"/>
              <a:t>Source : TEPCO Monthly publication – *Collective dose is estimated by multiplying the No of workers reported to be exposed by the average individual dose</a:t>
            </a:r>
            <a:endParaRPr lang="en-GB" sz="1000" i="1" dirty="0"/>
          </a:p>
        </p:txBody>
      </p:sp>
    </p:spTree>
    <p:extLst>
      <p:ext uri="{BB962C8B-B14F-4D97-AF65-F5344CB8AC3E}">
        <p14:creationId xmlns:p14="http://schemas.microsoft.com/office/powerpoint/2010/main" val="3821199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712968" cy="5025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/>
              <a:t>Fukushima Accident (11 March 2011) </a:t>
            </a:r>
            <a:r>
              <a:rPr lang="en-GB" sz="2400" dirty="0" smtClean="0"/>
              <a:t>(3)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4953000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Clr>
                <a:srgbClr val="C00000"/>
              </a:buClr>
              <a:buNone/>
            </a:pPr>
            <a:r>
              <a:rPr lang="en-GB" sz="2000" b="1" dirty="0" smtClean="0">
                <a:latin typeface="+mj-lt"/>
              </a:rPr>
              <a:t>Some ORP issues (for emergency phase)</a:t>
            </a:r>
          </a:p>
          <a:p>
            <a:pPr lvl="0"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rgbClr val="F79646"/>
                </a:solidFill>
                <a:latin typeface="Calibri"/>
              </a:rPr>
              <a:t>Monitoring / </a:t>
            </a:r>
            <a:r>
              <a:rPr lang="en-GB" sz="2200" b="1" dirty="0" err="1" smtClean="0">
                <a:solidFill>
                  <a:srgbClr val="F79646"/>
                </a:solidFill>
                <a:latin typeface="Calibri"/>
              </a:rPr>
              <a:t>Dosimetry</a:t>
            </a:r>
            <a:endParaRPr lang="en-GB" sz="2200" b="1" dirty="0">
              <a:solidFill>
                <a:srgbClr val="F79646"/>
              </a:solidFill>
              <a:latin typeface="Calibri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Unusable APD’s and dose reading devices</a:t>
            </a:r>
            <a:endParaRPr lang="en-GB" dirty="0" smtClean="0">
              <a:latin typeface="+mj-lt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Worker Dose Registration had to be performed manually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Unusable WBC (shielding geometry and increase of background level) 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High number of persons to be controlled </a:t>
            </a:r>
            <a:endParaRPr lang="en-GB" sz="2000" dirty="0">
              <a:latin typeface="+mj-lt"/>
            </a:endParaRPr>
          </a:p>
          <a:p>
            <a:pPr>
              <a:spcAft>
                <a:spcPts val="0"/>
              </a:spcAft>
              <a:buClr>
                <a:srgbClr val="C00000"/>
              </a:buClr>
            </a:pPr>
            <a:r>
              <a:rPr lang="en-GB" sz="2000" b="1" dirty="0" smtClean="0">
                <a:solidFill>
                  <a:srgbClr val="F79646"/>
                </a:solidFill>
                <a:latin typeface="+mj-lt"/>
              </a:rPr>
              <a:t>Training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Lack of training for workers involved in the emergency operations</a:t>
            </a:r>
          </a:p>
          <a:p>
            <a:pPr>
              <a:spcAft>
                <a:spcPts val="0"/>
              </a:spcAft>
              <a:buClr>
                <a:srgbClr val="C00000"/>
              </a:buClr>
            </a:pPr>
            <a:r>
              <a:rPr lang="en-GB" sz="2000" b="1" dirty="0" smtClean="0">
                <a:solidFill>
                  <a:srgbClr val="F79646"/>
                </a:solidFill>
                <a:latin typeface="+mj-lt"/>
              </a:rPr>
              <a:t>Working conditions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Major hazards: radiation, heat, stress, machine operation and manual handling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>
                <a:latin typeface="+mj-lt"/>
              </a:rPr>
              <a:t>Highly contaminated site by deposition of uncontrolled radioactive </a:t>
            </a:r>
            <a:r>
              <a:rPr lang="en-GB" sz="2000" dirty="0" smtClean="0">
                <a:latin typeface="+mj-lt"/>
              </a:rPr>
              <a:t>releases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Increase of radiation levels on the entire site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Very high number of workers needed</a:t>
            </a:r>
            <a:endParaRPr lang="en-GB" sz="2000" dirty="0">
              <a:latin typeface="+mj-lt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endParaRPr lang="en-GB" sz="2000" dirty="0" smtClean="0">
              <a:latin typeface="+mj-lt"/>
            </a:endParaRPr>
          </a:p>
          <a:p>
            <a:pPr lvl="2">
              <a:spcAft>
                <a:spcPts val="0"/>
              </a:spcAft>
              <a:buClr>
                <a:srgbClr val="C00000"/>
              </a:buClr>
            </a:pPr>
            <a:endParaRPr lang="en-GB" sz="1600" dirty="0" smtClean="0">
              <a:latin typeface="+mj-lt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endParaRPr lang="en-GB" dirty="0" smtClean="0">
              <a:latin typeface="+mj-lt"/>
            </a:endParaRPr>
          </a:p>
          <a:p>
            <a:pPr lvl="1">
              <a:spcAft>
                <a:spcPts val="0"/>
              </a:spcAft>
            </a:pP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36693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 smtClean="0"/>
              <a:t>Key topics &amp; Discussion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24000"/>
            <a:ext cx="8568952" cy="4953000"/>
          </a:xfrm>
        </p:spPr>
        <p:txBody>
          <a:bodyPr>
            <a:noAutofit/>
          </a:bodyPr>
          <a:lstStyle/>
          <a:p>
            <a:r>
              <a:rPr lang="en-GB" sz="2000" dirty="0" smtClean="0">
                <a:latin typeface="+mj-lt"/>
              </a:rPr>
              <a:t>Major differences between the three accidents, however, from the point of view of ORP, some similarities in the issues, </a:t>
            </a:r>
            <a:r>
              <a:rPr lang="en-GB" sz="2000" dirty="0" err="1" smtClean="0">
                <a:latin typeface="+mj-lt"/>
              </a:rPr>
              <a:t>eg</a:t>
            </a:r>
            <a:r>
              <a:rPr lang="en-GB" sz="2000" dirty="0" smtClean="0">
                <a:latin typeface="+mj-lt"/>
              </a:rPr>
              <a:t>:</a:t>
            </a:r>
          </a:p>
          <a:p>
            <a:pPr lvl="1"/>
            <a:r>
              <a:rPr lang="en-GB" sz="2000" dirty="0" smtClean="0">
                <a:latin typeface="+mj-lt"/>
              </a:rPr>
              <a:t>Monitoring and recording of doses</a:t>
            </a:r>
          </a:p>
          <a:p>
            <a:pPr lvl="1"/>
            <a:r>
              <a:rPr lang="en-GB" sz="2000" dirty="0" smtClean="0">
                <a:latin typeface="+mj-lt"/>
              </a:rPr>
              <a:t>Tools/robotics adapted to high level of radiation conditions</a:t>
            </a:r>
          </a:p>
          <a:p>
            <a:pPr lvl="1"/>
            <a:r>
              <a:rPr lang="en-GB" sz="2000" dirty="0" smtClean="0">
                <a:latin typeface="+mj-lt"/>
              </a:rPr>
              <a:t>Adapted protective equipment (radiation, contamination, heat,..)</a:t>
            </a:r>
          </a:p>
          <a:p>
            <a:pPr lvl="1"/>
            <a:r>
              <a:rPr lang="en-GB" sz="2000" dirty="0" smtClean="0">
                <a:latin typeface="+mj-lt"/>
              </a:rPr>
              <a:t>Management of high number of workers</a:t>
            </a:r>
          </a:p>
          <a:p>
            <a:pPr lvl="1">
              <a:spcAft>
                <a:spcPts val="2400"/>
              </a:spcAft>
            </a:pPr>
            <a:r>
              <a:rPr lang="en-GB" sz="2000" dirty="0" smtClean="0">
                <a:latin typeface="+mj-lt"/>
              </a:rPr>
              <a:t>Training (emergency workers, new workers employed for remediation, …)</a:t>
            </a:r>
          </a:p>
          <a:p>
            <a:r>
              <a:rPr lang="en-GB" sz="2000" dirty="0" smtClean="0">
                <a:latin typeface="+mj-lt"/>
              </a:rPr>
              <a:t>Collection and analysis of feed back experience is essential to improve the preparedness of accident management:</a:t>
            </a:r>
          </a:p>
          <a:p>
            <a:pPr lvl="1"/>
            <a:r>
              <a:rPr lang="en-GB" sz="2000" dirty="0">
                <a:solidFill>
                  <a:prstClr val="black"/>
                </a:solidFill>
                <a:latin typeface="Calibri"/>
              </a:rPr>
              <a:t>Need to understand much better how and when workers are </a:t>
            </a:r>
            <a:r>
              <a:rPr lang="en-GB" sz="2000" dirty="0" smtClean="0">
                <a:solidFill>
                  <a:prstClr val="black"/>
                </a:solidFill>
                <a:latin typeface="Calibri"/>
              </a:rPr>
              <a:t>exposed, as well as actions implemented to manage their protection</a:t>
            </a:r>
            <a:endParaRPr lang="en-GB" sz="2000" dirty="0">
              <a:latin typeface="+mj-lt"/>
            </a:endParaRPr>
          </a:p>
          <a:p>
            <a:pPr lvl="1"/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0680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dirty="0" smtClean="0"/>
              <a:t>Chapter Content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GB" sz="2200" b="1" dirty="0" smtClean="0">
                <a:latin typeface="+mn-lt"/>
              </a:rPr>
              <a:t>Key lessons learned from:</a:t>
            </a:r>
          </a:p>
          <a:p>
            <a:pPr lvl="1">
              <a:buClr>
                <a:srgbClr val="C00000"/>
              </a:buClr>
            </a:pPr>
            <a:r>
              <a:rPr lang="en-GB" sz="2200" b="1" dirty="0" smtClean="0">
                <a:latin typeface="+mn-lt"/>
              </a:rPr>
              <a:t>TMI-2 accident (1979)</a:t>
            </a:r>
          </a:p>
          <a:p>
            <a:pPr lvl="2">
              <a:spcAft>
                <a:spcPts val="600"/>
              </a:spcAft>
              <a:buClr>
                <a:srgbClr val="C00000"/>
              </a:buClr>
            </a:pPr>
            <a:r>
              <a:rPr lang="en-GB" sz="2200" dirty="0" smtClean="0"/>
              <a:t>Contribution from R. Doty</a:t>
            </a:r>
          </a:p>
          <a:p>
            <a:pPr lvl="1">
              <a:buClr>
                <a:srgbClr val="C00000"/>
              </a:buClr>
            </a:pPr>
            <a:r>
              <a:rPr lang="en-GB" sz="2200" b="1" dirty="0" smtClean="0">
                <a:latin typeface="+mn-lt"/>
              </a:rPr>
              <a:t>Chernobyl accident (1986)</a:t>
            </a:r>
          </a:p>
          <a:p>
            <a:pPr lvl="2">
              <a:spcAft>
                <a:spcPts val="600"/>
              </a:spcAft>
              <a:buClr>
                <a:srgbClr val="C00000"/>
              </a:buClr>
            </a:pPr>
            <a:r>
              <a:rPr lang="en-GB" sz="2200" dirty="0" smtClean="0"/>
              <a:t>Contribution from C. </a:t>
            </a:r>
            <a:r>
              <a:rPr lang="en-GB" sz="2200" dirty="0" err="1" smtClean="0"/>
              <a:t>Schieber</a:t>
            </a:r>
            <a:endParaRPr lang="en-GB" sz="2200" dirty="0" smtClean="0"/>
          </a:p>
          <a:p>
            <a:pPr lvl="1">
              <a:buClr>
                <a:srgbClr val="C00000"/>
              </a:buClr>
            </a:pPr>
            <a:r>
              <a:rPr lang="en-GB" sz="2200" b="1" dirty="0" smtClean="0">
                <a:latin typeface="+mn-lt"/>
              </a:rPr>
              <a:t>Fukushima accident (2011)</a:t>
            </a:r>
          </a:p>
          <a:p>
            <a:pPr lvl="2">
              <a:buClr>
                <a:srgbClr val="C00000"/>
              </a:buClr>
            </a:pPr>
            <a:r>
              <a:rPr lang="en-GB" sz="2200" dirty="0" smtClean="0"/>
              <a:t>Contribution from Y. </a:t>
            </a:r>
            <a:r>
              <a:rPr lang="en-GB" sz="2200" dirty="0" err="1" smtClean="0"/>
              <a:t>Hayashida</a:t>
            </a:r>
            <a:endParaRPr lang="en-GB" sz="2200" dirty="0" smtClean="0"/>
          </a:p>
          <a:p>
            <a:pPr lvl="2">
              <a:buClr>
                <a:srgbClr val="C00000"/>
              </a:buClr>
            </a:pPr>
            <a:endParaRPr lang="en-GB" sz="2200" dirty="0" smtClean="0"/>
          </a:p>
          <a:p>
            <a:pPr>
              <a:buClr>
                <a:srgbClr val="C00000"/>
              </a:buClr>
            </a:pPr>
            <a:r>
              <a:rPr lang="en-GB" sz="2200" b="1" dirty="0" smtClean="0">
                <a:latin typeface="+mn-lt"/>
              </a:rPr>
              <a:t>Focus on occupational RP issues during emergency and recovery phases</a:t>
            </a:r>
            <a:endParaRPr lang="en-GB" sz="2200" b="1" i="1" dirty="0">
              <a:latin typeface="+mn-lt"/>
            </a:endParaRPr>
          </a:p>
          <a:p>
            <a:pPr lvl="1"/>
            <a:endParaRPr lang="en-GB" sz="2200" i="1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pPr lvl="1"/>
            <a:endParaRPr lang="en-GB" sz="2200" dirty="0" smtClean="0">
              <a:latin typeface="+mn-lt"/>
            </a:endParaRPr>
          </a:p>
          <a:p>
            <a:pPr lvl="1"/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6889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TMI</a:t>
            </a:r>
            <a:r>
              <a:rPr lang="en-GB" sz="2400" dirty="0"/>
              <a:t>-2 Accident (28 March </a:t>
            </a:r>
            <a:r>
              <a:rPr lang="en-GB" sz="2400" dirty="0" smtClean="0"/>
              <a:t>1979) (1)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n-GB" sz="2200" b="1" dirty="0" smtClean="0">
                <a:latin typeface="+mj-lt"/>
              </a:rPr>
              <a:t>Accident consequences</a:t>
            </a:r>
            <a:endParaRPr lang="en-GB" sz="2200" b="1" dirty="0">
              <a:latin typeface="+mj-lt"/>
            </a:endParaRPr>
          </a:p>
          <a:p>
            <a:pPr lvl="1">
              <a:buClr>
                <a:srgbClr val="C00000"/>
              </a:buClr>
            </a:pPr>
            <a:r>
              <a:rPr lang="en-US" sz="2200" dirty="0" smtClean="0">
                <a:latin typeface="+mj-lt"/>
              </a:rPr>
              <a:t>45% of core melt, remaining in the reactor pressure vessel, which remained intact</a:t>
            </a:r>
          </a:p>
          <a:p>
            <a:pPr lvl="1">
              <a:buClr>
                <a:srgbClr val="C00000"/>
              </a:buClr>
            </a:pPr>
            <a:endParaRPr lang="en-US" sz="2200" dirty="0" smtClean="0">
              <a:latin typeface="+mj-lt"/>
            </a:endParaRPr>
          </a:p>
          <a:p>
            <a:pPr>
              <a:buClr>
                <a:srgbClr val="C00000"/>
              </a:buClr>
            </a:pPr>
            <a:r>
              <a:rPr lang="en-US" sz="2200" b="1" dirty="0" smtClean="0">
                <a:latin typeface="+mj-lt"/>
              </a:rPr>
              <a:t>Occupational tasks to be performed</a:t>
            </a:r>
          </a:p>
          <a:p>
            <a:pPr lvl="1"/>
            <a:r>
              <a:rPr lang="en-US" sz="2200" dirty="0" smtClean="0">
                <a:latin typeface="+mj-lt"/>
              </a:rPr>
              <a:t>Starting just after the accident = “recovery phase”</a:t>
            </a:r>
          </a:p>
          <a:p>
            <a:pPr lvl="1"/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Objectives to decontaminate and defuel</a:t>
            </a: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:</a:t>
            </a:r>
          </a:p>
          <a:p>
            <a:pPr lvl="2"/>
            <a:r>
              <a:rPr lang="en-US" dirty="0" smtClean="0">
                <a:latin typeface="+mj-lt"/>
              </a:rPr>
              <a:t>Maintaining the reactor in a safe state</a:t>
            </a:r>
          </a:p>
          <a:p>
            <a:pPr lvl="2"/>
            <a:r>
              <a:rPr lang="en-US" dirty="0" smtClean="0">
                <a:latin typeface="+mj-lt"/>
              </a:rPr>
              <a:t>Decontaminate the plant</a:t>
            </a:r>
          </a:p>
          <a:p>
            <a:pPr lvl="2"/>
            <a:r>
              <a:rPr lang="en-US" dirty="0" smtClean="0">
                <a:latin typeface="+mj-lt"/>
              </a:rPr>
              <a:t>Process and immobilize fission products</a:t>
            </a:r>
          </a:p>
          <a:p>
            <a:pPr lvl="2"/>
            <a:r>
              <a:rPr lang="en-US" dirty="0" smtClean="0">
                <a:latin typeface="+mj-lt"/>
              </a:rPr>
              <a:t>Remove and dispose reactor core</a:t>
            </a:r>
          </a:p>
          <a:p>
            <a:pPr lvl="1"/>
            <a:endParaRPr lang="en-US" dirty="0">
              <a:latin typeface="+mn-lt"/>
            </a:endParaRPr>
          </a:p>
          <a:p>
            <a:pPr lvl="1"/>
            <a:endParaRPr lang="en-GB" dirty="0" smtClean="0">
              <a:latin typeface="+mn-lt"/>
            </a:endParaRPr>
          </a:p>
          <a:p>
            <a:pPr lvl="1"/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4833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168"/>
            <a:ext cx="8229600" cy="609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TMI</a:t>
            </a:r>
            <a:r>
              <a:rPr lang="en-GB" sz="2400" dirty="0"/>
              <a:t>-2 Accident (28 March 1979) </a:t>
            </a:r>
            <a:r>
              <a:rPr lang="en-GB" sz="2400" dirty="0" smtClean="0"/>
              <a:t>(2)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949280"/>
            <a:ext cx="8964488" cy="504056"/>
          </a:xfrm>
        </p:spPr>
        <p:txBody>
          <a:bodyPr>
            <a:norm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en-GB" sz="2000" b="1" dirty="0" smtClean="0">
                <a:latin typeface="+mn-lt"/>
              </a:rPr>
              <a:t>Total collective dose from March 1979 to December 1993 : </a:t>
            </a:r>
            <a:r>
              <a:rPr lang="en-GB" sz="2000" b="1" dirty="0" smtClean="0">
                <a:solidFill>
                  <a:srgbClr val="F79646"/>
                </a:solidFill>
              </a:rPr>
              <a:t>About 66 </a:t>
            </a:r>
            <a:r>
              <a:rPr lang="en-GB" sz="2000" b="1" dirty="0" err="1" smtClean="0">
                <a:solidFill>
                  <a:srgbClr val="F79646"/>
                </a:solidFill>
              </a:rPr>
              <a:t>person.Sv</a:t>
            </a:r>
            <a:endParaRPr lang="en-GB" sz="2000" b="1" dirty="0">
              <a:latin typeface="+mn-lt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739945"/>
              </p:ext>
            </p:extLst>
          </p:nvPr>
        </p:nvGraphicFramePr>
        <p:xfrm>
          <a:off x="395536" y="2924944"/>
          <a:ext cx="8208912" cy="282879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5688632"/>
                <a:gridCol w="2520280"/>
              </a:tblGrid>
              <a:tr h="2756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Major Activities from 1986 to 1989 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Dose (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person.Sv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75615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Defueling operations – reactor vessel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6.98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5615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Defueling support (tools, repairs, water clean-up)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10.58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12002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Reactor Building miscellaneous (robotics, crane operations, radioactive waste, etc.)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7.65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5615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>
                          <a:effectLst/>
                        </a:rPr>
                        <a:t>Decontamination outside the Reactor Building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4.24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12002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Routine operations (ops, chemistry, RP) outside the Reactor Building</a:t>
                      </a:r>
                      <a:endParaRPr lang="en-GB" sz="14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2.77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5615">
                <a:tc>
                  <a:txBody>
                    <a:bodyPr/>
                    <a:lstStyle/>
                    <a:p>
                      <a:pPr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>
                          <a:effectLst/>
                        </a:rPr>
                        <a:t>Ex-vessel defueling (pressurizer, etc.)</a:t>
                      </a:r>
                      <a:endParaRPr lang="en-GB" sz="14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2.16</a:t>
                      </a:r>
                      <a:endParaRPr lang="en-GB" sz="1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34227">
                <a:tc>
                  <a:txBody>
                    <a:bodyPr/>
                    <a:lstStyle/>
                    <a:p>
                      <a:pPr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b="1" dirty="0">
                          <a:effectLst/>
                        </a:rPr>
                        <a:t>                                                            TOTAL</a:t>
                      </a:r>
                      <a:endParaRPr lang="en-GB" sz="14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34.38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+mj-lt"/>
                          <a:ea typeface="Times New Roman"/>
                        </a:rPr>
                        <a:t>(≈ 8 </a:t>
                      </a:r>
                      <a:r>
                        <a:rPr lang="en-GB" sz="1400" b="1" dirty="0" err="1" smtClean="0">
                          <a:effectLst/>
                          <a:latin typeface="+mj-lt"/>
                          <a:ea typeface="Times New Roman"/>
                        </a:rPr>
                        <a:t>person.Sv</a:t>
                      </a:r>
                      <a:r>
                        <a:rPr lang="en-GB" sz="1400" b="1" dirty="0" smtClean="0">
                          <a:effectLst/>
                          <a:latin typeface="+mj-lt"/>
                          <a:ea typeface="Times New Roman"/>
                        </a:rPr>
                        <a:t>/year)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592075078"/>
              </p:ext>
            </p:extLst>
          </p:nvPr>
        </p:nvGraphicFramePr>
        <p:xfrm>
          <a:off x="119583" y="1484784"/>
          <a:ext cx="9006740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1156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0405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TMI</a:t>
            </a:r>
            <a:r>
              <a:rPr lang="en-GB" sz="2400" dirty="0"/>
              <a:t>-2 Accident (28 March 1979</a:t>
            </a:r>
            <a:r>
              <a:rPr lang="en-GB" sz="2400" dirty="0" smtClean="0"/>
              <a:t>) (3)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300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</a:pPr>
            <a:r>
              <a:rPr lang="en-GB" sz="2200" b="1" dirty="0" smtClean="0">
                <a:latin typeface="+mj-lt"/>
              </a:rPr>
              <a:t>Some key lessons learned from ORP point of view</a:t>
            </a:r>
          </a:p>
          <a:p>
            <a:pPr lvl="1">
              <a:buClr>
                <a:srgbClr val="C00000"/>
              </a:buClr>
            </a:pPr>
            <a:r>
              <a:rPr lang="en-GB" sz="2200" b="1" dirty="0" smtClean="0">
                <a:solidFill>
                  <a:srgbClr val="E46C0A"/>
                </a:solidFill>
                <a:latin typeface="+mj-lt"/>
              </a:rPr>
              <a:t>Design changes/improvements: </a:t>
            </a:r>
          </a:p>
          <a:p>
            <a:pPr lvl="2">
              <a:buClr>
                <a:srgbClr val="C00000"/>
              </a:buClr>
            </a:pPr>
            <a:r>
              <a:rPr lang="en-GB" dirty="0" smtClean="0">
                <a:latin typeface="+mj-lt"/>
              </a:rPr>
              <a:t>Remote monitoring of </a:t>
            </a:r>
            <a:r>
              <a:rPr lang="en-GB" dirty="0">
                <a:latin typeface="+mj-lt"/>
              </a:rPr>
              <a:t>area radiation levels </a:t>
            </a:r>
            <a:endParaRPr lang="en-GB" dirty="0" smtClean="0">
              <a:latin typeface="+mj-lt"/>
            </a:endParaRPr>
          </a:p>
          <a:p>
            <a:pPr lvl="2">
              <a:buClr>
                <a:srgbClr val="C00000"/>
              </a:buClr>
            </a:pPr>
            <a:r>
              <a:rPr lang="en-GB" dirty="0" smtClean="0">
                <a:latin typeface="+mj-lt"/>
              </a:rPr>
              <a:t>Collect and </a:t>
            </a:r>
            <a:r>
              <a:rPr lang="en-GB" dirty="0">
                <a:latin typeface="+mj-lt"/>
              </a:rPr>
              <a:t>analyse </a:t>
            </a:r>
            <a:r>
              <a:rPr lang="en-GB" dirty="0" smtClean="0">
                <a:latin typeface="+mj-lt"/>
              </a:rPr>
              <a:t>of reactor </a:t>
            </a:r>
            <a:r>
              <a:rPr lang="en-GB" dirty="0">
                <a:latin typeface="+mj-lt"/>
              </a:rPr>
              <a:t>coolant samples and other potentially highly radioactive samples without incurring unnecessary dose </a:t>
            </a:r>
            <a:endParaRPr lang="en-GB" b="1" dirty="0">
              <a:latin typeface="+mj-lt"/>
            </a:endParaRPr>
          </a:p>
          <a:p>
            <a:pPr lvl="2">
              <a:buClr>
                <a:srgbClr val="C00000"/>
              </a:buClr>
            </a:pPr>
            <a:r>
              <a:rPr lang="en-GB" dirty="0" smtClean="0">
                <a:latin typeface="+mj-lt"/>
              </a:rPr>
              <a:t>Airborne </a:t>
            </a:r>
            <a:r>
              <a:rPr lang="en-GB" dirty="0">
                <a:latin typeface="+mj-lt"/>
              </a:rPr>
              <a:t>effluent monitoring systems </a:t>
            </a:r>
            <a:r>
              <a:rPr lang="en-GB" dirty="0" smtClean="0">
                <a:latin typeface="+mj-lt"/>
              </a:rPr>
              <a:t>to </a:t>
            </a:r>
            <a:r>
              <a:rPr lang="en-GB" dirty="0">
                <a:latin typeface="+mj-lt"/>
              </a:rPr>
              <a:t>address the need for monitoring of higher concentrations of radioactive </a:t>
            </a:r>
            <a:r>
              <a:rPr lang="en-GB" dirty="0" smtClean="0">
                <a:latin typeface="+mj-lt"/>
              </a:rPr>
              <a:t>materials</a:t>
            </a:r>
          </a:p>
          <a:p>
            <a:pPr lvl="1"/>
            <a:r>
              <a:rPr lang="en-GB" sz="2200" b="1" dirty="0" smtClean="0">
                <a:solidFill>
                  <a:srgbClr val="E46C0A"/>
                </a:solidFill>
                <a:latin typeface="+mj-lt"/>
              </a:rPr>
              <a:t>Training improvements: </a:t>
            </a:r>
          </a:p>
          <a:p>
            <a:pPr lvl="2"/>
            <a:r>
              <a:rPr lang="en-GB" sz="1800" dirty="0" smtClean="0">
                <a:latin typeface="+mj-lt"/>
              </a:rPr>
              <a:t>Emergency </a:t>
            </a:r>
            <a:r>
              <a:rPr lang="en-GB" sz="1800" dirty="0">
                <a:latin typeface="+mj-lt"/>
              </a:rPr>
              <a:t>plan response training </a:t>
            </a:r>
            <a:endParaRPr lang="en-GB" sz="1800" dirty="0" smtClean="0">
              <a:latin typeface="+mj-lt"/>
            </a:endParaRPr>
          </a:p>
          <a:p>
            <a:pPr lvl="2"/>
            <a:r>
              <a:rPr lang="en-GB" sz="1800" dirty="0">
                <a:latin typeface="+mj-lt"/>
              </a:rPr>
              <a:t>C</a:t>
            </a:r>
            <a:r>
              <a:rPr lang="en-GB" sz="1800" dirty="0" smtClean="0">
                <a:latin typeface="+mj-lt"/>
              </a:rPr>
              <a:t>onduct </a:t>
            </a:r>
            <a:r>
              <a:rPr lang="en-GB" sz="1800" dirty="0">
                <a:latin typeface="+mj-lt"/>
              </a:rPr>
              <a:t>of drills and </a:t>
            </a:r>
            <a:r>
              <a:rPr lang="en-GB" sz="1800" dirty="0" smtClean="0">
                <a:latin typeface="+mj-lt"/>
              </a:rPr>
              <a:t>exercises</a:t>
            </a:r>
          </a:p>
          <a:p>
            <a:pPr lvl="1"/>
            <a:r>
              <a:rPr lang="en-GB" sz="2200" b="1" dirty="0" smtClean="0">
                <a:solidFill>
                  <a:srgbClr val="E46C0A"/>
                </a:solidFill>
                <a:latin typeface="+mj-lt"/>
              </a:rPr>
              <a:t>Development of ‘unmanned robots’ </a:t>
            </a:r>
          </a:p>
          <a:p>
            <a:pPr lvl="2"/>
            <a:r>
              <a:rPr lang="en-GB" sz="1800" dirty="0" smtClean="0">
                <a:latin typeface="+mj-lt"/>
              </a:rPr>
              <a:t>Characterization </a:t>
            </a:r>
            <a:r>
              <a:rPr lang="en-GB" sz="1800" dirty="0">
                <a:latin typeface="+mj-lt"/>
              </a:rPr>
              <a:t>of source terms </a:t>
            </a:r>
            <a:r>
              <a:rPr lang="en-GB" sz="1800" dirty="0" smtClean="0">
                <a:latin typeface="+mj-lt"/>
              </a:rPr>
              <a:t>and/or clean</a:t>
            </a:r>
            <a:r>
              <a:rPr lang="en-GB" sz="1800" dirty="0">
                <a:latin typeface="+mj-lt"/>
              </a:rPr>
              <a:t>-up </a:t>
            </a:r>
            <a:r>
              <a:rPr lang="en-GB" sz="1800" dirty="0" smtClean="0">
                <a:latin typeface="+mj-lt"/>
              </a:rPr>
              <a:t>of areas (highly contaminated/high radiation fields areas 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1714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32" y="836712"/>
            <a:ext cx="8712968" cy="50405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Chernobyl </a:t>
            </a:r>
            <a:r>
              <a:rPr lang="en-GB" sz="2400" dirty="0"/>
              <a:t>Accident (26 April 1986</a:t>
            </a:r>
            <a:r>
              <a:rPr lang="en-GB" sz="2400" dirty="0" smtClean="0"/>
              <a:t>) (1)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latin typeface="+mj-lt"/>
              </a:rPr>
              <a:t>Accident consequences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Explosion ruptured the reactor vessel – 10 days of fire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High release of nuclear fuel (9% on NPP site; 44% on 80 km zone, 44% rest of USSR; 3% outside USSR)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latin typeface="+mj-lt"/>
              </a:rPr>
              <a:t>Workers involved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Urgent response team : 27</a:t>
            </a:r>
            <a:r>
              <a:rPr lang="en-GB" sz="2000" baseline="30000" dirty="0" smtClean="0">
                <a:latin typeface="+mj-lt"/>
              </a:rPr>
              <a:t>th</a:t>
            </a:r>
            <a:r>
              <a:rPr lang="en-GB" sz="2000" dirty="0" smtClean="0">
                <a:latin typeface="+mj-lt"/>
              </a:rPr>
              <a:t> April 1986 – 20</a:t>
            </a:r>
            <a:r>
              <a:rPr lang="en-GB" sz="2000" baseline="30000" dirty="0" smtClean="0">
                <a:latin typeface="+mj-lt"/>
              </a:rPr>
              <a:t>th</a:t>
            </a:r>
            <a:r>
              <a:rPr lang="en-GB" sz="2000" dirty="0" smtClean="0">
                <a:latin typeface="+mj-lt"/>
              </a:rPr>
              <a:t> May 1986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b="1" dirty="0" smtClean="0">
                <a:latin typeface="+mj-lt"/>
              </a:rPr>
              <a:t>35,000 persons</a:t>
            </a:r>
            <a:r>
              <a:rPr lang="en-GB" dirty="0" smtClean="0">
                <a:latin typeface="+mj-lt"/>
              </a:rPr>
              <a:t> (13,000 military - 22,000 civil)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Recovery operation workers: 21</a:t>
            </a:r>
            <a:r>
              <a:rPr lang="en-GB" sz="2000" baseline="30000" dirty="0" smtClean="0">
                <a:latin typeface="+mj-lt"/>
              </a:rPr>
              <a:t>st</a:t>
            </a:r>
            <a:r>
              <a:rPr lang="en-GB" sz="2000" dirty="0" smtClean="0">
                <a:latin typeface="+mj-lt"/>
              </a:rPr>
              <a:t> May 1986 – 30</a:t>
            </a:r>
            <a:r>
              <a:rPr lang="en-GB" sz="2000" baseline="30000" dirty="0" smtClean="0">
                <a:latin typeface="+mj-lt"/>
              </a:rPr>
              <a:t>th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>
                <a:latin typeface="+mj-lt"/>
              </a:rPr>
              <a:t>N</a:t>
            </a:r>
            <a:r>
              <a:rPr lang="en-GB" sz="2000" dirty="0" smtClean="0">
                <a:latin typeface="+mj-lt"/>
              </a:rPr>
              <a:t>ovember 1986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b="1" dirty="0" smtClean="0">
                <a:latin typeface="+mj-lt"/>
              </a:rPr>
              <a:t>89,000 persons</a:t>
            </a:r>
            <a:r>
              <a:rPr lang="en-GB" dirty="0" smtClean="0">
                <a:latin typeface="+mj-lt"/>
              </a:rPr>
              <a:t> (49,000 military – 40,000 civil)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Total number of workers involved until 1990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≈ 600,000 persons</a:t>
            </a:r>
            <a:r>
              <a:rPr lang="en-GB" dirty="0" smtClean="0">
                <a:latin typeface="+mj-lt"/>
              </a:rPr>
              <a:t> (240,000 military servicemen)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prstClr val="black"/>
                </a:solidFill>
                <a:latin typeface="Calibri"/>
              </a:rPr>
              <a:t>Collective dose 1986 – 1990 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≈ 60,000 </a:t>
            </a:r>
            <a:r>
              <a:rPr lang="en-GB" sz="2200" b="1" smtClean="0">
                <a:solidFill>
                  <a:schemeClr val="accent6">
                    <a:lumMod val="75000"/>
                  </a:schemeClr>
                </a:solidFill>
                <a:latin typeface="Calibri"/>
              </a:rPr>
              <a:t>person.Sv</a:t>
            </a:r>
            <a:endParaRPr lang="en-GB" sz="2200" b="1" dirty="0">
              <a:solidFill>
                <a:schemeClr val="accent6">
                  <a:lumMod val="75000"/>
                </a:schemeClr>
              </a:solidFill>
              <a:latin typeface="Calibri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1800" dirty="0" smtClean="0">
                <a:latin typeface="Calibri"/>
              </a:rPr>
              <a:t>73% in 1986, 22% in 1987</a:t>
            </a:r>
            <a:endParaRPr lang="en-GB" sz="1800" dirty="0"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dirty="0" smtClean="0">
              <a:latin typeface="+mn-lt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4996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èche vers la droite 11"/>
          <p:cNvSpPr/>
          <p:nvPr/>
        </p:nvSpPr>
        <p:spPr>
          <a:xfrm>
            <a:off x="456035" y="5426695"/>
            <a:ext cx="8687965" cy="566275"/>
          </a:xfrm>
          <a:prstGeom prst="rightArrow">
            <a:avLst/>
          </a:prstGeom>
          <a:gradFill flip="none" rotWithShape="1">
            <a:gsLst>
              <a:gs pos="5000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0"/>
            <a:tileRect/>
          </a:gra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1986 - 1990</a:t>
            </a:r>
          </a:p>
        </p:txBody>
      </p:sp>
      <p:sp>
        <p:nvSpPr>
          <p:cNvPr id="13" name="Flèche vers la droite 12"/>
          <p:cNvSpPr/>
          <p:nvPr/>
        </p:nvSpPr>
        <p:spPr>
          <a:xfrm>
            <a:off x="456036" y="2622129"/>
            <a:ext cx="2434897" cy="566275"/>
          </a:xfrm>
          <a:prstGeom prst="rightArrow">
            <a:avLst/>
          </a:prstGeom>
          <a:gradFill flip="none" rotWithShape="1">
            <a:gsLst>
              <a:gs pos="5000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0"/>
            <a:tileRect/>
          </a:gra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1986</a:t>
            </a:r>
          </a:p>
        </p:txBody>
      </p:sp>
      <p:sp>
        <p:nvSpPr>
          <p:cNvPr id="14" name="Flèche vers la droite 13"/>
          <p:cNvSpPr/>
          <p:nvPr/>
        </p:nvSpPr>
        <p:spPr>
          <a:xfrm>
            <a:off x="2973138" y="2622129"/>
            <a:ext cx="2246934" cy="566275"/>
          </a:xfrm>
          <a:prstGeom prst="rightArrow">
            <a:avLst/>
          </a:prstGeom>
          <a:gradFill flip="none" rotWithShape="1">
            <a:gsLst>
              <a:gs pos="5000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0"/>
            <a:tileRect/>
          </a:gra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1987</a:t>
            </a:r>
          </a:p>
        </p:txBody>
      </p:sp>
      <p:sp>
        <p:nvSpPr>
          <p:cNvPr id="15" name="Flèche vers la droite 14"/>
          <p:cNvSpPr/>
          <p:nvPr/>
        </p:nvSpPr>
        <p:spPr>
          <a:xfrm>
            <a:off x="456035" y="4503120"/>
            <a:ext cx="7050582" cy="566275"/>
          </a:xfrm>
          <a:prstGeom prst="rightArrow">
            <a:avLst/>
          </a:prstGeom>
          <a:gradFill flip="none" rotWithShape="1">
            <a:gsLst>
              <a:gs pos="5000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0"/>
            <a:tileRect/>
          </a:gra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1986 - 1988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6034" y="5876173"/>
            <a:ext cx="8380570" cy="650714"/>
          </a:xfrm>
          <a:prstGeom prst="rect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Decontamination of reactor block, reactor site and roads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Radiation monitoring and security operations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6035" y="4922477"/>
            <a:ext cx="6754609" cy="594755"/>
          </a:xfrm>
          <a:prstGeom prst="rect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Construction of </a:t>
            </a:r>
            <a:r>
              <a:rPr kumimoji="0" lang="en-GB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Slavutich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town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Construction of waste repositories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6036" y="3075149"/>
            <a:ext cx="2176036" cy="1505979"/>
          </a:xfrm>
          <a:prstGeom prst="rect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Construction of Sarcophagus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Construction of settlement for reactor personnel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73138" y="3075149"/>
            <a:ext cx="1988668" cy="92333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Construction of water filtration system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12968" cy="50405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Chernobyl </a:t>
            </a:r>
            <a:r>
              <a:rPr lang="en-GB" sz="2400" dirty="0"/>
              <a:t>Accident (26 April 1986</a:t>
            </a:r>
            <a:r>
              <a:rPr lang="en-GB" sz="2400" dirty="0" smtClean="0"/>
              <a:t>) (2)</a:t>
            </a:r>
            <a:endParaRPr lang="en-US" sz="2400" dirty="0"/>
          </a:p>
        </p:txBody>
      </p:sp>
      <p:sp>
        <p:nvSpPr>
          <p:cNvPr id="22" name="ZoneTexte 21"/>
          <p:cNvSpPr txBox="1"/>
          <p:nvPr/>
        </p:nvSpPr>
        <p:spPr>
          <a:xfrm rot="16200000">
            <a:off x="-1652046" y="4468470"/>
            <a:ext cx="3744416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 smtClean="0">
                <a:latin typeface="+mj-lt"/>
              </a:rPr>
              <a:t>RECOVERY OPERATIONS</a:t>
            </a:r>
            <a:endParaRPr lang="en-GB" sz="1800" b="1" dirty="0">
              <a:latin typeface="+mj-lt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23528" y="1340768"/>
            <a:ext cx="8424936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 smtClean="0">
                <a:latin typeface="+mj-lt"/>
              </a:rPr>
              <a:t>FIRST ACTIONS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3528" y="1700808"/>
            <a:ext cx="8424936" cy="720080"/>
          </a:xfrm>
          <a:prstGeom prst="rect">
            <a:avLst/>
          </a:prstGeom>
          <a:solidFill>
            <a:sysClr val="window" lastClr="FFFFFF">
              <a:hueOff val="0"/>
              <a:satOff val="0"/>
              <a:lumOff val="0"/>
              <a:alphaOff val="0"/>
            </a:sys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</a:ln>
          <a:effectLst/>
        </p:spPr>
        <p:txBody>
          <a:bodyPr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800" dirty="0" smtClean="0">
                <a:solidFill>
                  <a:prstClr val="black"/>
                </a:solidFill>
                <a:latin typeface="Calibri"/>
                <a:cs typeface="Arial" pitchFamily="34" charset="0"/>
              </a:rPr>
              <a:t>Fire control, Saving life, Cut-off ventilation / electricity, switching of cooling system, Examination of equipment, Radiation survey, and Water supply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5370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838200"/>
            <a:ext cx="8712968" cy="5025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 smtClean="0"/>
              <a:t>Chernobyl </a:t>
            </a:r>
            <a:r>
              <a:rPr lang="en-GB" sz="2400" dirty="0"/>
              <a:t>Accident (26 April 1986</a:t>
            </a:r>
            <a:r>
              <a:rPr lang="en-GB" sz="2400" dirty="0" smtClean="0"/>
              <a:t>) (3)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53000"/>
          </a:xfrm>
        </p:spPr>
        <p:txBody>
          <a:bodyPr>
            <a:noAutofit/>
          </a:bodyPr>
          <a:lstStyle/>
          <a:p>
            <a:pPr marL="0" lvl="0" indent="0">
              <a:spcAft>
                <a:spcPts val="0"/>
              </a:spcAft>
              <a:buClr>
                <a:srgbClr val="C00000"/>
              </a:buClr>
              <a:buNone/>
            </a:pPr>
            <a:r>
              <a:rPr lang="en-GB" sz="2200" b="1" dirty="0" smtClean="0">
                <a:solidFill>
                  <a:prstClr val="black"/>
                </a:solidFill>
                <a:latin typeface="+mj-lt"/>
              </a:rPr>
              <a:t>Some key </a:t>
            </a:r>
            <a:r>
              <a:rPr lang="en-GB" sz="2200" b="1" dirty="0">
                <a:solidFill>
                  <a:prstClr val="black"/>
                </a:solidFill>
                <a:latin typeface="+mj-lt"/>
              </a:rPr>
              <a:t>lessons learned from ORP point of </a:t>
            </a:r>
            <a:r>
              <a:rPr lang="en-GB" sz="2200" b="1" dirty="0" smtClean="0">
                <a:solidFill>
                  <a:prstClr val="black"/>
                </a:solidFill>
                <a:latin typeface="+mj-lt"/>
              </a:rPr>
              <a:t>view:</a:t>
            </a:r>
          </a:p>
          <a:p>
            <a:pPr lvl="0"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rgbClr val="F79646"/>
                </a:solidFill>
                <a:latin typeface="+mj-lt"/>
              </a:rPr>
              <a:t>Monitoring /</a:t>
            </a:r>
            <a:r>
              <a:rPr lang="en-GB" sz="2200" b="1" dirty="0" err="1" smtClean="0">
                <a:solidFill>
                  <a:srgbClr val="F79646"/>
                </a:solidFill>
                <a:latin typeface="+mj-lt"/>
              </a:rPr>
              <a:t>Dosimetry</a:t>
            </a:r>
            <a:endParaRPr lang="en-GB" sz="2200" b="1" dirty="0" smtClean="0">
              <a:solidFill>
                <a:srgbClr val="F79646"/>
              </a:solidFill>
              <a:latin typeface="+mj-lt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Need for adequate </a:t>
            </a:r>
            <a:r>
              <a:rPr lang="en-GB" sz="2000" dirty="0">
                <a:latin typeface="+mj-lt"/>
              </a:rPr>
              <a:t>dose and dose rate measurement devices, able to cope with very high dose rates</a:t>
            </a:r>
            <a:r>
              <a:rPr lang="en-GB" sz="2000" dirty="0" smtClean="0">
                <a:latin typeface="+mj-lt"/>
              </a:rPr>
              <a:t>,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Need for instrumental </a:t>
            </a:r>
            <a:r>
              <a:rPr lang="en-GB" sz="2000" dirty="0" err="1">
                <a:latin typeface="+mj-lt"/>
              </a:rPr>
              <a:t>dosimetry</a:t>
            </a:r>
            <a:r>
              <a:rPr lang="en-GB" sz="2000" dirty="0">
                <a:latin typeface="+mj-lt"/>
              </a:rPr>
              <a:t> of beta exposure</a:t>
            </a:r>
            <a:r>
              <a:rPr lang="en-GB" sz="2000" dirty="0" smtClean="0">
                <a:latin typeface="+mj-lt"/>
              </a:rPr>
              <a:t>,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Necessity to create a centralised </a:t>
            </a:r>
            <a:r>
              <a:rPr lang="en-GB" sz="2000" dirty="0">
                <a:latin typeface="+mj-lt"/>
              </a:rPr>
              <a:t>dose recording system</a:t>
            </a:r>
            <a:r>
              <a:rPr lang="en-GB" sz="2000" dirty="0" smtClean="0">
                <a:latin typeface="+mj-lt"/>
              </a:rPr>
              <a:t>,</a:t>
            </a:r>
          </a:p>
          <a:p>
            <a:pPr lvl="0"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rgbClr val="F79646"/>
                </a:solidFill>
                <a:latin typeface="Calibri"/>
              </a:rPr>
              <a:t>Tools</a:t>
            </a:r>
            <a:endParaRPr lang="en-GB" sz="2200" b="1" dirty="0">
              <a:solidFill>
                <a:srgbClr val="F79646"/>
              </a:solidFill>
              <a:latin typeface="Calibri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Develop robotics supporting </a:t>
            </a:r>
            <a:r>
              <a:rPr lang="en-GB" sz="2000" dirty="0">
                <a:latin typeface="+mj-lt"/>
              </a:rPr>
              <a:t>high dose </a:t>
            </a:r>
            <a:r>
              <a:rPr lang="en-GB" sz="2000" dirty="0" smtClean="0">
                <a:latin typeface="+mj-lt"/>
              </a:rPr>
              <a:t>rates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Develop suitable and adequate personal protective equipment</a:t>
            </a:r>
          </a:p>
          <a:p>
            <a:pPr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rgbClr val="F79646"/>
                </a:solidFill>
                <a:latin typeface="+mj-lt"/>
              </a:rPr>
              <a:t>Training</a:t>
            </a: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Not </a:t>
            </a:r>
            <a:r>
              <a:rPr lang="en-GB" sz="2000" dirty="0">
                <a:latin typeface="+mj-lt"/>
              </a:rPr>
              <a:t>all emergency workers may be trained on RP (firemen</a:t>
            </a:r>
            <a:r>
              <a:rPr lang="en-GB" sz="2000" dirty="0" smtClean="0">
                <a:latin typeface="+mj-lt"/>
              </a:rPr>
              <a:t>, militaries</a:t>
            </a:r>
            <a:r>
              <a:rPr lang="en-GB" sz="2000" dirty="0">
                <a:latin typeface="+mj-lt"/>
              </a:rPr>
              <a:t>, etc.</a:t>
            </a:r>
            <a:r>
              <a:rPr lang="en-GB" sz="2000" dirty="0" smtClean="0">
                <a:latin typeface="+mj-lt"/>
              </a:rPr>
              <a:t>)</a:t>
            </a:r>
            <a:endParaRPr lang="en-GB" sz="2000" dirty="0">
              <a:latin typeface="+mj-lt"/>
            </a:endParaRPr>
          </a:p>
          <a:p>
            <a:pPr>
              <a:spcAft>
                <a:spcPts val="0"/>
              </a:spcAft>
              <a:buClr>
                <a:srgbClr val="C00000"/>
              </a:buClr>
            </a:pPr>
            <a:r>
              <a:rPr lang="en-GB" sz="2200" b="1" dirty="0" smtClean="0">
                <a:solidFill>
                  <a:srgbClr val="F79646"/>
                </a:solidFill>
                <a:latin typeface="Calibri"/>
              </a:rPr>
              <a:t>Work management issue</a:t>
            </a:r>
            <a:endParaRPr lang="en-GB" sz="2000" dirty="0" smtClean="0">
              <a:latin typeface="+mj-lt"/>
            </a:endParaRPr>
          </a:p>
          <a:p>
            <a:pPr lvl="1"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latin typeface="+mj-lt"/>
              </a:rPr>
              <a:t>A very large </a:t>
            </a:r>
            <a:r>
              <a:rPr lang="en-GB" sz="2000" dirty="0">
                <a:latin typeface="+mj-lt"/>
              </a:rPr>
              <a:t>number of </a:t>
            </a:r>
            <a:r>
              <a:rPr lang="en-GB" sz="2000" dirty="0" smtClean="0">
                <a:latin typeface="+mj-lt"/>
              </a:rPr>
              <a:t>recovery workers </a:t>
            </a:r>
            <a:r>
              <a:rPr lang="en-GB" sz="2000" dirty="0">
                <a:latin typeface="+mj-lt"/>
              </a:rPr>
              <a:t>might be </a:t>
            </a:r>
            <a:r>
              <a:rPr lang="en-GB" sz="2000" dirty="0" smtClean="0">
                <a:latin typeface="+mj-lt"/>
              </a:rPr>
              <a:t>necessary</a:t>
            </a:r>
          </a:p>
          <a:p>
            <a:pPr lvl="1">
              <a:spcAft>
                <a:spcPts val="0"/>
              </a:spcAft>
            </a:pP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8037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838200"/>
            <a:ext cx="8712968" cy="5025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dirty="0"/>
              <a:t>Fukushima Accident (11 March 2011) (1)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953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200" b="1" dirty="0">
                <a:solidFill>
                  <a:prstClr val="black"/>
                </a:solidFill>
                <a:latin typeface="Calibri"/>
              </a:rPr>
              <a:t>Accident </a:t>
            </a:r>
            <a:r>
              <a:rPr lang="en-GB" sz="2200" b="1" dirty="0" smtClean="0">
                <a:solidFill>
                  <a:prstClr val="black"/>
                </a:solidFill>
                <a:latin typeface="Calibri"/>
              </a:rPr>
              <a:t>consequences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solidFill>
                  <a:prstClr val="black"/>
                </a:solidFill>
                <a:latin typeface="Calibri"/>
              </a:rPr>
              <a:t>Total loss of power supply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solidFill>
                  <a:prstClr val="black"/>
                </a:solidFill>
                <a:latin typeface="Calibri"/>
              </a:rPr>
              <a:t>Destruction of building, equipment installations, and other machineries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solidFill>
                  <a:prstClr val="black"/>
                </a:solidFill>
                <a:latin typeface="Calibri"/>
              </a:rPr>
              <a:t>Explosion and partial meltdown at plant facilities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en-GB" sz="2000" dirty="0" smtClean="0">
                <a:solidFill>
                  <a:prstClr val="black"/>
                </a:solidFill>
                <a:latin typeface="Calibri"/>
              </a:rPr>
              <a:t>Large amount of radioactive release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en-GB" sz="1800" b="1" dirty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latin typeface="+mj-lt"/>
              </a:rPr>
              <a:t>Workers involved</a:t>
            </a:r>
            <a:r>
              <a:rPr lang="en-US" sz="2200" dirty="0" smtClean="0">
                <a:latin typeface="+mj-lt"/>
              </a:rPr>
              <a:t> (on site)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+mj-lt"/>
              </a:rPr>
              <a:t>Immediately after tsunami: 400 workers (130 operators, 270 maintenance personnel)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+mj-lt"/>
              </a:rPr>
              <a:t>Emergency services: Fire-fighters, Police, Self-Defense Force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+mj-lt"/>
              </a:rPr>
              <a:t>Recovery workers:  from March 2011 to March 2013: ≈ 33,000 workers (87% of contractors)</a:t>
            </a:r>
          </a:p>
        </p:txBody>
      </p:sp>
    </p:spTree>
    <p:extLst>
      <p:ext uri="{BB962C8B-B14F-4D97-AF65-F5344CB8AC3E}">
        <p14:creationId xmlns:p14="http://schemas.microsoft.com/office/powerpoint/2010/main" val="4226504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EA-PowerPoin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9413</TotalTime>
  <Words>1060</Words>
  <Application>Microsoft Macintosh PowerPoint</Application>
  <PresentationFormat>Présentation à l'écran (4:3)</PresentationFormat>
  <Paragraphs>155</Paragraphs>
  <Slides>12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NEA-PowerPoint-Template</vt:lpstr>
      <vt:lpstr>Présentation PowerPoint</vt:lpstr>
      <vt:lpstr>Chapter Content </vt:lpstr>
      <vt:lpstr>TMI-2 Accident (28 March 1979) (1)</vt:lpstr>
      <vt:lpstr>TMI-2 Accident (28 March 1979) (2)</vt:lpstr>
      <vt:lpstr>TMI-2 Accident (28 March 1979) (3)</vt:lpstr>
      <vt:lpstr>Chernobyl Accident (26 April 1986) (1)</vt:lpstr>
      <vt:lpstr>Chernobyl Accident (26 April 1986) (2)</vt:lpstr>
      <vt:lpstr>Chernobyl Accident (26 April 1986) (3)</vt:lpstr>
      <vt:lpstr>Fukushima Accident (11 March 2011) (1)</vt:lpstr>
      <vt:lpstr>Fukushima Accident (11 March 2011) (1)</vt:lpstr>
      <vt:lpstr>Fukushima Accident (11 March 2011) (3)</vt:lpstr>
      <vt:lpstr>Key topics &amp; Discussion points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ISOE June Workshop</dc:title>
  <dc:subject>Presentation template</dc:subject>
  <dc:creator>Okyar</dc:creator>
  <cp:keywords>Session 2</cp:keywords>
  <cp:lastModifiedBy>Renate Lochard</cp:lastModifiedBy>
  <cp:revision>70</cp:revision>
  <cp:lastPrinted>2014-06-17T07:36:08Z</cp:lastPrinted>
  <dcterms:created xsi:type="dcterms:W3CDTF">2011-02-16T10:53:39Z</dcterms:created>
  <dcterms:modified xsi:type="dcterms:W3CDTF">2014-06-17T07:37:48Z</dcterms:modified>
</cp:coreProperties>
</file>