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76" r:id="rId1"/>
  </p:sldMasterIdLst>
  <p:notesMasterIdLst>
    <p:notesMasterId r:id="rId31"/>
  </p:notesMasterIdLst>
  <p:handoutMasterIdLst>
    <p:handoutMasterId r:id="rId32"/>
  </p:handoutMasterIdLst>
  <p:sldIdLst>
    <p:sldId id="503" r:id="rId2"/>
    <p:sldId id="505" r:id="rId3"/>
    <p:sldId id="558" r:id="rId4"/>
    <p:sldId id="557" r:id="rId5"/>
    <p:sldId id="561" r:id="rId6"/>
    <p:sldId id="564" r:id="rId7"/>
    <p:sldId id="565" r:id="rId8"/>
    <p:sldId id="563" r:id="rId9"/>
    <p:sldId id="566" r:id="rId10"/>
    <p:sldId id="567" r:id="rId11"/>
    <p:sldId id="598" r:id="rId12"/>
    <p:sldId id="570" r:id="rId13"/>
    <p:sldId id="568" r:id="rId14"/>
    <p:sldId id="597" r:id="rId15"/>
    <p:sldId id="577" r:id="rId16"/>
    <p:sldId id="578" r:id="rId17"/>
    <p:sldId id="579" r:id="rId18"/>
    <p:sldId id="580" r:id="rId19"/>
    <p:sldId id="581" r:id="rId20"/>
    <p:sldId id="603" r:id="rId21"/>
    <p:sldId id="601" r:id="rId22"/>
    <p:sldId id="585" r:id="rId23"/>
    <p:sldId id="602" r:id="rId24"/>
    <p:sldId id="600" r:id="rId25"/>
    <p:sldId id="592" r:id="rId26"/>
    <p:sldId id="594" r:id="rId27"/>
    <p:sldId id="596" r:id="rId28"/>
    <p:sldId id="587" r:id="rId29"/>
    <p:sldId id="513" r:id="rId30"/>
  </p:sldIdLst>
  <p:sldSz cx="9144000" cy="6858000" type="screen4x3"/>
  <p:notesSz cx="9601200" cy="7315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7" charset="0"/>
        <a:ea typeface="Arial" pitchFamily="-107" charset="0"/>
        <a:cs typeface="Arial" pitchFamily="-107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7" charset="0"/>
        <a:ea typeface="Arial" pitchFamily="-107" charset="0"/>
        <a:cs typeface="Arial" pitchFamily="-107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7" charset="0"/>
        <a:ea typeface="Arial" pitchFamily="-107" charset="0"/>
        <a:cs typeface="Arial" pitchFamily="-107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7" charset="0"/>
        <a:ea typeface="Arial" pitchFamily="-107" charset="0"/>
        <a:cs typeface="Arial" pitchFamily="-107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7" charset="0"/>
        <a:ea typeface="Arial" pitchFamily="-107" charset="0"/>
        <a:cs typeface="Arial" pitchFamily="-107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07" charset="0"/>
        <a:ea typeface="Arial" pitchFamily="-107" charset="0"/>
        <a:cs typeface="Arial" pitchFamily="-107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07" charset="0"/>
        <a:ea typeface="Arial" pitchFamily="-107" charset="0"/>
        <a:cs typeface="Arial" pitchFamily="-107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07" charset="0"/>
        <a:ea typeface="Arial" pitchFamily="-107" charset="0"/>
        <a:cs typeface="Arial" pitchFamily="-107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07" charset="0"/>
        <a:ea typeface="Arial" pitchFamily="-107" charset="0"/>
        <a:cs typeface="Arial" pitchFamily="-107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5" autoAdjust="0"/>
    <p:restoredTop sz="94667" autoAdjust="0"/>
  </p:normalViewPr>
  <p:slideViewPr>
    <p:cSldViewPr>
      <p:cViewPr>
        <p:scale>
          <a:sx n="100" d="100"/>
          <a:sy n="100" d="100"/>
        </p:scale>
        <p:origin x="-2528" y="-9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39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handoutMaster" Target="handoutMasters/handout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838" cy="3651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438775" y="0"/>
            <a:ext cx="4160838" cy="365125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pitchFamily="-65" charset="0"/>
                <a:ea typeface="Arial" pitchFamily="-65" charset="0"/>
                <a:cs typeface="Arial" pitchFamily="-65" charset="0"/>
              </a:defRPr>
            </a:lvl1pPr>
          </a:lstStyle>
          <a:p>
            <a:pPr>
              <a:defRPr/>
            </a:pPr>
            <a:fld id="{45C9F3FB-C76F-8A40-A321-468C9177064F}" type="datetime1">
              <a:rPr lang="en-US"/>
              <a:pPr>
                <a:defRPr/>
              </a:pPr>
              <a:t>04/03/13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948488"/>
            <a:ext cx="4160838" cy="3651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438775" y="6948488"/>
            <a:ext cx="4160838" cy="365125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pitchFamily="-65" charset="0"/>
                <a:ea typeface="Arial" pitchFamily="-65" charset="0"/>
                <a:cs typeface="Arial" pitchFamily="-65" charset="0"/>
              </a:defRPr>
            </a:lvl1pPr>
          </a:lstStyle>
          <a:p>
            <a:pPr>
              <a:defRPr/>
            </a:pPr>
            <a:fld id="{EAD9C959-27FA-E84E-A59A-687904413D0C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34213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838" cy="3651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438775" y="0"/>
            <a:ext cx="4160838" cy="365125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pitchFamily="-65" charset="0"/>
                <a:ea typeface="Arial" pitchFamily="-65" charset="0"/>
                <a:cs typeface="Arial" pitchFamily="-65" charset="0"/>
              </a:defRPr>
            </a:lvl1pPr>
          </a:lstStyle>
          <a:p>
            <a:pPr>
              <a:defRPr/>
            </a:pPr>
            <a:fld id="{6A0B16DC-97DC-474E-987A-E23387C7000B}" type="datetime1">
              <a:rPr lang="en-US"/>
              <a:pPr>
                <a:defRPr/>
              </a:pPr>
              <a:t>04/03/13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71800" y="549275"/>
            <a:ext cx="3657600" cy="2743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CA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60438" y="3475038"/>
            <a:ext cx="7680325" cy="3290887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CA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948488"/>
            <a:ext cx="4160838" cy="3651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438775" y="6948488"/>
            <a:ext cx="4160838" cy="365125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pitchFamily="-65" charset="0"/>
                <a:ea typeface="Arial" pitchFamily="-65" charset="0"/>
                <a:cs typeface="Arial" pitchFamily="-65" charset="0"/>
              </a:defRPr>
            </a:lvl1pPr>
          </a:lstStyle>
          <a:p>
            <a:pPr>
              <a:defRPr/>
            </a:pPr>
            <a:fld id="{9846629A-7E83-0947-8D8B-57360B8CB5DA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546984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CA"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072775B-DCBE-FF4A-9F98-0EA166085496}" type="slidenum">
              <a:rPr lang="en-CA" smtClean="0">
                <a:latin typeface="Calibri" pitchFamily="-107" charset="0"/>
                <a:ea typeface="Arial" pitchFamily="-107" charset="0"/>
                <a:cs typeface="Arial" pitchFamily="-107" charset="0"/>
              </a:rPr>
              <a:pPr/>
              <a:t>1</a:t>
            </a:fld>
            <a:endParaRPr lang="en-CA" smtClean="0">
              <a:latin typeface="Calibri" pitchFamily="-107" charset="0"/>
              <a:ea typeface="Arial" pitchFamily="-107" charset="0"/>
              <a:cs typeface="Arial" pitchFamily="-107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529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CA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5299" name="Slide Number Placeholder 3"/>
          <p:cNvSpPr txBox="1">
            <a:spLocks noGrp="1"/>
          </p:cNvSpPr>
          <p:nvPr/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29843EC1-790C-A840-9821-2ECFE8218C51}" type="slidenum">
              <a:rPr lang="en-CA" sz="1300">
                <a:latin typeface="Calibri" charset="0"/>
              </a:rPr>
              <a:pPr algn="r" eaLnBrk="1" hangingPunct="1"/>
              <a:t>20</a:t>
            </a:fld>
            <a:endParaRPr lang="en-CA" sz="13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734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CA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7347" name="Slide Number Placeholder 3"/>
          <p:cNvSpPr txBox="1">
            <a:spLocks noGrp="1"/>
          </p:cNvSpPr>
          <p:nvPr/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BFCBEA22-1356-3E44-BFC6-DFCADA28697D}" type="slidenum">
              <a:rPr lang="en-CA" sz="1300">
                <a:latin typeface="Calibri" charset="0"/>
              </a:rPr>
              <a:pPr algn="r" eaLnBrk="1" hangingPunct="1"/>
              <a:t>21</a:t>
            </a:fld>
            <a:endParaRPr lang="en-CA" sz="13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4818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 smtClean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4819" name="Espace réservé de la date 3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5A66BB4-43DB-EB4E-8142-90E1045A31B6}" type="datetime1">
              <a:rPr lang="fr-FR" sz="1300">
                <a:latin typeface="Calibri" charset="0"/>
              </a:rPr>
              <a:pPr eaLnBrk="1" hangingPunct="1"/>
              <a:t>04/03/13</a:t>
            </a:fld>
            <a:endParaRPr lang="fr-FR" sz="1300">
              <a:latin typeface="Calibri" charset="0"/>
            </a:endParaRPr>
          </a:p>
        </p:txBody>
      </p:sp>
      <p:sp>
        <p:nvSpPr>
          <p:cNvPr id="34820" name="Espace réservé du numéro de diapositive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8A94A18-4D36-944E-97B5-EF97055A2FC9}" type="slidenum">
              <a:rPr lang="fr-FR" sz="1300">
                <a:latin typeface="Calibri" charset="0"/>
              </a:rPr>
              <a:pPr eaLnBrk="1" hangingPunct="1"/>
              <a:t>23</a:t>
            </a:fld>
            <a:endParaRPr lang="fr-FR" sz="13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866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6867" name="Espace réservé de la date 3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60F2E98-3051-3440-9235-9FF0D856F40F}" type="datetime1">
              <a:rPr lang="fr-FR" sz="1300">
                <a:latin typeface="Calibri" charset="0"/>
              </a:rPr>
              <a:pPr eaLnBrk="1" hangingPunct="1"/>
              <a:t>04/03/13</a:t>
            </a:fld>
            <a:endParaRPr lang="fr-FR" sz="1300">
              <a:latin typeface="Calibri" charset="0"/>
            </a:endParaRPr>
          </a:p>
        </p:txBody>
      </p:sp>
      <p:sp>
        <p:nvSpPr>
          <p:cNvPr id="36868" name="Espace réservé du numéro de diapositive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0D475C1-14C9-3C44-801A-630AF7E94BB0}" type="slidenum">
              <a:rPr lang="fr-FR" sz="1300">
                <a:latin typeface="Calibri" charset="0"/>
              </a:rPr>
              <a:pPr eaLnBrk="1" hangingPunct="1"/>
              <a:t>24</a:t>
            </a:fld>
            <a:endParaRPr lang="fr-FR" sz="13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0962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63" name="Espace réservé de la date 3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A0C77E3-C904-1F46-A5EC-EDDA8F158021}" type="datetime1">
              <a:rPr lang="fr-FR" sz="1300">
                <a:latin typeface="Helvetica" charset="0"/>
              </a:rPr>
              <a:pPr eaLnBrk="1" hangingPunct="1"/>
              <a:t>04/03/13</a:t>
            </a:fld>
            <a:endParaRPr lang="fr-FR" sz="1300">
              <a:latin typeface="Helvetica" charset="0"/>
            </a:endParaRPr>
          </a:p>
        </p:txBody>
      </p:sp>
      <p:sp>
        <p:nvSpPr>
          <p:cNvPr id="40964" name="Espace réservé du numéro de diapositive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1180ED9-FDCC-C941-B872-B26505EC3A2A}" type="slidenum">
              <a:rPr lang="fr-FR" sz="1300">
                <a:latin typeface="Helvetica" charset="0"/>
              </a:rPr>
              <a:pPr eaLnBrk="1" hangingPunct="1"/>
              <a:t>25</a:t>
            </a:fld>
            <a:endParaRPr lang="fr-FR" sz="130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866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6867" name="Espace réservé de la date 3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60F2E98-3051-3440-9235-9FF0D856F40F}" type="datetime1">
              <a:rPr lang="fr-FR" sz="1300">
                <a:latin typeface="Calibri" charset="0"/>
              </a:rPr>
              <a:pPr eaLnBrk="1" hangingPunct="1"/>
              <a:t>04/03/13</a:t>
            </a:fld>
            <a:endParaRPr lang="fr-FR" sz="1300">
              <a:latin typeface="Calibri" charset="0"/>
            </a:endParaRPr>
          </a:p>
        </p:txBody>
      </p:sp>
      <p:sp>
        <p:nvSpPr>
          <p:cNvPr id="36868" name="Espace réservé du numéro de diapositive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0D475C1-14C9-3C44-801A-630AF7E94BB0}" type="slidenum">
              <a:rPr lang="fr-FR" sz="1300">
                <a:latin typeface="Calibri" charset="0"/>
              </a:rPr>
              <a:pPr eaLnBrk="1" hangingPunct="1"/>
              <a:t>26</a:t>
            </a:fld>
            <a:endParaRPr lang="fr-FR" sz="13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CA"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922BE6B-D7C8-474C-B854-E27C6F1BCFC7}" type="slidenum">
              <a:rPr lang="en-CA">
                <a:latin typeface="Calibri" pitchFamily="-107" charset="0"/>
                <a:ea typeface="Arial" pitchFamily="-107" charset="0"/>
                <a:cs typeface="Arial" pitchFamily="-107" charset="0"/>
              </a:rPr>
              <a:pPr/>
              <a:t>29</a:t>
            </a:fld>
            <a:endParaRPr lang="en-CA">
              <a:latin typeface="Calibri" pitchFamily="-107" charset="0"/>
              <a:ea typeface="Arial" pitchFamily="-107" charset="0"/>
              <a:cs typeface="Arial" pitchFamily="-107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fr-CA"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14340" name="Espace réservé de la date 3"/>
          <p:cNvSpPr>
            <a:spLocks noGrp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0FC5CC4-3C0F-BC40-9E3F-FA0863A8D9E8}" type="datetime1">
              <a:rPr lang="fr-FR" smtClean="0">
                <a:latin typeface="Helvetica" pitchFamily="-107" charset="0"/>
                <a:ea typeface="Arial" pitchFamily="-107" charset="0"/>
                <a:cs typeface="Arial" pitchFamily="-107" charset="0"/>
              </a:rPr>
              <a:pPr/>
              <a:t>04/03/13</a:t>
            </a:fld>
            <a:endParaRPr lang="fr-FR" smtClean="0">
              <a:latin typeface="Helvetica" pitchFamily="-107" charset="0"/>
              <a:ea typeface="Arial" pitchFamily="-107" charset="0"/>
              <a:cs typeface="Arial" pitchFamily="-107" charset="0"/>
            </a:endParaRPr>
          </a:p>
        </p:txBody>
      </p:sp>
      <p:sp>
        <p:nvSpPr>
          <p:cNvPr id="14341" name="Espace réservé du numéro de diapositive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8B338D5-EE85-274E-8F3C-5B8268A7D029}" type="slidenum">
              <a:rPr lang="fr-FR" smtClean="0">
                <a:latin typeface="Helvetica" pitchFamily="-107" charset="0"/>
                <a:ea typeface="Arial" pitchFamily="-107" charset="0"/>
                <a:cs typeface="Arial" pitchFamily="-107" charset="0"/>
              </a:rPr>
              <a:pPr/>
              <a:t>2</a:t>
            </a:fld>
            <a:endParaRPr lang="fr-FR" smtClean="0">
              <a:latin typeface="Helvetica" pitchFamily="-107" charset="0"/>
              <a:ea typeface="Arial" pitchFamily="-107" charset="0"/>
              <a:cs typeface="Arial" pitchFamily="-107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GB"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12292" name="Espace réservé de la date 3"/>
          <p:cNvSpPr>
            <a:spLocks noGrp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7B46718-9E4F-E646-9A74-E3C625A8B7B6}" type="datetime1">
              <a:rPr lang="en-GB">
                <a:latin typeface="Helvetica" pitchFamily="-107" charset="0"/>
                <a:ea typeface="ＭＳ Ｐゴシック" pitchFamily="-107" charset="-128"/>
                <a:cs typeface="ＭＳ Ｐゴシック" pitchFamily="-107" charset="-128"/>
              </a:rPr>
              <a:pPr/>
              <a:t>04/03/13</a:t>
            </a:fld>
            <a:endParaRPr lang="en-GB">
              <a:latin typeface="Helvetica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12293" name="Espace réservé du numéro de diapositive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C44CE54-5BD7-B54B-B365-C1C0B7CD5949}" type="slidenum">
              <a:rPr lang="en-GB">
                <a:latin typeface="Helvetica" pitchFamily="-107" charset="0"/>
                <a:ea typeface="ＭＳ Ｐゴシック" pitchFamily="-107" charset="-128"/>
                <a:cs typeface="ＭＳ Ｐゴシック" pitchFamily="-107" charset="-128"/>
              </a:rPr>
              <a:pPr/>
              <a:t>3</a:t>
            </a:fld>
            <a:endParaRPr lang="en-GB">
              <a:latin typeface="Helvetica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GB"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15364" name="Espace réservé de la date 3"/>
          <p:cNvSpPr>
            <a:spLocks noGrp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89D24DF-3315-4043-B7C0-0C856CAA338B}" type="datetime1">
              <a:rPr lang="fr-FR" smtClean="0">
                <a:latin typeface="Helvetica" pitchFamily="-107" charset="0"/>
                <a:ea typeface="Arial" pitchFamily="-107" charset="0"/>
                <a:cs typeface="Arial" pitchFamily="-107" charset="0"/>
              </a:rPr>
              <a:pPr/>
              <a:t>04/03/13</a:t>
            </a:fld>
            <a:endParaRPr lang="fr-FR" smtClean="0">
              <a:latin typeface="Helvetica" pitchFamily="-107" charset="0"/>
              <a:ea typeface="Arial" pitchFamily="-107" charset="0"/>
              <a:cs typeface="Arial" pitchFamily="-107" charset="0"/>
            </a:endParaRPr>
          </a:p>
        </p:txBody>
      </p:sp>
      <p:sp>
        <p:nvSpPr>
          <p:cNvPr id="15365" name="Espace réservé du numéro de diapositive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9D09801-3E0E-2F46-87AD-B85C21B4FC42}" type="slidenum">
              <a:rPr lang="fr-FR" smtClean="0">
                <a:latin typeface="Helvetica" pitchFamily="-107" charset="0"/>
                <a:ea typeface="Arial" pitchFamily="-107" charset="0"/>
                <a:cs typeface="Arial" pitchFamily="-107" charset="0"/>
              </a:rPr>
              <a:pPr/>
              <a:t>4</a:t>
            </a:fld>
            <a:endParaRPr lang="fr-FR" smtClean="0">
              <a:latin typeface="Helvetica" pitchFamily="-107" charset="0"/>
              <a:ea typeface="Arial" pitchFamily="-107" charset="0"/>
              <a:cs typeface="Arial" pitchFamily="-107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43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fr-CA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436" name="Espace réservé de la date 3"/>
          <p:cNvSpPr txBox="1">
            <a:spLocks noGrp="1"/>
          </p:cNvSpPr>
          <p:nvPr/>
        </p:nvSpPr>
        <p:spPr bwMode="auto">
          <a:xfrm>
            <a:off x="5440363" y="0"/>
            <a:ext cx="41608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fld id="{DEE9D80B-D667-6748-9229-C9F0C389343A}" type="datetime1">
              <a:rPr lang="fr-FR" sz="1200"/>
              <a:pPr algn="r" eaLnBrk="1" hangingPunct="1"/>
              <a:t>04/03/13</a:t>
            </a:fld>
            <a:endParaRPr lang="fr-FR" sz="1200"/>
          </a:p>
        </p:txBody>
      </p:sp>
      <p:sp>
        <p:nvSpPr>
          <p:cNvPr id="18437" name="Espace réservé du numéro de diapositive 4"/>
          <p:cNvSpPr txBox="1">
            <a:spLocks noGrp="1"/>
          </p:cNvSpPr>
          <p:nvPr/>
        </p:nvSpPr>
        <p:spPr bwMode="auto">
          <a:xfrm>
            <a:off x="5440363" y="6948488"/>
            <a:ext cx="41608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fld id="{F05E42AD-B9A6-A34F-B070-749371436330}" type="slidenum">
              <a:rPr lang="fr-FR" sz="1200"/>
              <a:pPr algn="r" eaLnBrk="1" hangingPunct="1"/>
              <a:t>6</a:t>
            </a:fld>
            <a:endParaRPr lang="fr-FR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48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fr-CA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484" name="Espace réservé de la date 3"/>
          <p:cNvSpPr txBox="1">
            <a:spLocks noGrp="1"/>
          </p:cNvSpPr>
          <p:nvPr/>
        </p:nvSpPr>
        <p:spPr bwMode="auto">
          <a:xfrm>
            <a:off x="5440363" y="0"/>
            <a:ext cx="41608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fld id="{D2CA3F0C-ACCD-3A44-ABBE-CE5831A901D0}" type="datetime1">
              <a:rPr lang="fr-FR" sz="1200"/>
              <a:pPr algn="r" eaLnBrk="1" hangingPunct="1"/>
              <a:t>04/03/13</a:t>
            </a:fld>
            <a:endParaRPr lang="fr-FR" sz="1200"/>
          </a:p>
        </p:txBody>
      </p:sp>
      <p:sp>
        <p:nvSpPr>
          <p:cNvPr id="20485" name="Espace réservé du numéro de diapositive 4"/>
          <p:cNvSpPr txBox="1">
            <a:spLocks noGrp="1"/>
          </p:cNvSpPr>
          <p:nvPr/>
        </p:nvSpPr>
        <p:spPr bwMode="auto">
          <a:xfrm>
            <a:off x="5440363" y="6948488"/>
            <a:ext cx="41608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fld id="{982AB3F6-B2AD-D948-AE9C-E25AC34A37BE}" type="slidenum">
              <a:rPr lang="fr-FR" sz="1200"/>
              <a:pPr algn="r" eaLnBrk="1" hangingPunct="1"/>
              <a:t>7</a:t>
            </a:fld>
            <a:endParaRPr lang="fr-FR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451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ja-JP" alt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6BE9C30-630E-2E4C-AA81-651601C4BC50}" type="slidenum">
              <a:rPr lang="fr-FR" sz="1300">
                <a:latin typeface="Times New Roman" charset="0"/>
              </a:rPr>
              <a:pPr eaLnBrk="1" hangingPunct="1"/>
              <a:t>16</a:t>
            </a:fld>
            <a:endParaRPr lang="fr-FR" sz="1300">
              <a:latin typeface="Times New Roman" charset="0"/>
            </a:endParaRPr>
          </a:p>
        </p:txBody>
      </p:sp>
      <p:sp>
        <p:nvSpPr>
          <p:cNvPr id="36866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970213" y="546100"/>
            <a:ext cx="3662362" cy="27463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86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60438" y="3475038"/>
            <a:ext cx="7680325" cy="32940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GB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973388" y="549275"/>
            <a:ext cx="3654425" cy="27416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5843" name="ノート プレースホルダー 2"/>
          <p:cNvSpPr>
            <a:spLocks noGrp="1"/>
          </p:cNvSpPr>
          <p:nvPr>
            <p:ph type="body" idx="1"/>
          </p:nvPr>
        </p:nvSpPr>
        <p:spPr bwMode="auto">
          <a:xfrm>
            <a:off x="959670" y="3474014"/>
            <a:ext cx="7681861" cy="329160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0816" tIns="45408" rIns="90816" bIns="45408"/>
          <a:lstStyle/>
          <a:p>
            <a:pPr>
              <a:spcBef>
                <a:spcPct val="0"/>
              </a:spcBef>
            </a:pPr>
            <a:endParaRPr lang="ja-JP" alt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Master" Target="../slideMasters/slideMaster1.xml"/><Relationship Id="rId3" Type="http://schemas.openxmlformats.org/officeDocument/2006/relationships/image" Target="../media/image3.gi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ICRP Logo.gif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200" y="76200"/>
            <a:ext cx="4267200" cy="1363323"/>
          </a:xfrm>
          <a:prstGeom prst="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  <a:reflection blurRad="6350" stA="50000" endA="300" endPos="55000" dir="5400000" sy="-100000" algn="bl" rotWithShape="0"/>
          </a:effectLst>
        </p:spPr>
      </p:pic>
      <p:cxnSp>
        <p:nvCxnSpPr>
          <p:cNvPr id="6" name="Straight Connector 6"/>
          <p:cNvCxnSpPr/>
          <p:nvPr userDrawn="1"/>
        </p:nvCxnSpPr>
        <p:spPr>
          <a:xfrm>
            <a:off x="0" y="3200400"/>
            <a:ext cx="8382000" cy="1588"/>
          </a:xfrm>
          <a:prstGeom prst="line">
            <a:avLst/>
          </a:prstGeom>
          <a:ln w="254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 anchor="b"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48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10"/>
          </p:nvPr>
        </p:nvSpPr>
        <p:spPr>
          <a:xfrm>
            <a:off x="533400" y="5257800"/>
            <a:ext cx="7848600" cy="838200"/>
          </a:xfrm>
        </p:spPr>
        <p:txBody>
          <a:bodyPr>
            <a:normAutofit/>
          </a:bodyPr>
          <a:lstStyle>
            <a:lvl1pPr algn="r">
              <a:buNone/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xmlns:p14="http://schemas.microsoft.com/office/powerpoint/2010/main"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40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EAA365CB-7699-4043-9DCA-00F914BBF4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xmlns:p14="http://schemas.microsoft.com/office/powerpoint/2010/main"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39E956-AEAF-1742-93BA-30F943E5BA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7244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7244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440A6-AE4C-0749-ACEC-47F889C3BC3B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 xmlns:p14="http://schemas.microsoft.com/office/powerpoint/2010/main"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304800" y="457200"/>
            <a:ext cx="2438400" cy="5638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cxnSp>
        <p:nvCxnSpPr>
          <p:cNvPr id="6" name="Straight Connector 6"/>
          <p:cNvCxnSpPr/>
          <p:nvPr userDrawn="1"/>
        </p:nvCxnSpPr>
        <p:spPr>
          <a:xfrm rot="5400000">
            <a:off x="-266700" y="3162300"/>
            <a:ext cx="6326188" cy="1588"/>
          </a:xfrm>
          <a:prstGeom prst="line">
            <a:avLst/>
          </a:prstGeom>
          <a:ln w="254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14352"/>
            <a:ext cx="2286000" cy="1162050"/>
          </a:xfrm>
        </p:spPr>
        <p:txBody>
          <a:bodyPr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676400"/>
            <a:ext cx="2286000" cy="4343400"/>
          </a:xfrm>
        </p:spPr>
        <p:txBody>
          <a:bodyPr lIns="18288" rIns="18288"/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48000" y="533400"/>
            <a:ext cx="5638800" cy="57912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08A7D-F048-7B42-A579-8E29D7735DA2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 xmlns:p14="http://schemas.microsoft.com/office/powerpoint/2010/main"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>
          <a:xfrm>
            <a:off x="1219200" y="6400800"/>
            <a:ext cx="39624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600" b="1">
                <a:latin typeface="Swis721 BT" pitchFamily="34" charset="0"/>
                <a:ea typeface="Arial" pitchFamily="-107" charset="0"/>
                <a:cs typeface="Arial" pitchFamily="-107" charset="0"/>
              </a:defRPr>
            </a:lvl1pPr>
          </a:lstStyle>
          <a:p>
            <a:pPr>
              <a:defRPr/>
            </a:pPr>
            <a:endParaRPr lang="en-GB"/>
          </a:p>
          <a:p>
            <a:pPr>
              <a:defRPr/>
            </a:pPr>
            <a:r>
              <a:rPr lang="en-GB"/>
              <a:t>INTERNATIONAL COMMISSION ON RADIOLOGICAL PROTECTION    </a:t>
            </a:r>
          </a:p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re. Texte et 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5862" cy="41148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2338" y="1981200"/>
            <a:ext cx="3815862" cy="41148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3076998"/>
      </p:ext>
    </p:extLst>
  </p:cSld>
  <p:clrMapOvr>
    <a:masterClrMapping/>
  </p:clrMapOvr>
  <p:transition xmlns:p14="http://schemas.microsoft.com/office/powerpoint/2010/main">
    <p:zoom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0000"/>
                <a:lumOff val="60000"/>
              </a:schemeClr>
            </a:gs>
            <a:gs pos="40000">
              <a:schemeClr val="accent1">
                <a:tint val="44500"/>
                <a:satMod val="160000"/>
                <a:lumMod val="20000"/>
                <a:lumOff val="80000"/>
              </a:schemeClr>
            </a:gs>
            <a:gs pos="100000">
              <a:schemeClr val="accent1">
                <a:tint val="23500"/>
                <a:satMod val="160000"/>
                <a:lumMod val="0"/>
                <a:lumOff val="1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 vert="horz" lIns="0" rIns="0" bIns="0" anchor="ctr" anchorCtr="0">
            <a:normAutofit/>
            <a:scene3d>
              <a:camera prst="orthographicFront"/>
              <a:lightRig rig="threePt" dir="t"/>
            </a:scene3d>
            <a:sp3d extrusionH="57150">
              <a:bevelT w="38100" h="38100"/>
              <a:extrusionClr>
                <a:schemeClr val="tx1"/>
              </a:extrusionClr>
            </a:sp3d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24600"/>
            <a:ext cx="762000" cy="2127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45C75"/>
                </a:solidFill>
                <a:latin typeface="Arial" pitchFamily="-65" charset="0"/>
                <a:ea typeface="Arial" pitchFamily="-65" charset="0"/>
                <a:cs typeface="Arial" pitchFamily="-65" charset="0"/>
              </a:defRPr>
            </a:lvl1pPr>
          </a:lstStyle>
          <a:p>
            <a:pPr>
              <a:defRPr/>
            </a:pPr>
            <a:fld id="{654F6285-2214-DF4F-8CAB-67549501AD66}" type="slidenum">
              <a:rPr lang="en-CA"/>
              <a:pPr>
                <a:defRPr/>
              </a:pPr>
              <a:t>‹#›</a:t>
            </a:fld>
            <a:endParaRPr lang="en-CA"/>
          </a:p>
        </p:txBody>
      </p:sp>
      <p:pic>
        <p:nvPicPr>
          <p:cNvPr id="1029" name="Picture 13" descr="ICRP Logo and Title.gif"/>
          <p:cNvPicPr>
            <a:picLocks noChangeAspect="1"/>
          </p:cNvPicPr>
          <p:nvPr userDrawn="1"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7013" y="6418263"/>
            <a:ext cx="3811587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576" r:id="rId1"/>
    <p:sldLayoutId id="2147484577" r:id="rId2"/>
    <p:sldLayoutId id="2147484578" r:id="rId3"/>
    <p:sldLayoutId id="2147484575" r:id="rId4"/>
    <p:sldLayoutId id="2147484579" r:id="rId5"/>
    <p:sldLayoutId id="2147484580" r:id="rId6"/>
    <p:sldLayoutId id="2147484581" r:id="rId7"/>
  </p:sldLayoutIdLst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Arial" pitchFamily="34" charset="0"/>
          <a:ea typeface="Arial" pitchFamily="-65" charset="0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pitchFamily="-65" charset="0"/>
          <a:ea typeface="Arial" pitchFamily="-65" charset="0"/>
          <a:cs typeface="Arial" pitchFamily="-65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pitchFamily="-65" charset="0"/>
          <a:ea typeface="Arial" pitchFamily="-65" charset="0"/>
          <a:cs typeface="Arial" pitchFamily="-65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pitchFamily="-65" charset="0"/>
          <a:ea typeface="Arial" pitchFamily="-65" charset="0"/>
          <a:cs typeface="Arial" pitchFamily="-65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pitchFamily="-65" charset="0"/>
          <a:ea typeface="Arial" pitchFamily="-65" charset="0"/>
          <a:cs typeface="Arial" pitchFamily="-65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pitchFamily="-65" charset="0"/>
          <a:ea typeface="Arial" pitchFamily="-65" charset="0"/>
          <a:cs typeface="Arial" pitchFamily="-65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pitchFamily="-65" charset="0"/>
          <a:ea typeface="Arial" pitchFamily="-65" charset="0"/>
          <a:cs typeface="Arial" pitchFamily="-65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pitchFamily="-65" charset="0"/>
          <a:ea typeface="Arial" pitchFamily="-65" charset="0"/>
          <a:cs typeface="Arial" pitchFamily="-65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pitchFamily="-65" charset="0"/>
          <a:ea typeface="Arial" pitchFamily="-65" charset="0"/>
          <a:cs typeface="Arial" pitchFamily="-65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83763"/>
        </a:buClr>
        <a:buSzPct val="95000"/>
        <a:buFont typeface="Wingdings 2" pitchFamily="-107" charset="2"/>
        <a:buChar char=""/>
        <a:defRPr sz="2600" kern="1200">
          <a:solidFill>
            <a:schemeClr val="tx1"/>
          </a:solidFill>
          <a:latin typeface="Arial" pitchFamily="34" charset="0"/>
          <a:ea typeface="Arial" pitchFamily="-65" charset="0"/>
          <a:cs typeface="Arial" pitchFamily="34" charset="0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rgbClr val="083763"/>
        </a:buClr>
        <a:buSzPct val="85000"/>
        <a:buFont typeface="Wingdings 2" pitchFamily="-107" charset="2"/>
        <a:buChar char=""/>
        <a:defRPr sz="2400" kern="1200">
          <a:solidFill>
            <a:schemeClr val="tx1"/>
          </a:solidFill>
          <a:latin typeface="Arial" pitchFamily="34" charset="0"/>
          <a:ea typeface="Arial" pitchFamily="-65" charset="0"/>
          <a:cs typeface="Arial" pitchFamily="34" charset="0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rgbClr val="083763"/>
        </a:buClr>
        <a:buSzPct val="70000"/>
        <a:buFont typeface="Wingdings 2" pitchFamily="-107" charset="2"/>
        <a:buChar char=""/>
        <a:defRPr sz="2100" kern="1200">
          <a:solidFill>
            <a:schemeClr val="tx1"/>
          </a:solidFill>
          <a:latin typeface="Arial" pitchFamily="34" charset="0"/>
          <a:ea typeface="Arial" pitchFamily="-65" charset="0"/>
          <a:cs typeface="Arial" pitchFamily="34" charset="0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83763"/>
        </a:buClr>
        <a:buSzPct val="65000"/>
        <a:buFont typeface="Wingdings 2" pitchFamily="-107" charset="2"/>
        <a:buChar char=""/>
        <a:defRPr sz="2000" kern="1200">
          <a:solidFill>
            <a:schemeClr val="tx1"/>
          </a:solidFill>
          <a:latin typeface="Arial" pitchFamily="34" charset="0"/>
          <a:ea typeface="Arial" pitchFamily="-65" charset="0"/>
          <a:cs typeface="Arial" pitchFamily="34" charset="0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083763"/>
        </a:buClr>
        <a:buSzPct val="65000"/>
        <a:buFont typeface="Wingdings 2" pitchFamily="-107" charset="2"/>
        <a:buChar char=""/>
        <a:defRPr sz="2000" kern="1200">
          <a:solidFill>
            <a:schemeClr val="tx1"/>
          </a:solidFill>
          <a:latin typeface="Arial" pitchFamily="34" charset="0"/>
          <a:ea typeface="Arial" pitchFamily="-65" charset="0"/>
          <a:cs typeface="Arial" pitchFamily="34" charset="0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5" Type="http://schemas.openxmlformats.org/officeDocument/2006/relationships/image" Target="../media/image12.jpg"/><Relationship Id="rId6" Type="http://schemas.openxmlformats.org/officeDocument/2006/relationships/image" Target="../media/image13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5" Type="http://schemas.openxmlformats.org/officeDocument/2006/relationships/image" Target="../media/image16.jpg"/><Relationship Id="rId6" Type="http://schemas.openxmlformats.org/officeDocument/2006/relationships/image" Target="../media/image17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5" Type="http://schemas.openxmlformats.org/officeDocument/2006/relationships/image" Target="../media/image20.jpeg"/><Relationship Id="rId6" Type="http://schemas.openxmlformats.org/officeDocument/2006/relationships/image" Target="../media/image21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3.jpeg"/><Relationship Id="rId5" Type="http://schemas.openxmlformats.org/officeDocument/2006/relationships/image" Target="../media/image24.jpeg"/><Relationship Id="rId6" Type="http://schemas.openxmlformats.org/officeDocument/2006/relationships/image" Target="../media/image25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4" Type="http://schemas.openxmlformats.org/officeDocument/2006/relationships/image" Target="../media/image27.jpg"/><Relationship Id="rId5" Type="http://schemas.openxmlformats.org/officeDocument/2006/relationships/image" Target="../media/image28.jpg"/><Relationship Id="rId6" Type="http://schemas.openxmlformats.org/officeDocument/2006/relationships/image" Target="../media/image29.jpg"/><Relationship Id="rId7" Type="http://schemas.openxmlformats.org/officeDocument/2006/relationships/image" Target="../media/image30.jpg"/><Relationship Id="rId8" Type="http://schemas.openxmlformats.org/officeDocument/2006/relationships/image" Target="../media/image31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600200"/>
            <a:ext cx="8458200" cy="1828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Science and Values in ICRP Publication 111: </a:t>
            </a:r>
            <a:r>
              <a:rPr lang="fr-FR" sz="2800" dirty="0" smtClean="0"/>
              <a:t/>
            </a:r>
            <a:br>
              <a:rPr lang="fr-FR" sz="2800" dirty="0" smtClean="0"/>
            </a:br>
            <a:r>
              <a:rPr lang="en-US" sz="2800" dirty="0" smtClean="0"/>
              <a:t>Experience from Fukushima</a:t>
            </a:r>
            <a:r>
              <a:rPr lang="fr-FR" sz="2800" dirty="0" smtClean="0"/>
              <a:t/>
            </a:r>
            <a:br>
              <a:rPr lang="fr-FR" sz="2800" dirty="0" smtClean="0"/>
            </a:br>
            <a:endParaRPr lang="en-CA" sz="2800" i="1" dirty="0"/>
          </a:p>
        </p:txBody>
      </p:sp>
      <p:sp>
        <p:nvSpPr>
          <p:cNvPr id="11268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828800" y="3429000"/>
            <a:ext cx="6858000" cy="3048000"/>
          </a:xfrm>
        </p:spPr>
        <p:txBody>
          <a:bodyPr>
            <a:noAutofit/>
          </a:bodyPr>
          <a:lstStyle/>
          <a:p>
            <a:r>
              <a:rPr lang="en-CA" sz="2000" b="1" dirty="0" smtClean="0">
                <a:latin typeface="Arial" pitchFamily="-107" charset="0"/>
                <a:ea typeface="Arial" pitchFamily="-107" charset="0"/>
                <a:cs typeface="Arial" pitchFamily="-107" charset="0"/>
              </a:rPr>
              <a:t>Jacques </a:t>
            </a:r>
            <a:r>
              <a:rPr lang="en-CA" sz="2000" b="1" dirty="0" err="1" smtClean="0">
                <a:latin typeface="Arial" pitchFamily="-107" charset="0"/>
                <a:ea typeface="Arial" pitchFamily="-107" charset="0"/>
                <a:cs typeface="Arial" pitchFamily="-107" charset="0"/>
              </a:rPr>
              <a:t>Lochard</a:t>
            </a:r>
            <a:endParaRPr lang="en-CA" sz="2000" b="1" dirty="0" smtClean="0">
              <a:latin typeface="Arial" pitchFamily="-107" charset="0"/>
              <a:ea typeface="Arial" pitchFamily="-107" charset="0"/>
              <a:cs typeface="Arial" pitchFamily="-107" charset="0"/>
            </a:endParaRPr>
          </a:p>
          <a:p>
            <a:r>
              <a:rPr lang="en-CA" sz="2000" b="1" dirty="0" smtClean="0">
                <a:latin typeface="Arial" pitchFamily="-107" charset="0"/>
                <a:ea typeface="Arial" pitchFamily="-107" charset="0"/>
                <a:cs typeface="Arial" pitchFamily="-107" charset="0"/>
              </a:rPr>
              <a:t>Chair of ICRP Committee 4</a:t>
            </a:r>
          </a:p>
          <a:p>
            <a:r>
              <a:rPr lang="en-CA" sz="2000" b="1" dirty="0" smtClean="0">
                <a:latin typeface="Arial" pitchFamily="-107" charset="0"/>
                <a:ea typeface="Arial" pitchFamily="-107" charset="0"/>
                <a:cs typeface="Arial" pitchFamily="-107" charset="0"/>
              </a:rPr>
              <a:t> </a:t>
            </a:r>
          </a:p>
          <a:p>
            <a:pPr marR="0">
              <a:lnSpc>
                <a:spcPct val="80000"/>
              </a:lnSpc>
            </a:pPr>
            <a:r>
              <a:rPr lang="en-GB" sz="2000" b="1" dirty="0" smtClean="0">
                <a:latin typeface="Arial" pitchFamily="-107" charset="0"/>
                <a:ea typeface="Arial" pitchFamily="-107" charset="0"/>
                <a:cs typeface="Arial" pitchFamily="-107" charset="0"/>
              </a:rPr>
              <a:t>International Academic Conference on</a:t>
            </a:r>
          </a:p>
          <a:p>
            <a:pPr marR="0">
              <a:lnSpc>
                <a:spcPct val="80000"/>
              </a:lnSpc>
            </a:pPr>
            <a:r>
              <a:rPr lang="en-GB" sz="2000" b="1" dirty="0" smtClean="0">
                <a:latin typeface="Arial" pitchFamily="-107" charset="0"/>
                <a:ea typeface="Arial" pitchFamily="-107" charset="0"/>
                <a:cs typeface="Arial" pitchFamily="-107" charset="0"/>
              </a:rPr>
              <a:t> Radiation Health Risk Management  in Fukushima</a:t>
            </a:r>
          </a:p>
          <a:p>
            <a:endParaRPr lang="en-CA" sz="2000" b="1" dirty="0" smtClean="0">
              <a:latin typeface="Arial" pitchFamily="-107" charset="0"/>
              <a:ea typeface="Arial" pitchFamily="-107" charset="0"/>
              <a:cs typeface="Arial" pitchFamily="-107" charset="0"/>
            </a:endParaRPr>
          </a:p>
          <a:p>
            <a:pPr marR="0">
              <a:lnSpc>
                <a:spcPct val="80000"/>
              </a:lnSpc>
            </a:pPr>
            <a:r>
              <a:rPr lang="en-GB" sz="2000" dirty="0" smtClean="0">
                <a:latin typeface="Arial" pitchFamily="-107" charset="0"/>
                <a:ea typeface="Arial" pitchFamily="-107" charset="0"/>
                <a:cs typeface="Arial" pitchFamily="-107" charset="0"/>
              </a:rPr>
              <a:t>25 - 27 February 2013</a:t>
            </a:r>
          </a:p>
          <a:p>
            <a:pPr marR="0">
              <a:lnSpc>
                <a:spcPct val="80000"/>
              </a:lnSpc>
            </a:pPr>
            <a:r>
              <a:rPr lang="en-GB" sz="2000" dirty="0" smtClean="0">
                <a:latin typeface="Arial" pitchFamily="-107" charset="0"/>
                <a:ea typeface="Arial" pitchFamily="-107" charset="0"/>
                <a:cs typeface="Arial" pitchFamily="-107" charset="0"/>
              </a:rPr>
              <a:t>Fukushima, Japan</a:t>
            </a:r>
          </a:p>
          <a:p>
            <a:r>
              <a:rPr lang="en-CA" sz="2000" b="1" dirty="0" smtClean="0">
                <a:latin typeface="Arial" pitchFamily="-107" charset="0"/>
                <a:ea typeface="Arial" pitchFamily="-107" charset="0"/>
                <a:cs typeface="Arial" pitchFamily="-107" charset="0"/>
              </a:rPr>
              <a:t>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838200"/>
          </a:xfrm>
        </p:spPr>
        <p:txBody>
          <a:bodyPr>
            <a:normAutofit/>
          </a:bodyPr>
          <a:lstStyle/>
          <a:p>
            <a:r>
              <a:rPr lang="en-CA" sz="2400" b="1" dirty="0">
                <a:solidFill>
                  <a:srgbClr val="000053"/>
                </a:solidFill>
                <a:latin typeface="Arial" charset="0"/>
                <a:ea typeface="ＭＳ Ｐゴシック" charset="0"/>
                <a:cs typeface="Arial" charset="0"/>
              </a:rPr>
              <a:t>Transition from the emergency to the existing </a:t>
            </a:r>
            <a:r>
              <a:rPr lang="en-CA" sz="2400" b="1" dirty="0" smtClean="0">
                <a:solidFill>
                  <a:srgbClr val="000053"/>
                </a:solidFill>
                <a:latin typeface="Arial" charset="0"/>
                <a:ea typeface="ＭＳ Ｐゴシック" charset="0"/>
                <a:cs typeface="Arial" charset="0"/>
              </a:rPr>
              <a:t/>
            </a:r>
            <a:br>
              <a:rPr lang="en-CA" sz="2400" b="1" dirty="0" smtClean="0">
                <a:solidFill>
                  <a:srgbClr val="000053"/>
                </a:solidFill>
                <a:latin typeface="Arial" charset="0"/>
                <a:ea typeface="ＭＳ Ｐゴシック" charset="0"/>
                <a:cs typeface="Arial" charset="0"/>
              </a:rPr>
            </a:br>
            <a:r>
              <a:rPr lang="en-CA" sz="2400" b="1" dirty="0" smtClean="0">
                <a:solidFill>
                  <a:srgbClr val="000053"/>
                </a:solidFill>
                <a:latin typeface="Arial" charset="0"/>
                <a:ea typeface="ＭＳ Ｐゴシック" charset="0"/>
                <a:cs typeface="Arial" charset="0"/>
              </a:rPr>
              <a:t>exposure </a:t>
            </a:r>
            <a:r>
              <a:rPr lang="en-CA" sz="2400" b="1" dirty="0">
                <a:solidFill>
                  <a:srgbClr val="000053"/>
                </a:solidFill>
                <a:latin typeface="Arial" charset="0"/>
                <a:ea typeface="ＭＳ Ｐゴシック" charset="0"/>
                <a:cs typeface="Arial" charset="0"/>
              </a:rPr>
              <a:t>situation after an </a:t>
            </a:r>
            <a:r>
              <a:rPr lang="en-CA" sz="2400" b="1" dirty="0" smtClean="0">
                <a:solidFill>
                  <a:srgbClr val="000053"/>
                </a:solidFill>
                <a:latin typeface="Arial" charset="0"/>
                <a:ea typeface="ＭＳ Ｐゴシック" charset="0"/>
                <a:cs typeface="Arial" charset="0"/>
              </a:rPr>
              <a:t>accident (ICRP 111, § 7 to 9)</a:t>
            </a:r>
            <a:endParaRPr lang="en-GB" sz="2400" b="1" dirty="0">
              <a:solidFill>
                <a:srgbClr val="000053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49156" name="Content Placeholder 5"/>
          <p:cNvSpPr>
            <a:spLocks noGrp="1"/>
          </p:cNvSpPr>
          <p:nvPr>
            <p:ph idx="4294967295"/>
          </p:nvPr>
        </p:nvSpPr>
        <p:spPr>
          <a:xfrm>
            <a:off x="457200" y="1371600"/>
            <a:ext cx="8305800" cy="4800600"/>
          </a:xfrm>
        </p:spPr>
        <p:txBody>
          <a:bodyPr/>
          <a:lstStyle/>
          <a:p>
            <a:pPr marL="342900" lvl="1" indent="-342900">
              <a:lnSpc>
                <a:spcPct val="110000"/>
              </a:lnSpc>
              <a:buClr>
                <a:schemeClr val="tx2"/>
              </a:buClr>
              <a:buSzPct val="125000"/>
              <a:buFont typeface="Arial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Characterisation of the exposure situation is </a:t>
            </a:r>
            <a:r>
              <a:rPr lang="en-GB" sz="20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a </a:t>
            </a:r>
            <a:r>
              <a:rPr lang="en-GB" sz="2000" b="1" dirty="0" smtClean="0">
                <a:solidFill>
                  <a:srgbClr val="800000"/>
                </a:solidFill>
                <a:latin typeface="Arial" charset="0"/>
                <a:ea typeface="ＭＳ Ｐゴシック" charset="0"/>
                <a:cs typeface="Arial" charset="0"/>
              </a:rPr>
              <a:t>prerequisite </a:t>
            </a:r>
            <a:r>
              <a:rPr lang="en-GB" sz="2000" b="1" dirty="0">
                <a:solidFill>
                  <a:srgbClr val="800000"/>
                </a:solidFill>
                <a:latin typeface="Arial" charset="0"/>
                <a:ea typeface="ＭＳ Ｐゴシック" charset="0"/>
                <a:cs typeface="Arial" charset="0"/>
              </a:rPr>
              <a:t>to take control of the </a:t>
            </a:r>
            <a:r>
              <a:rPr lang="en-GB" sz="2000" b="1" dirty="0" smtClean="0">
                <a:solidFill>
                  <a:srgbClr val="800000"/>
                </a:solidFill>
                <a:latin typeface="Arial" charset="0"/>
                <a:ea typeface="ＭＳ Ｐゴシック" charset="0"/>
                <a:cs typeface="Arial" charset="0"/>
              </a:rPr>
              <a:t>exposures. </a:t>
            </a:r>
            <a:r>
              <a:rPr lang="en-GB" sz="2000" dirty="0" smtClean="0">
                <a:latin typeface="Arial" charset="0"/>
                <a:ea typeface="ＭＳ Ｐゴシック" charset="0"/>
                <a:cs typeface="Arial" charset="0"/>
              </a:rPr>
              <a:t>It </a:t>
            </a:r>
            <a:r>
              <a:rPr lang="en-GB" sz="20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may </a:t>
            </a:r>
            <a:r>
              <a:rPr lang="en-GB" sz="2000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take months (even years) and is part of the urgent actions to be implemented in the emergency </a:t>
            </a:r>
            <a:r>
              <a:rPr lang="en-GB" sz="20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situation</a:t>
            </a:r>
          </a:p>
          <a:p>
            <a:pPr marL="0" lvl="1" indent="0">
              <a:lnSpc>
                <a:spcPct val="110000"/>
              </a:lnSpc>
              <a:buClr>
                <a:schemeClr val="tx2"/>
              </a:buClr>
              <a:buSzPct val="125000"/>
              <a:buNone/>
            </a:pPr>
            <a:endParaRPr lang="en-GB" sz="1000" dirty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  <a:p>
            <a:pPr marL="342900" lvl="1" indent="-342900">
              <a:lnSpc>
                <a:spcPct val="110000"/>
              </a:lnSpc>
              <a:buClr>
                <a:schemeClr val="tx2"/>
              </a:buClr>
              <a:buSzPct val="125000"/>
              <a:buFont typeface="Arial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This process can be considered complete when one has gained a </a:t>
            </a:r>
            <a:r>
              <a:rPr lang="en-GB" sz="20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fairly good </a:t>
            </a:r>
            <a:r>
              <a:rPr lang="en-GB" sz="2000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knowledge on </a:t>
            </a:r>
            <a:r>
              <a:rPr lang="en-GB" sz="2000" b="1" dirty="0" smtClean="0">
                <a:solidFill>
                  <a:srgbClr val="800000"/>
                </a:solidFill>
                <a:latin typeface="Arial" charset="0"/>
                <a:ea typeface="ＭＳ Ｐゴシック" charset="0"/>
                <a:cs typeface="Arial" charset="0"/>
              </a:rPr>
              <a:t>where</a:t>
            </a:r>
            <a:r>
              <a:rPr lang="en-GB" sz="2000" b="1" dirty="0">
                <a:solidFill>
                  <a:srgbClr val="800000"/>
                </a:solidFill>
                <a:latin typeface="Arial" charset="0"/>
                <a:ea typeface="ＭＳ Ｐゴシック" charset="0"/>
                <a:cs typeface="Arial" charset="0"/>
              </a:rPr>
              <a:t>, when, and how </a:t>
            </a:r>
            <a:r>
              <a:rPr lang="en-GB" sz="2000" b="1" dirty="0" smtClean="0">
                <a:solidFill>
                  <a:srgbClr val="800000"/>
                </a:solidFill>
                <a:latin typeface="Arial" charset="0"/>
                <a:ea typeface="ＭＳ Ｐゴシック" charset="0"/>
                <a:cs typeface="Arial" charset="0"/>
              </a:rPr>
              <a:t>exposure are received </a:t>
            </a:r>
            <a:r>
              <a:rPr lang="en-GB" sz="20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in </a:t>
            </a:r>
            <a:r>
              <a:rPr lang="en-GB" sz="2000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the affected </a:t>
            </a:r>
            <a:r>
              <a:rPr lang="en-GB" sz="20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area</a:t>
            </a:r>
          </a:p>
          <a:p>
            <a:pPr marL="342900" lvl="1" indent="-342900">
              <a:lnSpc>
                <a:spcPct val="110000"/>
              </a:lnSpc>
              <a:buClr>
                <a:schemeClr val="tx2"/>
              </a:buClr>
              <a:buSzPct val="125000"/>
              <a:buFont typeface="Arial" charset="0"/>
              <a:buChar char="•"/>
            </a:pPr>
            <a:endParaRPr lang="en-GB" sz="1000" dirty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  <a:p>
            <a:pPr marL="342900" lvl="1" indent="-342900">
              <a:lnSpc>
                <a:spcPct val="110000"/>
              </a:lnSpc>
              <a:buClr>
                <a:schemeClr val="tx2"/>
              </a:buClr>
              <a:buSzPct val="125000"/>
              <a:buFont typeface="Arial" charset="0"/>
              <a:buChar char="•"/>
            </a:pPr>
            <a:r>
              <a:rPr lang="en-GB" sz="20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The characterization of the exposure situation allows :</a:t>
            </a:r>
          </a:p>
          <a:p>
            <a:pPr marL="617537" lvl="2" indent="-342900">
              <a:lnSpc>
                <a:spcPct val="110000"/>
              </a:lnSpc>
              <a:buClr>
                <a:schemeClr val="tx2"/>
              </a:buClr>
              <a:buSzPct val="125000"/>
              <a:buFont typeface="Arial" charset="0"/>
              <a:buChar char="•"/>
            </a:pPr>
            <a:r>
              <a:rPr lang="en-GB" sz="20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Authorities </a:t>
            </a:r>
            <a:r>
              <a:rPr lang="en-GB" sz="2000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to </a:t>
            </a:r>
            <a:r>
              <a:rPr lang="en-GB" sz="20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decide </a:t>
            </a:r>
            <a:r>
              <a:rPr lang="en-GB" sz="2000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w</a:t>
            </a:r>
            <a:r>
              <a:rPr lang="en-GB" sz="20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hether those who wish may </a:t>
            </a:r>
            <a:r>
              <a:rPr lang="en-GB" sz="2000" b="1" dirty="0" smtClean="0">
                <a:solidFill>
                  <a:srgbClr val="800000"/>
                </a:solidFill>
                <a:latin typeface="Arial" charset="0"/>
                <a:ea typeface="ＭＳ Ｐゴシック" charset="0"/>
                <a:cs typeface="Arial" charset="0"/>
              </a:rPr>
              <a:t>remain </a:t>
            </a:r>
            <a:r>
              <a:rPr lang="en-GB" sz="20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in </a:t>
            </a:r>
            <a:r>
              <a:rPr lang="en-GB" sz="2000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the affected </a:t>
            </a:r>
            <a:r>
              <a:rPr lang="en-GB" sz="20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areas, </a:t>
            </a:r>
            <a:r>
              <a:rPr lang="en-GB" sz="2000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but also if the evacuees can </a:t>
            </a:r>
            <a:r>
              <a:rPr lang="en-GB" sz="2000" b="1" dirty="0">
                <a:solidFill>
                  <a:srgbClr val="800000"/>
                </a:solidFill>
                <a:latin typeface="Arial" charset="0"/>
                <a:ea typeface="ＭＳ Ｐゴシック" charset="0"/>
                <a:cs typeface="Arial" charset="0"/>
              </a:rPr>
              <a:t>return</a:t>
            </a:r>
            <a:r>
              <a:rPr lang="en-GB" sz="2000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 and if </a:t>
            </a:r>
            <a:r>
              <a:rPr lang="en-GB" sz="2000" b="1" dirty="0" smtClean="0">
                <a:solidFill>
                  <a:srgbClr val="800000"/>
                </a:solidFill>
                <a:latin typeface="Arial" charset="0"/>
                <a:ea typeface="ＭＳ Ｐゴシック" charset="0"/>
                <a:cs typeface="Arial" charset="0"/>
              </a:rPr>
              <a:t>permanent </a:t>
            </a:r>
            <a:r>
              <a:rPr lang="en-GB" sz="2000" b="1" dirty="0">
                <a:solidFill>
                  <a:srgbClr val="800000"/>
                </a:solidFill>
                <a:latin typeface="Arial" charset="0"/>
                <a:ea typeface="ＭＳ Ｐゴシック" charset="0"/>
                <a:cs typeface="Arial" charset="0"/>
              </a:rPr>
              <a:t>relocation </a:t>
            </a:r>
            <a:r>
              <a:rPr lang="en-GB" sz="2000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is </a:t>
            </a:r>
            <a:r>
              <a:rPr lang="en-GB" sz="20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necessary in some places</a:t>
            </a:r>
          </a:p>
          <a:p>
            <a:pPr marL="617537" lvl="2" indent="-342900">
              <a:lnSpc>
                <a:spcPct val="110000"/>
              </a:lnSpc>
              <a:buClr>
                <a:schemeClr val="tx2"/>
              </a:buClr>
              <a:buSzPct val="125000"/>
              <a:buFont typeface="Arial" charset="0"/>
              <a:buChar char="•"/>
            </a:pPr>
            <a:r>
              <a:rPr lang="en-GB" sz="20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The affected people </a:t>
            </a:r>
            <a:r>
              <a:rPr lang="en-GB" sz="2000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to decide </a:t>
            </a:r>
            <a:r>
              <a:rPr lang="en-GB" sz="2000" b="1" dirty="0">
                <a:solidFill>
                  <a:srgbClr val="800000"/>
                </a:solidFill>
                <a:latin typeface="Arial" charset="0"/>
                <a:ea typeface="ＭＳ Ｐゴシック" charset="0"/>
                <a:cs typeface="Arial" charset="0"/>
              </a:rPr>
              <a:t>to </a:t>
            </a:r>
            <a:r>
              <a:rPr lang="en-GB" sz="2000" b="1" dirty="0" smtClean="0">
                <a:solidFill>
                  <a:srgbClr val="800000"/>
                </a:solidFill>
                <a:latin typeface="Arial" charset="0"/>
                <a:ea typeface="ＭＳ Ｐゴシック" charset="0"/>
                <a:cs typeface="Arial" charset="0"/>
              </a:rPr>
              <a:t>leave, to </a:t>
            </a:r>
            <a:r>
              <a:rPr lang="en-GB" sz="2000" b="1" dirty="0">
                <a:solidFill>
                  <a:srgbClr val="800000"/>
                </a:solidFill>
                <a:latin typeface="Arial" charset="0"/>
                <a:ea typeface="ＭＳ Ｐゴシック" charset="0"/>
                <a:cs typeface="Arial" charset="0"/>
              </a:rPr>
              <a:t>stay </a:t>
            </a:r>
            <a:r>
              <a:rPr lang="en-GB" sz="2000" b="1" dirty="0" smtClean="0">
                <a:solidFill>
                  <a:srgbClr val="800000"/>
                </a:solidFill>
                <a:latin typeface="Arial" charset="0"/>
                <a:ea typeface="ＭＳ Ｐゴシック" charset="0"/>
                <a:cs typeface="Arial" charset="0"/>
              </a:rPr>
              <a:t>or to return </a:t>
            </a:r>
          </a:p>
          <a:p>
            <a:pPr marL="0" lvl="1" indent="0">
              <a:spcAft>
                <a:spcPts val="600"/>
              </a:spcAft>
              <a:buClr>
                <a:schemeClr val="tx2"/>
              </a:buClr>
              <a:buSzPct val="125000"/>
              <a:buNone/>
            </a:pPr>
            <a:endParaRPr lang="en-GB" dirty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5" name="Espace réservé du numéro de diapositive 4"/>
          <p:cNvSpPr txBox="1">
            <a:spLocks noGrp="1"/>
          </p:cNvSpPr>
          <p:nvPr/>
        </p:nvSpPr>
        <p:spPr bwMode="auto">
          <a:xfrm>
            <a:off x="7019925" y="62865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fld id="{22FE91CB-F10B-0A43-8236-57520E21AB3A}" type="slidenum">
              <a:rPr lang="fr-FR" sz="1200"/>
              <a:pPr algn="r" eaLnBrk="1" hangingPunct="1"/>
              <a:t>10</a:t>
            </a:fld>
            <a:endParaRPr lang="fr-FR" sz="1200"/>
          </a:p>
        </p:txBody>
      </p:sp>
    </p:spTree>
    <p:extLst>
      <p:ext uri="{BB962C8B-B14F-4D97-AF65-F5344CB8AC3E}">
        <p14:creationId xmlns:p14="http://schemas.microsoft.com/office/powerpoint/2010/main" val="832006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>
            <a:normAutofit/>
          </a:bodyPr>
          <a:lstStyle/>
          <a:p>
            <a:r>
              <a:rPr lang="en-CA" sz="2500" b="1" dirty="0">
                <a:solidFill>
                  <a:srgbClr val="000053"/>
                </a:solidFill>
                <a:latin typeface="Arial" charset="0"/>
                <a:ea typeface="ＭＳ Ｐゴシック" charset="0"/>
                <a:cs typeface="Arial" charset="0"/>
              </a:rPr>
              <a:t>Transition from the emergency to the existing </a:t>
            </a:r>
            <a:r>
              <a:rPr lang="en-CA" sz="2500" b="1" dirty="0" smtClean="0">
                <a:solidFill>
                  <a:srgbClr val="000053"/>
                </a:solidFill>
                <a:latin typeface="Arial" charset="0"/>
                <a:ea typeface="ＭＳ Ｐゴシック" charset="0"/>
                <a:cs typeface="Arial" charset="0"/>
              </a:rPr>
              <a:t/>
            </a:r>
            <a:br>
              <a:rPr lang="en-CA" sz="2500" b="1" dirty="0" smtClean="0">
                <a:solidFill>
                  <a:srgbClr val="000053"/>
                </a:solidFill>
                <a:latin typeface="Arial" charset="0"/>
                <a:ea typeface="ＭＳ Ｐゴシック" charset="0"/>
                <a:cs typeface="Arial" charset="0"/>
              </a:rPr>
            </a:br>
            <a:r>
              <a:rPr lang="en-CA" sz="2500" b="1" dirty="0" smtClean="0">
                <a:solidFill>
                  <a:srgbClr val="000053"/>
                </a:solidFill>
                <a:latin typeface="Arial" charset="0"/>
                <a:ea typeface="ＭＳ Ｐゴシック" charset="0"/>
                <a:cs typeface="Arial" charset="0"/>
              </a:rPr>
              <a:t>exposure </a:t>
            </a:r>
            <a:r>
              <a:rPr lang="en-CA" sz="2500" b="1" dirty="0">
                <a:solidFill>
                  <a:srgbClr val="000053"/>
                </a:solidFill>
                <a:latin typeface="Arial" charset="0"/>
                <a:ea typeface="ＭＳ Ｐゴシック" charset="0"/>
                <a:cs typeface="Arial" charset="0"/>
              </a:rPr>
              <a:t>situation after an </a:t>
            </a:r>
            <a:r>
              <a:rPr lang="en-CA" sz="2500" b="1" dirty="0" smtClean="0">
                <a:solidFill>
                  <a:srgbClr val="000053"/>
                </a:solidFill>
                <a:latin typeface="Arial" charset="0"/>
                <a:ea typeface="ＭＳ Ｐゴシック" charset="0"/>
                <a:cs typeface="Arial" charset="0"/>
              </a:rPr>
              <a:t>accident</a:t>
            </a:r>
            <a:endParaRPr lang="en-GB" sz="2500" b="1" dirty="0">
              <a:solidFill>
                <a:srgbClr val="000053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49156" name="Content Placeholder 5"/>
          <p:cNvSpPr>
            <a:spLocks noGrp="1"/>
          </p:cNvSpPr>
          <p:nvPr>
            <p:ph idx="4294967295"/>
          </p:nvPr>
        </p:nvSpPr>
        <p:spPr>
          <a:xfrm>
            <a:off x="457200" y="1524000"/>
            <a:ext cx="8229600" cy="4800600"/>
          </a:xfrm>
        </p:spPr>
        <p:txBody>
          <a:bodyPr/>
          <a:lstStyle/>
          <a:p>
            <a:pPr marL="342900" lvl="1" indent="-342900">
              <a:lnSpc>
                <a:spcPct val="120000"/>
              </a:lnSpc>
              <a:buClr>
                <a:schemeClr val="tx2"/>
              </a:buClr>
              <a:buSzPct val="125000"/>
              <a:buFont typeface="Arial" charset="0"/>
              <a:buChar char="•"/>
            </a:pPr>
            <a:r>
              <a:rPr lang="en-GB" sz="20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The </a:t>
            </a:r>
            <a:r>
              <a:rPr lang="en-GB" sz="2000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transition from the emergency to the existing exposure situation is </a:t>
            </a:r>
            <a:r>
              <a:rPr lang="en-GB" sz="20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based on </a:t>
            </a:r>
            <a:r>
              <a:rPr lang="en-GB" sz="2000" b="1" dirty="0" smtClean="0">
                <a:solidFill>
                  <a:srgbClr val="800000"/>
                </a:solidFill>
                <a:latin typeface="Arial" charset="0"/>
                <a:ea typeface="ＭＳ Ｐゴシック" charset="0"/>
                <a:cs typeface="Arial" charset="0"/>
              </a:rPr>
              <a:t>a </a:t>
            </a:r>
            <a:r>
              <a:rPr lang="en-GB" sz="2000" b="1" dirty="0">
                <a:solidFill>
                  <a:srgbClr val="800000"/>
                </a:solidFill>
                <a:latin typeface="Arial" charset="0"/>
                <a:ea typeface="ＭＳ Ｐゴシック" charset="0"/>
                <a:cs typeface="Arial" charset="0"/>
              </a:rPr>
              <a:t>decision taken by authorities </a:t>
            </a:r>
            <a:r>
              <a:rPr lang="en-GB" sz="2000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when they have enough information to consider that the exposures </a:t>
            </a:r>
            <a:r>
              <a:rPr lang="en-GB" sz="2000" b="1" dirty="0">
                <a:solidFill>
                  <a:srgbClr val="800000"/>
                </a:solidFill>
                <a:latin typeface="Arial" charset="0"/>
                <a:ea typeface="ＭＳ Ｐゴシック" charset="0"/>
                <a:cs typeface="Arial" charset="0"/>
              </a:rPr>
              <a:t>can be reasonably </a:t>
            </a:r>
            <a:r>
              <a:rPr lang="en-GB" sz="2000" b="1" dirty="0" smtClean="0">
                <a:solidFill>
                  <a:srgbClr val="800000"/>
                </a:solidFill>
                <a:latin typeface="Arial" charset="0"/>
                <a:ea typeface="ＭＳ Ｐゴシック" charset="0"/>
                <a:cs typeface="Arial" charset="0"/>
              </a:rPr>
              <a:t>controlled</a:t>
            </a:r>
            <a:r>
              <a:rPr lang="en-GB" sz="2000" dirty="0" smtClean="0">
                <a:latin typeface="Arial" charset="0"/>
                <a:ea typeface="ＭＳ Ｐゴシック" charset="0"/>
                <a:cs typeface="Arial" charset="0"/>
              </a:rPr>
              <a:t> and that decent </a:t>
            </a:r>
            <a:r>
              <a:rPr lang="en-GB" sz="20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respectable lifestyles and livelihoods </a:t>
            </a:r>
            <a:r>
              <a:rPr lang="en-GB" sz="2000" b="1" dirty="0" smtClean="0">
                <a:solidFill>
                  <a:srgbClr val="800000"/>
                </a:solidFill>
                <a:latin typeface="Arial" charset="0"/>
                <a:ea typeface="ＭＳ Ｐゴシック" charset="0"/>
                <a:cs typeface="Arial" charset="0"/>
              </a:rPr>
              <a:t>can be maintained </a:t>
            </a:r>
            <a:r>
              <a:rPr lang="en-GB" sz="20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in the affected areas</a:t>
            </a:r>
          </a:p>
          <a:p>
            <a:pPr marL="342900" lvl="1" indent="-342900">
              <a:lnSpc>
                <a:spcPct val="120000"/>
              </a:lnSpc>
              <a:buClr>
                <a:schemeClr val="tx2"/>
              </a:buClr>
              <a:buSzPct val="125000"/>
              <a:buFont typeface="Arial" charset="0"/>
              <a:buChar char="•"/>
            </a:pPr>
            <a:endParaRPr lang="en-GB" sz="2000" dirty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  <a:p>
            <a:pPr marL="342900" lvl="1" indent="-342900">
              <a:lnSpc>
                <a:spcPct val="120000"/>
              </a:lnSpc>
              <a:buClr>
                <a:schemeClr val="tx2"/>
              </a:buClr>
              <a:buSzPct val="125000"/>
              <a:buFont typeface="Arial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The Commission does not recommend any particular radiation protection </a:t>
            </a:r>
            <a:r>
              <a:rPr lang="en-GB" sz="2000" b="1" dirty="0" smtClean="0">
                <a:solidFill>
                  <a:srgbClr val="800000"/>
                </a:solidFill>
                <a:latin typeface="Arial" charset="0"/>
                <a:ea typeface="ＭＳ Ｐゴシック" charset="0"/>
                <a:cs typeface="Arial" charset="0"/>
              </a:rPr>
              <a:t>criteria</a:t>
            </a:r>
            <a:r>
              <a:rPr lang="en-GB" sz="20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. </a:t>
            </a:r>
            <a:r>
              <a:rPr lang="en-CA" sz="2000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If any is selected, it must be consistent with the guidance concerning the management for existing exposure situations </a:t>
            </a:r>
            <a:r>
              <a:rPr lang="en-CA" sz="2000" dirty="0" err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i.e</a:t>
            </a:r>
            <a:r>
              <a:rPr lang="en-CA" sz="2000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 in the lower part of the 1 to 20 </a:t>
            </a:r>
            <a:r>
              <a:rPr lang="en-CA" sz="2000" dirty="0" err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mSv</a:t>
            </a:r>
            <a:r>
              <a:rPr lang="en-CA" sz="2000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 /year band </a:t>
            </a:r>
            <a:endParaRPr lang="en-GB" sz="2000" dirty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  <a:p>
            <a:pPr marL="0" lvl="1" indent="0">
              <a:spcAft>
                <a:spcPts val="600"/>
              </a:spcAft>
              <a:buClr>
                <a:schemeClr val="tx2"/>
              </a:buClr>
              <a:buSzPct val="125000"/>
              <a:buNone/>
            </a:pPr>
            <a:endParaRPr lang="en-GB" dirty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5" name="Espace réservé du numéro de diapositive 4"/>
          <p:cNvSpPr txBox="1">
            <a:spLocks noGrp="1"/>
          </p:cNvSpPr>
          <p:nvPr/>
        </p:nvSpPr>
        <p:spPr bwMode="auto">
          <a:xfrm>
            <a:off x="7019925" y="62865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fld id="{22FE91CB-F10B-0A43-8236-57520E21AB3A}" type="slidenum">
              <a:rPr lang="fr-FR" sz="1200"/>
              <a:pPr algn="r" eaLnBrk="1" hangingPunct="1"/>
              <a:t>11</a:t>
            </a:fld>
            <a:endParaRPr lang="fr-FR" sz="1200"/>
          </a:p>
        </p:txBody>
      </p:sp>
    </p:spTree>
    <p:extLst>
      <p:ext uri="{BB962C8B-B14F-4D97-AF65-F5344CB8AC3E}">
        <p14:creationId xmlns:p14="http://schemas.microsoft.com/office/powerpoint/2010/main" val="2650463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5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990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CA" sz="2400" b="1" dirty="0">
                <a:solidFill>
                  <a:srgbClr val="000053"/>
                </a:solidFill>
                <a:latin typeface="Arial" charset="0"/>
                <a:ea typeface="ＭＳ Ｐゴシック" charset="0"/>
                <a:cs typeface="Arial" charset="0"/>
              </a:rPr>
              <a:t>Transition from the emergency to the existing </a:t>
            </a:r>
            <a:br>
              <a:rPr lang="en-CA" sz="2400" b="1" dirty="0">
                <a:solidFill>
                  <a:srgbClr val="000053"/>
                </a:solidFill>
                <a:latin typeface="Arial" charset="0"/>
                <a:ea typeface="ＭＳ Ｐゴシック" charset="0"/>
                <a:cs typeface="Arial" charset="0"/>
              </a:rPr>
            </a:br>
            <a:r>
              <a:rPr lang="en-CA" sz="2400" b="1" dirty="0">
                <a:solidFill>
                  <a:srgbClr val="000053"/>
                </a:solidFill>
                <a:latin typeface="Arial" charset="0"/>
                <a:ea typeface="ＭＳ Ｐゴシック" charset="0"/>
                <a:cs typeface="Arial" charset="0"/>
              </a:rPr>
              <a:t>exposure situation after an accident</a:t>
            </a:r>
            <a:endParaRPr lang="en-GB" sz="2400" b="1" dirty="0" smtClean="0">
              <a:solidFill>
                <a:srgbClr val="000045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1747" name="Content Placeholder 6"/>
          <p:cNvSpPr>
            <a:spLocks noGrp="1"/>
          </p:cNvSpPr>
          <p:nvPr>
            <p:ph idx="1"/>
          </p:nvPr>
        </p:nvSpPr>
        <p:spPr>
          <a:xfrm>
            <a:off x="381000" y="1371600"/>
            <a:ext cx="8382000" cy="4876800"/>
          </a:xfrm>
        </p:spPr>
        <p:txBody>
          <a:bodyPr/>
          <a:lstStyle/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n-GB" sz="2000" dirty="0" smtClean="0">
                <a:latin typeface="Arial" charset="0"/>
                <a:cs typeface="Arial" charset="0"/>
              </a:rPr>
              <a:t>The </a:t>
            </a:r>
            <a:r>
              <a:rPr lang="en-GB" sz="2000" dirty="0">
                <a:latin typeface="Arial" charset="0"/>
                <a:cs typeface="Arial" charset="0"/>
              </a:rPr>
              <a:t>decision must be taken by the </a:t>
            </a:r>
            <a:r>
              <a:rPr lang="en-GB" sz="2000" b="1" dirty="0">
                <a:solidFill>
                  <a:srgbClr val="800000"/>
                </a:solidFill>
                <a:latin typeface="Arial" charset="0"/>
                <a:cs typeface="Arial" charset="0"/>
              </a:rPr>
              <a:t>authorities</a:t>
            </a:r>
            <a:r>
              <a:rPr lang="en-GB" sz="2000" dirty="0">
                <a:latin typeface="Arial" charset="0"/>
                <a:cs typeface="Arial" charset="0"/>
              </a:rPr>
              <a:t> on a case by case basis taking into account the </a:t>
            </a:r>
            <a:r>
              <a:rPr lang="en-GB" sz="2000" b="1" dirty="0">
                <a:solidFill>
                  <a:srgbClr val="800000"/>
                </a:solidFill>
                <a:latin typeface="Arial" charset="0"/>
                <a:cs typeface="Arial" charset="0"/>
              </a:rPr>
              <a:t>prevailing circumstances </a:t>
            </a:r>
            <a:r>
              <a:rPr lang="en-GB" sz="2000" dirty="0">
                <a:latin typeface="Arial" charset="0"/>
                <a:cs typeface="Arial" charset="0"/>
              </a:rPr>
              <a:t>i.e. : </a:t>
            </a:r>
          </a:p>
          <a:p>
            <a:pPr lvl="1">
              <a:spcAft>
                <a:spcPts val="1200"/>
              </a:spcAft>
            </a:pPr>
            <a:r>
              <a:rPr lang="fr-FR" sz="2000" dirty="0" err="1">
                <a:latin typeface="Arial" charset="0"/>
                <a:ea typeface="Arial" charset="0"/>
                <a:cs typeface="Arial" charset="0"/>
              </a:rPr>
              <a:t>T</a:t>
            </a:r>
            <a:r>
              <a:rPr lang="en-GB" sz="2000" dirty="0">
                <a:latin typeface="Arial" charset="0"/>
                <a:ea typeface="Arial" charset="0"/>
                <a:cs typeface="Arial" charset="0"/>
              </a:rPr>
              <a:t>he current </a:t>
            </a:r>
            <a:r>
              <a:rPr lang="en-GB" sz="2000" b="1" dirty="0">
                <a:solidFill>
                  <a:srgbClr val="800000"/>
                </a:solidFill>
                <a:latin typeface="Arial" charset="0"/>
                <a:ea typeface="Arial" charset="0"/>
                <a:cs typeface="Arial" charset="0"/>
              </a:rPr>
              <a:t>residual </a:t>
            </a:r>
            <a:r>
              <a:rPr lang="en-GB" sz="2000" b="1" dirty="0" smtClean="0">
                <a:solidFill>
                  <a:srgbClr val="800000"/>
                </a:solidFill>
                <a:latin typeface="Arial" charset="0"/>
                <a:ea typeface="Arial" charset="0"/>
                <a:cs typeface="Arial" charset="0"/>
              </a:rPr>
              <a:t>levels </a:t>
            </a:r>
            <a:r>
              <a:rPr lang="en-GB" sz="2000" b="1" dirty="0">
                <a:solidFill>
                  <a:srgbClr val="800000"/>
                </a:solidFill>
                <a:latin typeface="Arial" charset="0"/>
                <a:ea typeface="Arial" charset="0"/>
                <a:cs typeface="Arial" charset="0"/>
              </a:rPr>
              <a:t>of exposure </a:t>
            </a:r>
            <a:r>
              <a:rPr lang="en-GB" sz="2000" dirty="0">
                <a:latin typeface="Arial" charset="0"/>
                <a:ea typeface="Arial" charset="0"/>
                <a:cs typeface="Arial" charset="0"/>
              </a:rPr>
              <a:t>in the affected </a:t>
            </a:r>
            <a:r>
              <a:rPr lang="en-GB" sz="2000" dirty="0" smtClean="0">
                <a:latin typeface="Arial" charset="0"/>
                <a:ea typeface="Arial" charset="0"/>
                <a:cs typeface="Arial" charset="0"/>
              </a:rPr>
              <a:t>areas </a:t>
            </a:r>
            <a:r>
              <a:rPr lang="en-GB" sz="2000" dirty="0">
                <a:latin typeface="Arial" charset="0"/>
                <a:ea typeface="Arial" charset="0"/>
                <a:cs typeface="Arial" charset="0"/>
              </a:rPr>
              <a:t>and the </a:t>
            </a:r>
            <a:r>
              <a:rPr lang="en-GB" sz="2000" dirty="0" smtClean="0">
                <a:latin typeface="Arial" charset="0"/>
                <a:ea typeface="Arial" charset="0"/>
                <a:cs typeface="Arial" charset="0"/>
              </a:rPr>
              <a:t>foreseen levels given </a:t>
            </a:r>
            <a:r>
              <a:rPr lang="en-GB" sz="2000" dirty="0">
                <a:latin typeface="Arial" charset="0"/>
                <a:ea typeface="Arial" charset="0"/>
                <a:cs typeface="Arial" charset="0"/>
              </a:rPr>
              <a:t>the </a:t>
            </a:r>
            <a:r>
              <a:rPr lang="en-GB" sz="2000" dirty="0" smtClean="0">
                <a:latin typeface="Arial" charset="0"/>
                <a:ea typeface="Arial" charset="0"/>
                <a:cs typeface="Arial" charset="0"/>
              </a:rPr>
              <a:t>implemented </a:t>
            </a:r>
            <a:r>
              <a:rPr lang="en-GB" sz="2000" dirty="0">
                <a:latin typeface="Arial" charset="0"/>
                <a:ea typeface="Arial" charset="0"/>
                <a:cs typeface="Arial" charset="0"/>
              </a:rPr>
              <a:t>remediation actions </a:t>
            </a:r>
          </a:p>
          <a:p>
            <a:pPr lvl="1">
              <a:spcAft>
                <a:spcPts val="1200"/>
              </a:spcAft>
            </a:pPr>
            <a:r>
              <a:rPr lang="fr-FR" sz="2000" dirty="0" err="1">
                <a:latin typeface="Arial" charset="0"/>
                <a:ea typeface="Arial" charset="0"/>
                <a:cs typeface="Arial" charset="0"/>
              </a:rPr>
              <a:t>T</a:t>
            </a:r>
            <a:r>
              <a:rPr lang="en-GB" sz="2000" dirty="0">
                <a:latin typeface="Arial" charset="0"/>
                <a:ea typeface="Arial" charset="0"/>
                <a:cs typeface="Arial" charset="0"/>
              </a:rPr>
              <a:t>he conditions and means to maintain </a:t>
            </a:r>
            <a:r>
              <a:rPr lang="en-GB" sz="2000" b="1" dirty="0">
                <a:solidFill>
                  <a:srgbClr val="800000"/>
                </a:solidFill>
                <a:latin typeface="Arial" charset="0"/>
                <a:ea typeface="Arial" charset="0"/>
                <a:cs typeface="Arial" charset="0"/>
              </a:rPr>
              <a:t>sustainable </a:t>
            </a:r>
            <a:r>
              <a:rPr lang="en-GB" sz="2000" b="1" dirty="0" smtClean="0">
                <a:solidFill>
                  <a:srgbClr val="800000"/>
                </a:solidFill>
                <a:latin typeface="Arial" charset="0"/>
                <a:ea typeface="Arial" charset="0"/>
                <a:cs typeface="Arial" charset="0"/>
              </a:rPr>
              <a:t>living </a:t>
            </a:r>
            <a:r>
              <a:rPr lang="en-GB" sz="2000" b="1" dirty="0">
                <a:solidFill>
                  <a:srgbClr val="800000"/>
                </a:solidFill>
                <a:latin typeface="Arial" charset="0"/>
                <a:ea typeface="Arial" charset="0"/>
                <a:cs typeface="Arial" charset="0"/>
              </a:rPr>
              <a:t>conditions</a:t>
            </a:r>
            <a:r>
              <a:rPr lang="en-GB" sz="2000" dirty="0">
                <a:latin typeface="Arial" charset="0"/>
                <a:ea typeface="Arial" charset="0"/>
                <a:cs typeface="Arial" charset="0"/>
              </a:rPr>
              <a:t> of the affected population in these </a:t>
            </a:r>
            <a:r>
              <a:rPr lang="en-GB" sz="2000" dirty="0" smtClean="0">
                <a:latin typeface="Arial" charset="0"/>
                <a:ea typeface="Arial" charset="0"/>
                <a:cs typeface="Arial" charset="0"/>
              </a:rPr>
              <a:t>areas</a:t>
            </a:r>
          </a:p>
          <a:p>
            <a:pPr>
              <a:lnSpc>
                <a:spcPct val="110000"/>
              </a:lnSpc>
            </a:pPr>
            <a:r>
              <a:rPr lang="en-GB" sz="2000" dirty="0" smtClean="0">
                <a:latin typeface="Arial" charset="0"/>
                <a:ea typeface="Arial" charset="0"/>
                <a:cs typeface="Arial" charset="0"/>
              </a:rPr>
              <a:t>The transition is characterized by </a:t>
            </a:r>
            <a:r>
              <a:rPr lang="en-GB" sz="2000" b="1" dirty="0" smtClean="0">
                <a:solidFill>
                  <a:srgbClr val="800000"/>
                </a:solidFill>
                <a:latin typeface="Arial" charset="0"/>
                <a:ea typeface="Arial" charset="0"/>
                <a:cs typeface="Arial" charset="0"/>
              </a:rPr>
              <a:t>a change in management </a:t>
            </a:r>
            <a:r>
              <a:rPr lang="en-GB" sz="2000" dirty="0" smtClean="0">
                <a:latin typeface="Arial" charset="0"/>
                <a:ea typeface="Arial" charset="0"/>
                <a:cs typeface="Arial" charset="0"/>
              </a:rPr>
              <a:t>from predominantly </a:t>
            </a:r>
            <a:r>
              <a:rPr lang="en-GB" sz="2000" b="1" dirty="0" smtClean="0">
                <a:solidFill>
                  <a:srgbClr val="800000"/>
                </a:solidFill>
                <a:latin typeface="Arial" charset="0"/>
                <a:ea typeface="Arial" charset="0"/>
                <a:cs typeface="Arial" charset="0"/>
              </a:rPr>
              <a:t>centralized</a:t>
            </a:r>
            <a:r>
              <a:rPr lang="en-GB" sz="2000" dirty="0" smtClean="0">
                <a:latin typeface="Arial" charset="0"/>
                <a:ea typeface="Arial" charset="0"/>
                <a:cs typeface="Arial" charset="0"/>
              </a:rPr>
              <a:t> decisions to more</a:t>
            </a:r>
            <a:r>
              <a:rPr lang="en-GB" sz="2000" b="1" dirty="0" smtClean="0">
                <a:solidFill>
                  <a:srgbClr val="800000"/>
                </a:solidFill>
                <a:latin typeface="Arial" charset="0"/>
                <a:ea typeface="Arial" charset="0"/>
                <a:cs typeface="Arial" charset="0"/>
              </a:rPr>
              <a:t> decentralized </a:t>
            </a:r>
            <a:r>
              <a:rPr lang="en-GB" sz="2000" dirty="0" smtClean="0">
                <a:latin typeface="Arial" charset="0"/>
                <a:ea typeface="Arial" charset="0"/>
                <a:cs typeface="Arial" charset="0"/>
              </a:rPr>
              <a:t>strategies </a:t>
            </a:r>
            <a:r>
              <a:rPr lang="en-GB" sz="2000" dirty="0" smtClean="0"/>
              <a:t> favouring individual </a:t>
            </a:r>
            <a:r>
              <a:rPr lang="en-GB" sz="2000" b="1" dirty="0" smtClean="0">
                <a:solidFill>
                  <a:srgbClr val="800000"/>
                </a:solidFill>
              </a:rPr>
              <a:t>self-help protection actions </a:t>
            </a:r>
            <a:r>
              <a:rPr lang="en-GB" sz="2000" dirty="0" smtClean="0"/>
              <a:t>supported by an adequate infrastructure established by authorities (ICRP 109, § 118)</a:t>
            </a:r>
          </a:p>
          <a:p>
            <a:pPr marL="0" indent="0">
              <a:lnSpc>
                <a:spcPct val="110000"/>
              </a:lnSpc>
              <a:buNone/>
            </a:pPr>
            <a:endParaRPr lang="en-GB" sz="1000" dirty="0" smtClean="0"/>
          </a:p>
          <a:p>
            <a:pPr>
              <a:lnSpc>
                <a:spcPct val="110000"/>
              </a:lnSpc>
            </a:pPr>
            <a:r>
              <a:rPr lang="en-US" altLang="ja-JP" sz="2000" dirty="0"/>
              <a:t>Different affected areas may undergo this transition </a:t>
            </a:r>
            <a:r>
              <a:rPr lang="en-US" altLang="ja-JP" sz="2000" b="1" dirty="0">
                <a:solidFill>
                  <a:srgbClr val="800000"/>
                </a:solidFill>
                <a:latin typeface="Arial" charset="0"/>
              </a:rPr>
              <a:t>at different </a:t>
            </a:r>
            <a:r>
              <a:rPr lang="en-US" altLang="ja-JP" sz="2000" b="1" dirty="0" smtClean="0">
                <a:solidFill>
                  <a:srgbClr val="800000"/>
                </a:solidFill>
                <a:latin typeface="Arial" charset="0"/>
              </a:rPr>
              <a:t>times                                         </a:t>
            </a:r>
            <a:endParaRPr lang="en-GB" sz="2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1748" name="Espace réservé du numéro de diapositive 4"/>
          <p:cNvSpPr txBox="1">
            <a:spLocks noGrp="1"/>
          </p:cNvSpPr>
          <p:nvPr/>
        </p:nvSpPr>
        <p:spPr bwMode="auto">
          <a:xfrm>
            <a:off x="7019925" y="62865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fld id="{0D8884D1-5EA9-034E-AD32-FF864F5BC90C}" type="slidenum">
              <a:rPr lang="fr-FR" sz="1200"/>
              <a:pPr algn="r" eaLnBrk="1" hangingPunct="1"/>
              <a:t>12</a:t>
            </a:fld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3898557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990600"/>
          </a:xfrm>
        </p:spPr>
        <p:txBody>
          <a:bodyPr>
            <a:normAutofit/>
          </a:bodyPr>
          <a:lstStyle/>
          <a:p>
            <a:r>
              <a:rPr lang="en-CA" sz="2400" b="1" dirty="0" smtClean="0">
                <a:solidFill>
                  <a:srgbClr val="000053"/>
                </a:solidFill>
                <a:latin typeface="Arial" charset="0"/>
                <a:ea typeface="ＭＳ Ｐゴシック" charset="0"/>
                <a:cs typeface="Arial" charset="0"/>
              </a:rPr>
              <a:t>Transition from the emergency to the existing </a:t>
            </a:r>
            <a:br>
              <a:rPr lang="en-CA" sz="2400" b="1" dirty="0" smtClean="0">
                <a:solidFill>
                  <a:srgbClr val="000053"/>
                </a:solidFill>
                <a:latin typeface="Arial" charset="0"/>
                <a:ea typeface="ＭＳ Ｐゴシック" charset="0"/>
                <a:cs typeface="Arial" charset="0"/>
              </a:rPr>
            </a:br>
            <a:r>
              <a:rPr lang="en-CA" sz="2400" b="1" dirty="0" smtClean="0">
                <a:solidFill>
                  <a:srgbClr val="000053"/>
                </a:solidFill>
                <a:latin typeface="Arial" charset="0"/>
                <a:ea typeface="ＭＳ Ｐゴシック" charset="0"/>
                <a:cs typeface="Arial" charset="0"/>
              </a:rPr>
              <a:t>exposure situation after an accident</a:t>
            </a:r>
            <a:endParaRPr lang="en-GB" sz="2400" b="1" dirty="0">
              <a:solidFill>
                <a:srgbClr val="000053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04800" y="1447800"/>
            <a:ext cx="3657600" cy="4724400"/>
          </a:xfrm>
          <a:solidFill>
            <a:srgbClr val="DBF5F9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indent="0" algn="ctr">
              <a:lnSpc>
                <a:spcPct val="90000"/>
              </a:lnSpc>
              <a:spcAft>
                <a:spcPts val="1200"/>
              </a:spcAft>
              <a:buFont typeface="Wingdings 2" charset="0"/>
              <a:buNone/>
            </a:pPr>
            <a:r>
              <a:rPr lang="en-US" sz="2200" b="1" dirty="0">
                <a:solidFill>
                  <a:srgbClr val="800000"/>
                </a:solidFill>
                <a:latin typeface="Arial" charset="0"/>
                <a:ea typeface="ＭＳ Ｐゴシック" charset="0"/>
                <a:cs typeface="Arial" charset="0"/>
              </a:rPr>
              <a:t>Emergency Exposure Situation</a:t>
            </a:r>
            <a:endParaRPr lang="en-US" sz="2200" dirty="0">
              <a:latin typeface="Arial" charset="0"/>
              <a:ea typeface="ＭＳ Ｐゴシック" charset="0"/>
              <a:cs typeface="Arial" charset="0"/>
            </a:endParaRPr>
          </a:p>
          <a:p>
            <a:pPr marL="0" indent="0">
              <a:lnSpc>
                <a:spcPct val="90000"/>
              </a:lnSpc>
              <a:spcAft>
                <a:spcPts val="600"/>
              </a:spcAft>
            </a:pPr>
            <a:r>
              <a:rPr lang="en-US" sz="2200" dirty="0"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en-US" sz="2000" dirty="0">
                <a:latin typeface="Arial" charset="0"/>
                <a:ea typeface="ＭＳ Ｐゴシック" charset="0"/>
                <a:cs typeface="Arial" charset="0"/>
              </a:rPr>
              <a:t>Reference level in the 20-100 </a:t>
            </a:r>
            <a:r>
              <a:rPr lang="en-US" sz="2000" dirty="0" err="1">
                <a:latin typeface="Arial" charset="0"/>
                <a:ea typeface="ＭＳ Ｐゴシック" charset="0"/>
                <a:cs typeface="Arial" charset="0"/>
              </a:rPr>
              <a:t>mSv</a:t>
            </a:r>
            <a:r>
              <a:rPr lang="en-US" sz="2000" dirty="0">
                <a:latin typeface="Arial" charset="0"/>
                <a:ea typeface="ＭＳ Ｐゴシック" charset="0"/>
                <a:cs typeface="Arial" charset="0"/>
              </a:rPr>
              <a:t>/year range</a:t>
            </a:r>
          </a:p>
          <a:p>
            <a:pPr marL="0" indent="0"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latin typeface="Arial" charset="0"/>
                <a:ea typeface="ＭＳ Ｐゴシック" charset="0"/>
                <a:cs typeface="Arial" charset="0"/>
              </a:rPr>
              <a:t>Protection actions to reduce and maintain exposure ALARA </a:t>
            </a:r>
            <a:r>
              <a:rPr lang="en-US" sz="2000" dirty="0" smtClean="0">
                <a:latin typeface="Arial" charset="0"/>
                <a:ea typeface="ＭＳ Ｐゴシック" charset="0"/>
                <a:cs typeface="Arial" charset="0"/>
              </a:rPr>
              <a:t>driven </a:t>
            </a:r>
            <a:r>
              <a:rPr lang="en-US" sz="2000" dirty="0">
                <a:latin typeface="Arial" charset="0"/>
                <a:ea typeface="ＭＳ Ｐゴシック" charset="0"/>
                <a:cs typeface="Arial" charset="0"/>
              </a:rPr>
              <a:t>by urgency</a:t>
            </a:r>
          </a:p>
          <a:p>
            <a:pPr marL="0" indent="0"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en-US" sz="2000" b="1" dirty="0">
                <a:solidFill>
                  <a:srgbClr val="800000"/>
                </a:solidFill>
                <a:latin typeface="Arial" charset="0"/>
                <a:ea typeface="ＭＳ Ｐゴシック" charset="0"/>
                <a:cs typeface="Arial" charset="0"/>
              </a:rPr>
              <a:t>Characterization of the radiological situation</a:t>
            </a:r>
          </a:p>
          <a:p>
            <a:pPr marL="0" indent="0"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latin typeface="Arial" charset="0"/>
                <a:ea typeface="ＭＳ Ｐゴシック" charset="0"/>
                <a:cs typeface="Arial" charset="0"/>
              </a:rPr>
              <a:t> Setting-up radiation monitoring, health surveillance and foodstuffs management </a:t>
            </a:r>
          </a:p>
          <a:p>
            <a:pPr marL="0" indent="0">
              <a:lnSpc>
                <a:spcPct val="90000"/>
              </a:lnSpc>
            </a:pPr>
            <a:endParaRPr lang="en-US" sz="2200" dirty="0">
              <a:latin typeface="Arial" charset="0"/>
              <a:ea typeface="ＭＳ Ｐゴシック" charset="0"/>
              <a:cs typeface="Arial" charset="0"/>
            </a:endParaRPr>
          </a:p>
          <a:p>
            <a:pPr marL="0" indent="0">
              <a:lnSpc>
                <a:spcPct val="90000"/>
              </a:lnSpc>
              <a:buFont typeface="Wingdings 2" charset="0"/>
              <a:buNone/>
            </a:pPr>
            <a:endParaRPr lang="en-US" sz="22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>
              <a:lnSpc>
                <a:spcPct val="90000"/>
              </a:lnSpc>
            </a:pPr>
            <a:endParaRPr lang="en-GB" sz="22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257800" y="1447800"/>
            <a:ext cx="3581400" cy="4724400"/>
          </a:xfrm>
          <a:solidFill>
            <a:srgbClr val="DBF5F9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indent="0" algn="ctr">
              <a:lnSpc>
                <a:spcPct val="90000"/>
              </a:lnSpc>
              <a:spcAft>
                <a:spcPts val="1200"/>
              </a:spcAft>
              <a:buFont typeface="Wingdings 2" charset="0"/>
              <a:buNone/>
            </a:pPr>
            <a:r>
              <a:rPr lang="en-US" sz="2200" b="1" dirty="0">
                <a:solidFill>
                  <a:srgbClr val="800000"/>
                </a:solidFill>
                <a:latin typeface="Arial" charset="0"/>
                <a:ea typeface="ＭＳ Ｐゴシック" charset="0"/>
                <a:cs typeface="Arial" charset="0"/>
              </a:rPr>
              <a:t>Existing Exposure Situation</a:t>
            </a:r>
            <a:endParaRPr lang="en-US" sz="2200" dirty="0">
              <a:latin typeface="Arial" charset="0"/>
              <a:ea typeface="ＭＳ Ｐゴシック" charset="0"/>
              <a:cs typeface="Arial" charset="0"/>
            </a:endParaRPr>
          </a:p>
          <a:p>
            <a:pPr marL="0" indent="0">
              <a:lnSpc>
                <a:spcPct val="90000"/>
              </a:lnSpc>
              <a:spcAft>
                <a:spcPts val="600"/>
              </a:spcAft>
            </a:pPr>
            <a:r>
              <a:rPr lang="en-US" sz="2200" dirty="0"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en-US" sz="2000" dirty="0">
                <a:latin typeface="Arial" charset="0"/>
                <a:ea typeface="ＭＳ Ｐゴシック" charset="0"/>
                <a:cs typeface="Arial" charset="0"/>
              </a:rPr>
              <a:t>Reference level in the lower part of  the 1-20 </a:t>
            </a:r>
            <a:r>
              <a:rPr lang="en-US" sz="2000" dirty="0" err="1">
                <a:latin typeface="Arial" charset="0"/>
                <a:ea typeface="ＭＳ Ｐゴシック" charset="0"/>
                <a:cs typeface="Arial" charset="0"/>
              </a:rPr>
              <a:t>mSv</a:t>
            </a:r>
            <a:r>
              <a:rPr lang="en-US" sz="2000" dirty="0">
                <a:latin typeface="Arial" charset="0"/>
                <a:ea typeface="ＭＳ Ｐゴシック" charset="0"/>
                <a:cs typeface="Arial" charset="0"/>
              </a:rPr>
              <a:t>/year range with long term goal of less than 1 </a:t>
            </a:r>
            <a:r>
              <a:rPr lang="en-US" sz="2000" dirty="0" err="1">
                <a:latin typeface="Arial" charset="0"/>
                <a:ea typeface="ＭＳ Ｐゴシック" charset="0"/>
                <a:cs typeface="Arial" charset="0"/>
              </a:rPr>
              <a:t>mSv</a:t>
            </a:r>
            <a:r>
              <a:rPr lang="en-US" sz="2000" dirty="0">
                <a:latin typeface="Arial" charset="0"/>
                <a:ea typeface="ＭＳ Ｐゴシック" charset="0"/>
                <a:cs typeface="Arial" charset="0"/>
              </a:rPr>
              <a:t>/year</a:t>
            </a:r>
          </a:p>
          <a:p>
            <a:pPr marL="0" indent="0"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latin typeface="Arial" charset="0"/>
                <a:ea typeface="ＭＳ Ｐゴシック" charset="0"/>
                <a:cs typeface="Arial" charset="0"/>
              </a:rPr>
              <a:t>Protection actions to reduce and maintain exposure </a:t>
            </a:r>
            <a:r>
              <a:rPr lang="en-US" sz="2000" dirty="0" smtClean="0">
                <a:latin typeface="Arial" charset="0"/>
                <a:ea typeface="ＭＳ Ｐゴシック" charset="0"/>
                <a:cs typeface="Arial" charset="0"/>
              </a:rPr>
              <a:t>ALARA </a:t>
            </a:r>
            <a:r>
              <a:rPr lang="en-US" sz="2000" dirty="0">
                <a:latin typeface="Arial" charset="0"/>
                <a:ea typeface="ＭＳ Ｐゴシック" charset="0"/>
                <a:cs typeface="Arial" charset="0"/>
              </a:rPr>
              <a:t>driven by the improvement </a:t>
            </a:r>
            <a:r>
              <a:rPr lang="en-US" sz="2000" dirty="0" smtClean="0">
                <a:latin typeface="Arial" charset="0"/>
                <a:ea typeface="ＭＳ Ｐゴシック" charset="0"/>
                <a:cs typeface="Arial" charset="0"/>
              </a:rPr>
              <a:t>of living conditions</a:t>
            </a:r>
            <a:endParaRPr lang="en-US" sz="2000" dirty="0">
              <a:latin typeface="Arial" charset="0"/>
              <a:ea typeface="ＭＳ Ｐゴシック" charset="0"/>
              <a:cs typeface="Arial" charset="0"/>
            </a:endParaRPr>
          </a:p>
          <a:p>
            <a:pPr marL="0" indent="0"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latin typeface="Arial" charset="0"/>
                <a:ea typeface="ＭＳ Ｐゴシック" charset="0"/>
                <a:cs typeface="Arial" charset="0"/>
              </a:rPr>
              <a:t>Development of self-help protection and radiation protection culture</a:t>
            </a:r>
          </a:p>
        </p:txBody>
      </p:sp>
      <p:sp>
        <p:nvSpPr>
          <p:cNvPr id="7" name="Right Arrow 6"/>
          <p:cNvSpPr/>
          <p:nvPr/>
        </p:nvSpPr>
        <p:spPr>
          <a:xfrm>
            <a:off x="4114800" y="2057400"/>
            <a:ext cx="990600" cy="388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anchor="ctr"/>
          <a:lstStyle/>
          <a:p>
            <a:pPr algn="ctr"/>
            <a:r>
              <a:rPr lang="en-US" b="1">
                <a:solidFill>
                  <a:srgbClr val="FFFFFF"/>
                </a:solidFill>
                <a:latin typeface="Constantia" charset="0"/>
                <a:ea typeface="ＭＳ Ｐゴシック" charset="0"/>
                <a:cs typeface="Arial" charset="0"/>
              </a:rPr>
              <a:t>Decision by</a:t>
            </a:r>
          </a:p>
          <a:p>
            <a:pPr algn="ctr"/>
            <a:r>
              <a:rPr lang="en-US" b="1">
                <a:solidFill>
                  <a:srgbClr val="FFFFFF"/>
                </a:solidFill>
                <a:latin typeface="Constantia" charset="0"/>
                <a:ea typeface="ＭＳ Ｐゴシック" charset="0"/>
                <a:cs typeface="Arial" charset="0"/>
              </a:rPr>
              <a:t>authorities</a:t>
            </a:r>
            <a:endParaRPr lang="en-GB" b="1">
              <a:solidFill>
                <a:srgbClr val="FFFFFF"/>
              </a:solidFill>
              <a:latin typeface="Constantia" charset="0"/>
              <a:ea typeface="ＭＳ Ｐゴシック" charset="0"/>
              <a:cs typeface="Arial" charset="0"/>
            </a:endParaRPr>
          </a:p>
        </p:txBody>
      </p:sp>
      <p:sp>
        <p:nvSpPr>
          <p:cNvPr id="8" name="Espace réservé du numéro de diapositive 4"/>
          <p:cNvSpPr txBox="1">
            <a:spLocks noGrp="1"/>
          </p:cNvSpPr>
          <p:nvPr/>
        </p:nvSpPr>
        <p:spPr bwMode="auto">
          <a:xfrm>
            <a:off x="7019925" y="62865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fld id="{22FE91CB-F10B-0A43-8236-57520E21AB3A}" type="slidenum">
              <a:rPr lang="fr-FR" sz="1200"/>
              <a:pPr algn="r" eaLnBrk="1" hangingPunct="1"/>
              <a:t>13</a:t>
            </a:fld>
            <a:endParaRPr lang="fr-FR" sz="1200"/>
          </a:p>
        </p:txBody>
      </p:sp>
    </p:spTree>
    <p:extLst>
      <p:ext uri="{BB962C8B-B14F-4D97-AF65-F5344CB8AC3E}">
        <p14:creationId xmlns:p14="http://schemas.microsoft.com/office/powerpoint/2010/main" val="3516453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3999" cy="762000"/>
          </a:xfrm>
          <a:ln>
            <a:miter lim="800000"/>
            <a:headEnd/>
            <a:tailEnd/>
          </a:ln>
          <a:extLst/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  <a:extrusionClr>
                <a:schemeClr val="tx1"/>
              </a:extrusionClr>
            </a:sp3d>
          </a:bodyPr>
          <a:lstStyle/>
          <a:p>
            <a:pPr>
              <a:defRPr/>
            </a:pPr>
            <a:r>
              <a:rPr lang="en-GB" sz="2400" b="1" dirty="0" smtClean="0">
                <a:solidFill>
                  <a:srgbClr val="000045"/>
                </a:solidFill>
                <a:latin typeface="Arial" pitchFamily="-65" charset="0"/>
                <a:ea typeface="Arial" pitchFamily="-65" charset="0"/>
                <a:cs typeface="Arial" pitchFamily="-65" charset="0"/>
              </a:rPr>
              <a:t>Lessons from Fukushima</a:t>
            </a:r>
          </a:p>
        </p:txBody>
      </p:sp>
      <p:sp>
        <p:nvSpPr>
          <p:cNvPr id="17" name="Content Placeholder 6"/>
          <p:cNvSpPr>
            <a:spLocks noGrp="1"/>
          </p:cNvSpPr>
          <p:nvPr>
            <p:ph idx="1"/>
          </p:nvPr>
        </p:nvSpPr>
        <p:spPr>
          <a:xfrm>
            <a:off x="304800" y="1143000"/>
            <a:ext cx="8610600" cy="51054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GB" sz="2000" dirty="0" smtClean="0"/>
              <a:t>Japanese authorities adopted a series of decisions during the March-April 2011 period to manage the emergency exposure situations, successively:  evacuation, sheltering, iodine distribution, drinking water and food restrictions (March), and temporary relocation (April)</a:t>
            </a:r>
          </a:p>
          <a:p>
            <a:pPr marL="0" indent="0">
              <a:lnSpc>
                <a:spcPct val="120000"/>
              </a:lnSpc>
              <a:buNone/>
            </a:pPr>
            <a:endParaRPr lang="en-GB" sz="1000" dirty="0" smtClean="0"/>
          </a:p>
          <a:p>
            <a:pPr>
              <a:lnSpc>
                <a:spcPct val="120000"/>
              </a:lnSpc>
            </a:pPr>
            <a:r>
              <a:rPr lang="en-GB" sz="2000" dirty="0" smtClean="0"/>
              <a:t>The </a:t>
            </a:r>
            <a:r>
              <a:rPr lang="en-GB" sz="2000" b="1" dirty="0">
                <a:solidFill>
                  <a:srgbClr val="800000"/>
                </a:solidFill>
              </a:rPr>
              <a:t>characterisation of the exposure situation </a:t>
            </a:r>
            <a:r>
              <a:rPr lang="en-GB" sz="2000" dirty="0" smtClean="0"/>
              <a:t>allowed progressively </a:t>
            </a:r>
            <a:r>
              <a:rPr lang="en-GB" sz="2000" dirty="0"/>
              <a:t>to lift </a:t>
            </a:r>
            <a:r>
              <a:rPr lang="en-GB" sz="2000" dirty="0" smtClean="0"/>
              <a:t>some </a:t>
            </a:r>
            <a:r>
              <a:rPr lang="en-GB" sz="2000" dirty="0"/>
              <a:t>restrictions, </a:t>
            </a:r>
            <a:r>
              <a:rPr lang="en-GB" sz="2000" dirty="0" smtClean="0"/>
              <a:t>to establish a decontamination programme, to put </a:t>
            </a:r>
            <a:r>
              <a:rPr lang="en-GB" sz="2000" dirty="0"/>
              <a:t>in place </a:t>
            </a:r>
            <a:r>
              <a:rPr lang="en-GB" sz="2000" dirty="0" smtClean="0"/>
              <a:t>radiation </a:t>
            </a:r>
            <a:r>
              <a:rPr lang="en-GB" sz="2000" dirty="0"/>
              <a:t>monitoring </a:t>
            </a:r>
            <a:r>
              <a:rPr lang="en-GB" sz="2000" dirty="0" smtClean="0"/>
              <a:t>and health surveillance, </a:t>
            </a:r>
            <a:r>
              <a:rPr lang="en-GB" sz="2000" dirty="0"/>
              <a:t>and to finally </a:t>
            </a:r>
            <a:r>
              <a:rPr lang="en-GB" sz="2000" b="1" dirty="0">
                <a:solidFill>
                  <a:srgbClr val="800000"/>
                </a:solidFill>
              </a:rPr>
              <a:t>rearrange the areas resulting from the emergency </a:t>
            </a:r>
            <a:r>
              <a:rPr lang="en-GB" sz="2000" b="1" dirty="0" smtClean="0">
                <a:solidFill>
                  <a:srgbClr val="800000"/>
                </a:solidFill>
              </a:rPr>
              <a:t>phase </a:t>
            </a:r>
            <a:r>
              <a:rPr lang="en-GB" sz="2000" dirty="0" smtClean="0"/>
              <a:t>(</a:t>
            </a:r>
            <a:r>
              <a:rPr lang="en-GB" sz="2000" dirty="0"/>
              <a:t>r</a:t>
            </a:r>
            <a:r>
              <a:rPr lang="en-GB" sz="2000" dirty="0" smtClean="0"/>
              <a:t>estricted areas, ”difficult to return areas”,…, announced in December 2011 and decided in March 2012)</a:t>
            </a:r>
          </a:p>
          <a:p>
            <a:pPr>
              <a:lnSpc>
                <a:spcPct val="120000"/>
              </a:lnSpc>
            </a:pPr>
            <a:endParaRPr lang="en-GB" sz="1000" dirty="0" smtClean="0"/>
          </a:p>
          <a:p>
            <a:pPr>
              <a:lnSpc>
                <a:spcPct val="120000"/>
              </a:lnSpc>
            </a:pPr>
            <a:r>
              <a:rPr lang="en-GB" sz="2000" dirty="0" smtClean="0"/>
              <a:t>Following </a:t>
            </a:r>
            <a:r>
              <a:rPr lang="en-GB" sz="2000" dirty="0"/>
              <a:t>the criteria in ICRP Publication 111, this last date can be considered as the effective beginning of the existing exposure </a:t>
            </a:r>
            <a:r>
              <a:rPr lang="en-GB" sz="2000" dirty="0" smtClean="0"/>
              <a:t>situation</a:t>
            </a:r>
            <a:endParaRPr lang="en-GB" sz="2000" dirty="0"/>
          </a:p>
          <a:p>
            <a:pPr marL="0" indent="0">
              <a:buNone/>
            </a:pPr>
            <a:endParaRPr lang="en-GB" sz="2000" dirty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20000"/>
              </a:lnSpc>
            </a:pPr>
            <a:endParaRPr lang="en-GB" sz="2000" dirty="0" smtClean="0"/>
          </a:p>
          <a:p>
            <a:pPr marL="0" indent="0">
              <a:lnSpc>
                <a:spcPct val="120000"/>
              </a:lnSpc>
              <a:buNone/>
            </a:pPr>
            <a:endParaRPr lang="en-GB" sz="2000" dirty="0"/>
          </a:p>
        </p:txBody>
      </p:sp>
      <p:sp>
        <p:nvSpPr>
          <p:cNvPr id="4" name="Espace réservé du numéro de diapositive 4"/>
          <p:cNvSpPr txBox="1">
            <a:spLocks noGrp="1"/>
          </p:cNvSpPr>
          <p:nvPr/>
        </p:nvSpPr>
        <p:spPr bwMode="auto">
          <a:xfrm>
            <a:off x="7019925" y="62865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fld id="{0D8884D1-5EA9-034E-AD32-FF864F5BC90C}" type="slidenum">
              <a:rPr lang="fr-FR" sz="1200"/>
              <a:pPr algn="r" eaLnBrk="1" hangingPunct="1"/>
              <a:t>14</a:t>
            </a:fld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2668300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ChangeArrowheads="1"/>
          </p:cNvSpPr>
          <p:nvPr/>
        </p:nvSpPr>
        <p:spPr bwMode="auto">
          <a:xfrm>
            <a:off x="381000" y="914400"/>
            <a:ext cx="84582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6" rIns="91431" bIns="45716">
            <a:prstTxWarp prst="textNoShape">
              <a:avLst/>
            </a:prstTxWarp>
          </a:bodyPr>
          <a:lstStyle/>
          <a:p>
            <a:pPr marL="457200" indent="-457200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Clr>
                <a:srgbClr val="083763"/>
              </a:buClr>
              <a:buSzPct val="85000"/>
              <a:buFont typeface="Wingdings 2" pitchFamily="-107" charset="2"/>
              <a:buChar char=""/>
            </a:pPr>
            <a:r>
              <a:rPr lang="en-GB" sz="2000" dirty="0"/>
              <a:t>Living in a contaminated environment is a </a:t>
            </a:r>
            <a:r>
              <a:rPr lang="en-GB" sz="2000" b="1" dirty="0">
                <a:solidFill>
                  <a:srgbClr val="800000"/>
                </a:solidFill>
              </a:rPr>
              <a:t>complex situation generating a lot of questions and concerns</a:t>
            </a:r>
            <a:r>
              <a:rPr lang="en-GB" sz="2000" b="1" dirty="0">
                <a:solidFill>
                  <a:srgbClr val="000053"/>
                </a:solidFill>
              </a:rPr>
              <a:t> </a:t>
            </a:r>
            <a:r>
              <a:rPr lang="en-GB" sz="2000" dirty="0" smtClean="0"/>
              <a:t>and a </a:t>
            </a:r>
            <a:r>
              <a:rPr lang="en-GB" sz="2000" dirty="0"/>
              <a:t>feeling </a:t>
            </a:r>
            <a:r>
              <a:rPr lang="en-GB" sz="2000" dirty="0" smtClean="0"/>
              <a:t>of </a:t>
            </a:r>
            <a:r>
              <a:rPr lang="en-GB" sz="2000" b="1" dirty="0" smtClean="0">
                <a:solidFill>
                  <a:srgbClr val="800000"/>
                </a:solidFill>
              </a:rPr>
              <a:t>loss </a:t>
            </a:r>
            <a:r>
              <a:rPr lang="en-GB" sz="2000" b="1" dirty="0">
                <a:solidFill>
                  <a:srgbClr val="800000"/>
                </a:solidFill>
              </a:rPr>
              <a:t>of control on daily </a:t>
            </a:r>
            <a:r>
              <a:rPr lang="en-GB" sz="2000" b="1" dirty="0" smtClean="0">
                <a:solidFill>
                  <a:srgbClr val="800000"/>
                </a:solidFill>
              </a:rPr>
              <a:t>life and exclusion </a:t>
            </a:r>
            <a:r>
              <a:rPr lang="en-GB" sz="2000" dirty="0" smtClean="0"/>
              <a:t>among the population </a:t>
            </a:r>
            <a:endParaRPr lang="en-GB" sz="2000" dirty="0"/>
          </a:p>
          <a:p>
            <a:pPr marL="457200" indent="-457200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Clr>
                <a:srgbClr val="083763"/>
              </a:buClr>
              <a:buSzPct val="85000"/>
              <a:buFont typeface="Wingdings 2" pitchFamily="-107" charset="2"/>
              <a:buChar char=""/>
            </a:pPr>
            <a:r>
              <a:rPr lang="en-GB" sz="2000" dirty="0" smtClean="0"/>
              <a:t>Each </a:t>
            </a:r>
            <a:r>
              <a:rPr lang="en-GB" sz="2000" dirty="0"/>
              <a:t>individual is permanently confronted to the question</a:t>
            </a:r>
            <a:r>
              <a:rPr lang="en-GB" sz="2000" b="1" dirty="0">
                <a:solidFill>
                  <a:srgbClr val="800000"/>
                </a:solidFill>
              </a:rPr>
              <a:t>: “Should I stay or leave the area?” “Should I return or not?</a:t>
            </a:r>
            <a:r>
              <a:rPr lang="en-GB" sz="2000" b="1" dirty="0" smtClean="0">
                <a:solidFill>
                  <a:srgbClr val="800000"/>
                </a:solidFill>
              </a:rPr>
              <a:t>”</a:t>
            </a:r>
            <a:endParaRPr lang="en-GB" sz="2000" dirty="0" smtClean="0"/>
          </a:p>
          <a:p>
            <a:pPr marL="457200" indent="-457200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Clr>
                <a:srgbClr val="083763"/>
              </a:buClr>
              <a:buSzPct val="85000"/>
              <a:buFont typeface="Wingdings 2" pitchFamily="-107" charset="2"/>
              <a:buChar char=""/>
            </a:pPr>
            <a:r>
              <a:rPr lang="en-GB" sz="2000" dirty="0" smtClean="0">
                <a:ea typeface="ＭＳ Ｐゴシック" pitchFamily="-107" charset="-128"/>
                <a:cs typeface="ＭＳ Ｐゴシック" pitchFamily="-107" charset="-128"/>
              </a:rPr>
              <a:t>The attitudes </a:t>
            </a:r>
            <a:r>
              <a:rPr lang="en-GB" sz="2000" dirty="0">
                <a:ea typeface="ＭＳ Ｐゴシック" pitchFamily="-107" charset="-128"/>
                <a:cs typeface="ＭＳ Ｐゴシック" pitchFamily="-107" charset="-128"/>
              </a:rPr>
              <a:t>of the affected </a:t>
            </a:r>
            <a:r>
              <a:rPr lang="en-GB" sz="2000" dirty="0" smtClean="0">
                <a:ea typeface="ＭＳ Ｐゴシック" pitchFamily="-107" charset="-128"/>
                <a:cs typeface="ＭＳ Ｐゴシック" pitchFamily="-107" charset="-128"/>
              </a:rPr>
              <a:t>population range </a:t>
            </a:r>
            <a:r>
              <a:rPr lang="en-GB" sz="2000" b="1" dirty="0" smtClean="0">
                <a:solidFill>
                  <a:srgbClr val="800000"/>
                </a:solidFill>
                <a:ea typeface="ＭＳ Ｐゴシック" pitchFamily="-107" charset="-128"/>
                <a:cs typeface="ＭＳ Ｐゴシック" pitchFamily="-107" charset="-128"/>
              </a:rPr>
              <a:t>from </a:t>
            </a:r>
            <a:r>
              <a:rPr lang="en-GB" sz="2000" b="1" dirty="0">
                <a:solidFill>
                  <a:srgbClr val="800000"/>
                </a:solidFill>
                <a:ea typeface="ＭＳ Ｐゴシック" pitchFamily="-107" charset="-128"/>
                <a:cs typeface="ＭＳ Ｐゴシック" pitchFamily="-107" charset="-128"/>
              </a:rPr>
              <a:t>r</a:t>
            </a:r>
            <a:r>
              <a:rPr lang="en-GB" sz="2000" b="1" dirty="0" smtClean="0">
                <a:solidFill>
                  <a:srgbClr val="800000"/>
                </a:solidFill>
                <a:ea typeface="ＭＳ Ｐゴシック" pitchFamily="-107" charset="-128"/>
                <a:cs typeface="ＭＳ Ｐゴシック" pitchFamily="-107" charset="-128"/>
              </a:rPr>
              <a:t>esignation to willingness </a:t>
            </a:r>
            <a:r>
              <a:rPr lang="en-GB" sz="2000" b="1" dirty="0">
                <a:solidFill>
                  <a:srgbClr val="800000"/>
                </a:solidFill>
                <a:ea typeface="ＭＳ Ｐゴシック" pitchFamily="-107" charset="-128"/>
                <a:cs typeface="ＭＳ Ｐゴシック" pitchFamily="-107" charset="-128"/>
              </a:rPr>
              <a:t>to improve the </a:t>
            </a:r>
            <a:r>
              <a:rPr lang="en-GB" sz="2000" b="1" dirty="0" smtClean="0">
                <a:solidFill>
                  <a:srgbClr val="800000"/>
                </a:solidFill>
                <a:ea typeface="ＭＳ Ｐゴシック" pitchFamily="-107" charset="-128"/>
                <a:cs typeface="ＭＳ Ｐゴシック" pitchFamily="-107" charset="-128"/>
              </a:rPr>
              <a:t>situation</a:t>
            </a:r>
            <a:endParaRPr lang="en-GB" dirty="0">
              <a:ea typeface="ＭＳ Ｐゴシック" pitchFamily="-107" charset="-128"/>
              <a:cs typeface="ＭＳ Ｐゴシック" pitchFamily="-107" charset="-128"/>
            </a:endParaRPr>
          </a:p>
          <a:p>
            <a:pPr marL="457200" indent="-457200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Clr>
                <a:srgbClr val="083763"/>
              </a:buClr>
              <a:buSzPct val="85000"/>
              <a:buFont typeface="Wingdings 2" pitchFamily="-107" charset="2"/>
              <a:buChar char=""/>
            </a:pPr>
            <a:r>
              <a:rPr lang="en-GB" sz="2000" dirty="0"/>
              <a:t>Exposures are driven by </a:t>
            </a:r>
            <a:r>
              <a:rPr lang="en-GB" sz="2000" b="1" dirty="0">
                <a:solidFill>
                  <a:srgbClr val="800000"/>
                </a:solidFill>
              </a:rPr>
              <a:t>individual behaviours</a:t>
            </a:r>
            <a:r>
              <a:rPr lang="en-GB" sz="2000" dirty="0">
                <a:solidFill>
                  <a:srgbClr val="800000"/>
                </a:solidFill>
              </a:rPr>
              <a:t> </a:t>
            </a:r>
            <a:r>
              <a:rPr lang="en-GB" sz="2000" dirty="0"/>
              <a:t>and the </a:t>
            </a:r>
            <a:r>
              <a:rPr lang="en-GB" sz="2000" b="1" dirty="0">
                <a:solidFill>
                  <a:srgbClr val="800000"/>
                </a:solidFill>
              </a:rPr>
              <a:t>socio-economic situation </a:t>
            </a:r>
            <a:r>
              <a:rPr lang="en-GB" sz="2000" dirty="0"/>
              <a:t>in the affected </a:t>
            </a:r>
            <a:r>
              <a:rPr lang="en-GB" sz="2000" dirty="0" smtClean="0"/>
              <a:t>areas and result in a large individual dose distribution </a:t>
            </a:r>
          </a:p>
          <a:p>
            <a:pPr marL="457200" indent="-457200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Clr>
                <a:srgbClr val="083763"/>
              </a:buClr>
              <a:buSzPct val="85000"/>
              <a:buFont typeface="Wingdings 2" pitchFamily="-107" charset="2"/>
              <a:buChar char=""/>
            </a:pPr>
            <a:r>
              <a:rPr lang="en-GB" sz="2000" b="1" dirty="0" smtClean="0">
                <a:solidFill>
                  <a:srgbClr val="800000"/>
                </a:solidFill>
              </a:rPr>
              <a:t>Mean doses </a:t>
            </a:r>
            <a:r>
              <a:rPr lang="en-GB" sz="2000" dirty="0" smtClean="0"/>
              <a:t>for managing protection is not appropriate. For considerations of </a:t>
            </a:r>
            <a:r>
              <a:rPr lang="en-GB" sz="2000" b="1" dirty="0" smtClean="0">
                <a:solidFill>
                  <a:srgbClr val="800000"/>
                </a:solidFill>
              </a:rPr>
              <a:t>prudence</a:t>
            </a:r>
            <a:r>
              <a:rPr lang="en-GB" sz="2000" dirty="0" smtClean="0"/>
              <a:t> </a:t>
            </a:r>
            <a:r>
              <a:rPr lang="en-GB" sz="2000" dirty="0"/>
              <a:t>against the risk</a:t>
            </a:r>
            <a:r>
              <a:rPr lang="en-GB" sz="2000" b="1" dirty="0" smtClean="0">
                <a:solidFill>
                  <a:srgbClr val="800000"/>
                </a:solidFill>
              </a:rPr>
              <a:t>,</a:t>
            </a:r>
            <a:r>
              <a:rPr lang="en-GB" sz="2000" dirty="0" smtClean="0"/>
              <a:t> but also </a:t>
            </a:r>
            <a:r>
              <a:rPr lang="en-GB" sz="2000" b="1" dirty="0" smtClean="0">
                <a:solidFill>
                  <a:srgbClr val="800000"/>
                </a:solidFill>
              </a:rPr>
              <a:t>equity</a:t>
            </a:r>
            <a:r>
              <a:rPr lang="en-GB" sz="2000" dirty="0" smtClean="0"/>
              <a:t>, </a:t>
            </a:r>
            <a:r>
              <a:rPr lang="en-GB" sz="2000" b="1" dirty="0" smtClean="0">
                <a:solidFill>
                  <a:srgbClr val="800000"/>
                </a:solidFill>
              </a:rPr>
              <a:t>priority </a:t>
            </a:r>
            <a:r>
              <a:rPr lang="en-GB" sz="2000" dirty="0" smtClean="0"/>
              <a:t>should be given to reducing doses of </a:t>
            </a:r>
            <a:r>
              <a:rPr lang="en-GB" sz="2000" b="1" dirty="0" smtClean="0">
                <a:solidFill>
                  <a:srgbClr val="800000"/>
                </a:solidFill>
              </a:rPr>
              <a:t>the most exposed individuals</a:t>
            </a:r>
            <a:endParaRPr lang="en-GB" sz="2000" b="1" dirty="0" smtClean="0">
              <a:solidFill>
                <a:srgbClr val="800000"/>
              </a:solidFill>
              <a:ea typeface="MS PGothic" pitchFamily="34" charset="-128"/>
              <a:cs typeface="MS PGothic" pitchFamily="34" charset="-128"/>
            </a:endParaRPr>
          </a:p>
          <a:p>
            <a:pPr marL="914400" lvl="1" indent="-457200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Clr>
                <a:srgbClr val="083763"/>
              </a:buClr>
              <a:buSzPct val="85000"/>
            </a:pPr>
            <a:endParaRPr lang="en-GB" dirty="0" smtClean="0"/>
          </a:p>
          <a:p>
            <a:pPr marL="914400" lvl="1" indent="-457200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Clr>
                <a:srgbClr val="083763"/>
              </a:buClr>
              <a:buSzPct val="85000"/>
              <a:buFont typeface="Wingdings 2" pitchFamily="-107" charset="2"/>
              <a:buChar char=""/>
            </a:pPr>
            <a:endParaRPr lang="en-GB" dirty="0" smtClean="0"/>
          </a:p>
          <a:p>
            <a:pPr marL="914400" lvl="1" indent="-457200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Clr>
                <a:srgbClr val="083763"/>
              </a:buClr>
              <a:buSzPct val="85000"/>
              <a:buFont typeface="Wingdings 2" pitchFamily="-107" charset="2"/>
              <a:buChar char=""/>
            </a:pPr>
            <a:endParaRPr lang="en-GB" dirty="0" smtClean="0"/>
          </a:p>
        </p:txBody>
      </p:sp>
      <p:sp>
        <p:nvSpPr>
          <p:cNvPr id="2" name="Rectangle 1"/>
          <p:cNvSpPr/>
          <p:nvPr/>
        </p:nvSpPr>
        <p:spPr>
          <a:xfrm>
            <a:off x="0" y="30480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n-GB" sz="2400" b="1" dirty="0">
                <a:solidFill>
                  <a:srgbClr val="000045"/>
                </a:solidFill>
                <a:latin typeface="Arial" pitchFamily="-1" charset="0"/>
                <a:ea typeface="Arial" pitchFamily="-1" charset="0"/>
                <a:cs typeface="Arial" pitchFamily="-1" charset="0"/>
              </a:rPr>
              <a:t>Living in contaminated </a:t>
            </a:r>
            <a:r>
              <a:rPr lang="en-GB" sz="2400" b="1" dirty="0" smtClean="0">
                <a:solidFill>
                  <a:srgbClr val="000045"/>
                </a:solidFill>
                <a:latin typeface="Arial" pitchFamily="-1" charset="0"/>
                <a:ea typeface="Arial" pitchFamily="-1" charset="0"/>
                <a:cs typeface="Arial" pitchFamily="-1" charset="0"/>
              </a:rPr>
              <a:t>areas (ICRP 111, § 16 to 23) </a:t>
            </a:r>
            <a:endParaRPr lang="en-GB" sz="2400" b="1" dirty="0">
              <a:solidFill>
                <a:srgbClr val="000045"/>
              </a:solidFill>
              <a:latin typeface="Arial" pitchFamily="-1" charset="0"/>
              <a:ea typeface="Arial" pitchFamily="-1" charset="0"/>
              <a:cs typeface="Arial" pitchFamily="-1" charset="0"/>
            </a:endParaRPr>
          </a:p>
        </p:txBody>
      </p:sp>
      <p:sp>
        <p:nvSpPr>
          <p:cNvPr id="5" name="Espace réservé du numéro de diapositive 4"/>
          <p:cNvSpPr txBox="1">
            <a:spLocks noGrp="1"/>
          </p:cNvSpPr>
          <p:nvPr/>
        </p:nvSpPr>
        <p:spPr bwMode="auto">
          <a:xfrm>
            <a:off x="7019925" y="62865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fld id="{0D8884D1-5EA9-034E-AD32-FF864F5BC90C}" type="slidenum">
              <a:rPr lang="fr-FR" sz="1200"/>
              <a:pPr algn="r" eaLnBrk="1" hangingPunct="1"/>
              <a:t>15</a:t>
            </a:fld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2885589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1371600"/>
          </a:xfrm>
        </p:spPr>
        <p:txBody>
          <a:bodyPr/>
          <a:lstStyle/>
          <a:p>
            <a:pPr>
              <a:defRPr/>
            </a:pPr>
            <a:r>
              <a:rPr lang="en-GB" sz="2400" b="1" dirty="0" smtClean="0">
                <a:solidFill>
                  <a:srgbClr val="000053"/>
                </a:solidFill>
                <a:latin typeface="Arial" charset="0"/>
                <a:ea typeface="Arial" charset="0"/>
                <a:cs typeface="Arial" charset="0"/>
              </a:rPr>
              <a:t>Typical dose distribution from caesium intake of children</a:t>
            </a:r>
            <a:br>
              <a:rPr lang="en-GB" sz="2400" b="1" dirty="0" smtClean="0">
                <a:solidFill>
                  <a:srgbClr val="000053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GB" sz="2400" b="1" dirty="0" smtClean="0">
                <a:solidFill>
                  <a:srgbClr val="000053"/>
                </a:solidFill>
                <a:latin typeface="Arial" charset="0"/>
                <a:ea typeface="Arial" charset="0"/>
                <a:cs typeface="Arial" charset="0"/>
              </a:rPr>
              <a:t> in the contaminated area around Chernobyl </a:t>
            </a:r>
            <a:br>
              <a:rPr lang="en-GB" sz="2400" b="1" dirty="0" smtClean="0">
                <a:solidFill>
                  <a:srgbClr val="000053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GB" sz="2400" b="1" dirty="0" smtClean="0">
                <a:solidFill>
                  <a:srgbClr val="000053"/>
                </a:solidFill>
                <a:latin typeface="Arial" charset="0"/>
                <a:ea typeface="Arial" charset="0"/>
                <a:cs typeface="Arial" charset="0"/>
              </a:rPr>
              <a:t>20 years after the accident</a:t>
            </a:r>
          </a:p>
        </p:txBody>
      </p:sp>
      <p:pic>
        <p:nvPicPr>
          <p:cNvPr id="35842" name="Image 6" descr="distribution bragin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828800"/>
            <a:ext cx="7280275" cy="4495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3" name="Espace réservé du numéro de diapositive 4"/>
          <p:cNvSpPr txBox="1">
            <a:spLocks noGrp="1"/>
          </p:cNvSpPr>
          <p:nvPr/>
        </p:nvSpPr>
        <p:spPr bwMode="auto">
          <a:xfrm>
            <a:off x="7019925" y="62865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1119435D-E7B5-ED46-AB58-8BB4120628CE}" type="slidenum">
              <a:rPr lang="fr-FR" sz="1400"/>
              <a:pPr algn="r" eaLnBrk="1" hangingPunct="1"/>
              <a:t>16</a:t>
            </a:fld>
            <a:endParaRPr lang="fr-FR" sz="1400"/>
          </a:p>
        </p:txBody>
      </p:sp>
      <p:cxnSp>
        <p:nvCxnSpPr>
          <p:cNvPr id="6" name="Connecteur droit 5"/>
          <p:cNvCxnSpPr/>
          <p:nvPr/>
        </p:nvCxnSpPr>
        <p:spPr>
          <a:xfrm rot="5400000" flipH="1" flipV="1">
            <a:off x="4839494" y="4380706"/>
            <a:ext cx="3276600" cy="1588"/>
          </a:xfrm>
          <a:prstGeom prst="line">
            <a:avLst/>
          </a:prstGeom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845" name="ZoneTexte 6"/>
          <p:cNvSpPr txBox="1">
            <a:spLocks noChangeArrowheads="1"/>
          </p:cNvSpPr>
          <p:nvPr/>
        </p:nvSpPr>
        <p:spPr bwMode="auto">
          <a:xfrm>
            <a:off x="4800600" y="2209800"/>
            <a:ext cx="327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rIns="18288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charset="0"/>
              <a:buNone/>
            </a:pPr>
            <a:r>
              <a:rPr lang="en-GB" sz="2000" b="1" dirty="0">
                <a:solidFill>
                  <a:srgbClr val="800000"/>
                </a:solidFill>
              </a:rPr>
              <a:t>Reference level: 1 </a:t>
            </a:r>
            <a:r>
              <a:rPr lang="en-GB" sz="2000" b="1" dirty="0" err="1">
                <a:solidFill>
                  <a:srgbClr val="800000"/>
                </a:solidFill>
              </a:rPr>
              <a:t>mSv</a:t>
            </a:r>
            <a:endParaRPr lang="en-GB" sz="2000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532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テキスト ボックス 2"/>
          <p:cNvSpPr txBox="1">
            <a:spLocks noChangeArrowheads="1"/>
          </p:cNvSpPr>
          <p:nvPr/>
        </p:nvSpPr>
        <p:spPr bwMode="auto">
          <a:xfrm>
            <a:off x="762000" y="6096000"/>
            <a:ext cx="7467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nstantia" charset="0"/>
                <a:ea typeface="HGP明朝E" charset="0"/>
                <a:cs typeface="HGP明朝E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onstantia" charset="0"/>
                <a:ea typeface="HGP明朝E" charset="0"/>
                <a:cs typeface="HGP明朝E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onstantia" charset="0"/>
                <a:ea typeface="HGP明朝E" charset="0"/>
                <a:cs typeface="HGP明朝E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onstantia" charset="0"/>
                <a:ea typeface="HGP明朝E" charset="0"/>
                <a:cs typeface="HGP明朝E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onstantia" charset="0"/>
                <a:ea typeface="HGP明朝E" charset="0"/>
                <a:cs typeface="HGP明朝E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charset="0"/>
                <a:ea typeface="HGP明朝E" charset="0"/>
                <a:cs typeface="HGP明朝E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charset="0"/>
                <a:ea typeface="HGP明朝E" charset="0"/>
                <a:cs typeface="HGP明朝E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charset="0"/>
                <a:ea typeface="HGP明朝E" charset="0"/>
                <a:cs typeface="HGP明朝E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charset="0"/>
                <a:ea typeface="HGP明朝E" charset="0"/>
                <a:cs typeface="HGP明朝E" charset="0"/>
              </a:defRPr>
            </a:lvl9pPr>
          </a:lstStyle>
          <a:p>
            <a:pPr algn="r" eaLnBrk="1" hangingPunct="1"/>
            <a:r>
              <a:rPr kumimoji="1" lang="en-US" altLang="ja-JP" sz="1800" dirty="0">
                <a:latin typeface="Calibri" charset="0"/>
                <a:cs typeface="Times New Roman" charset="0"/>
              </a:rPr>
              <a:t>(Reported on February 20, 2012, http://</a:t>
            </a:r>
            <a:r>
              <a:rPr kumimoji="1" lang="en-US" altLang="ja-JP" sz="1800" dirty="0" err="1">
                <a:latin typeface="Calibri" charset="0"/>
                <a:cs typeface="Times New Roman" charset="0"/>
              </a:rPr>
              <a:t>wwwcms.pref.fukushima.jp</a:t>
            </a:r>
            <a:r>
              <a:rPr kumimoji="1" lang="en-US" altLang="ja-JP" sz="1800" dirty="0">
                <a:latin typeface="Calibri" charset="0"/>
                <a:cs typeface="Times New Roman" charset="0"/>
              </a:rPr>
              <a:t>/)</a:t>
            </a:r>
            <a:endParaRPr kumimoji="1" lang="ja-JP" altLang="en-US" sz="18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4821" name="Rectangle 30"/>
          <p:cNvSpPr>
            <a:spLocks noChangeArrowheads="1"/>
          </p:cNvSpPr>
          <p:nvPr/>
        </p:nvSpPr>
        <p:spPr bwMode="auto">
          <a:xfrm>
            <a:off x="0" y="188912"/>
            <a:ext cx="9144000" cy="87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ja-JP" sz="2800" b="1" dirty="0">
                <a:solidFill>
                  <a:srgbClr val="002060"/>
                </a:solidFill>
                <a:latin typeface="Calibri" charset="0"/>
              </a:rPr>
              <a:t>Distribution of individual external </a:t>
            </a:r>
            <a:r>
              <a:rPr lang="en-US" altLang="ja-JP" sz="2800" b="1" dirty="0" smtClean="0">
                <a:solidFill>
                  <a:srgbClr val="002060"/>
                </a:solidFill>
                <a:latin typeface="Calibri" charset="0"/>
              </a:rPr>
              <a:t>dose </a:t>
            </a:r>
          </a:p>
          <a:p>
            <a:pPr algn="ctr"/>
            <a:r>
              <a:rPr lang="en-US" altLang="ja-JP" sz="2800" b="1" dirty="0" smtClean="0">
                <a:solidFill>
                  <a:srgbClr val="002060"/>
                </a:solidFill>
                <a:latin typeface="Calibri" charset="0"/>
              </a:rPr>
              <a:t>in Fukushima affected areas </a:t>
            </a:r>
            <a:endParaRPr lang="en-US" altLang="ja-JP" sz="2800" b="1" dirty="0">
              <a:solidFill>
                <a:srgbClr val="002060"/>
              </a:solidFill>
              <a:latin typeface="Calibri" charset="0"/>
            </a:endParaRPr>
          </a:p>
        </p:txBody>
      </p:sp>
      <p:pic>
        <p:nvPicPr>
          <p:cNvPr id="34818" name="Picture 4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371601"/>
            <a:ext cx="7345363" cy="472439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19" name="テキスト ボックス 1"/>
          <p:cNvSpPr txBox="1">
            <a:spLocks noChangeArrowheads="1"/>
          </p:cNvSpPr>
          <p:nvPr/>
        </p:nvSpPr>
        <p:spPr bwMode="auto">
          <a:xfrm>
            <a:off x="3200400" y="1219200"/>
            <a:ext cx="5421313" cy="2062103"/>
          </a:xfrm>
          <a:prstGeom prst="rect">
            <a:avLst/>
          </a:prstGeom>
          <a:solidFill>
            <a:srgbClr val="DBF5F9"/>
          </a:solidFill>
          <a:ln w="3175" cmpd="sng">
            <a:solidFill>
              <a:schemeClr val="tx1"/>
            </a:solidFill>
          </a:ln>
          <a:extLst/>
        </p:spPr>
        <p:txBody>
          <a:bodyPr wrap="square">
            <a:spAutoFit/>
          </a:bodyPr>
          <a:lstStyle>
            <a:lvl1pPr marL="176213" indent="-176213" eaLnBrk="0" hangingPunct="0">
              <a:defRPr sz="2400">
                <a:solidFill>
                  <a:schemeClr val="tx1"/>
                </a:solidFill>
                <a:latin typeface="Constantia" charset="0"/>
                <a:ea typeface="HGP明朝E" charset="0"/>
                <a:cs typeface="HGP明朝E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onstantia" charset="0"/>
                <a:ea typeface="HGP明朝E" charset="0"/>
                <a:cs typeface="HGP明朝E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onstantia" charset="0"/>
                <a:ea typeface="HGP明朝E" charset="0"/>
                <a:cs typeface="HGP明朝E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onstantia" charset="0"/>
                <a:ea typeface="HGP明朝E" charset="0"/>
                <a:cs typeface="HGP明朝E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onstantia" charset="0"/>
                <a:ea typeface="HGP明朝E" charset="0"/>
                <a:cs typeface="HGP明朝E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charset="0"/>
                <a:ea typeface="HGP明朝E" charset="0"/>
                <a:cs typeface="HGP明朝E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charset="0"/>
                <a:ea typeface="HGP明朝E" charset="0"/>
                <a:cs typeface="HGP明朝E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charset="0"/>
                <a:ea typeface="HGP明朝E" charset="0"/>
                <a:cs typeface="HGP明朝E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charset="0"/>
                <a:ea typeface="HGP明朝E" charset="0"/>
                <a:cs typeface="HGP明朝E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kumimoji="1" lang="en-US" altLang="ja-JP" sz="1800" b="1" dirty="0">
                <a:latin typeface="+mj-lt"/>
                <a:cs typeface="Times New Roman" charset="0"/>
              </a:rPr>
              <a:t>Cumulative effective dose for four months from 11 March to 11 </a:t>
            </a:r>
            <a:r>
              <a:rPr kumimoji="1" lang="en-US" altLang="ja-JP" sz="1800" b="1" dirty="0" smtClean="0">
                <a:latin typeface="+mj-lt"/>
                <a:cs typeface="Times New Roman" charset="0"/>
              </a:rPr>
              <a:t>July 2011</a:t>
            </a:r>
            <a:endParaRPr kumimoji="1" lang="en-US" altLang="ja-JP" sz="1800" b="1" dirty="0">
              <a:latin typeface="+mj-lt"/>
              <a:cs typeface="Times New Roman" charset="0"/>
            </a:endParaRPr>
          </a:p>
          <a:p>
            <a:pPr eaLnBrk="1" hangingPunct="1">
              <a:buFontTx/>
              <a:buChar char="•"/>
            </a:pPr>
            <a:r>
              <a:rPr kumimoji="1" lang="en-US" altLang="ja-JP" sz="1800" b="1" dirty="0">
                <a:latin typeface="+mj-lt"/>
                <a:cs typeface="Times New Roman" charset="0"/>
              </a:rPr>
              <a:t>9,747 residents of </a:t>
            </a:r>
            <a:r>
              <a:rPr kumimoji="1" lang="en-US" altLang="ja-JP" sz="1800" b="1" dirty="0" err="1">
                <a:latin typeface="+mj-lt"/>
                <a:cs typeface="Times New Roman" charset="0"/>
              </a:rPr>
              <a:t>Kawamata</a:t>
            </a:r>
            <a:r>
              <a:rPr kumimoji="1" lang="en-US" altLang="ja-JP" sz="1800" b="1" dirty="0">
                <a:latin typeface="+mj-lt"/>
                <a:cs typeface="Times New Roman" charset="0"/>
              </a:rPr>
              <a:t>, </a:t>
            </a:r>
            <a:r>
              <a:rPr kumimoji="1" lang="en-US" altLang="ja-JP" sz="1800" b="1" dirty="0" err="1">
                <a:latin typeface="+mj-lt"/>
                <a:cs typeface="Times New Roman" charset="0"/>
              </a:rPr>
              <a:t>Namie</a:t>
            </a:r>
            <a:r>
              <a:rPr kumimoji="1" lang="en-US" altLang="ja-JP" sz="1800" b="1" dirty="0">
                <a:latin typeface="+mj-lt"/>
                <a:cs typeface="Times New Roman" charset="0"/>
              </a:rPr>
              <a:t> and </a:t>
            </a:r>
            <a:r>
              <a:rPr kumimoji="1" lang="en-US" altLang="ja-JP" sz="1800" b="1" dirty="0" err="1" smtClean="0">
                <a:latin typeface="+mj-lt"/>
                <a:cs typeface="Times New Roman" charset="0"/>
              </a:rPr>
              <a:t>Iitate</a:t>
            </a:r>
            <a:endParaRPr kumimoji="1" lang="en-US" altLang="ja-JP" sz="1800" b="1" dirty="0">
              <a:latin typeface="+mj-lt"/>
              <a:cs typeface="Times New Roman" charset="0"/>
            </a:endParaRPr>
          </a:p>
          <a:p>
            <a:pPr marL="0" indent="0" eaLnBrk="1" hangingPunct="1"/>
            <a:endParaRPr kumimoji="1" lang="en-US" altLang="ja-JP" sz="2000" b="1" dirty="0" smtClean="0">
              <a:latin typeface="Calibri" charset="0"/>
              <a:cs typeface="Times New Roman" charset="0"/>
            </a:endParaRPr>
          </a:p>
          <a:p>
            <a:pPr eaLnBrk="1" hangingPunct="1">
              <a:buFontTx/>
              <a:buChar char="•"/>
            </a:pPr>
            <a:r>
              <a:rPr kumimoji="1" lang="en-US" altLang="ja-JP" sz="1800" b="1" dirty="0">
                <a:latin typeface="+mj-lt"/>
                <a:cs typeface="Times New Roman" charset="0"/>
              </a:rPr>
              <a:t>91,6% of residents less than 5 </a:t>
            </a:r>
            <a:r>
              <a:rPr kumimoji="1" lang="en-US" altLang="ja-JP" sz="1800" b="1" dirty="0" err="1">
                <a:latin typeface="+mj-lt"/>
                <a:cs typeface="Times New Roman" charset="0"/>
              </a:rPr>
              <a:t>mSv</a:t>
            </a:r>
            <a:r>
              <a:rPr kumimoji="1" lang="en-US" altLang="ja-JP" sz="1800" b="1" dirty="0">
                <a:latin typeface="+mj-lt"/>
                <a:cs typeface="Times New Roman" charset="0"/>
              </a:rPr>
              <a:t> and 99.3% less than 10 </a:t>
            </a:r>
            <a:r>
              <a:rPr kumimoji="1" lang="en-US" altLang="ja-JP" sz="1800" b="1" dirty="0" err="1">
                <a:latin typeface="+mj-lt"/>
                <a:cs typeface="Times New Roman" charset="0"/>
              </a:rPr>
              <a:t>mSv</a:t>
            </a:r>
            <a:endParaRPr kumimoji="1" lang="en-US" altLang="ja-JP" sz="1800" b="1" dirty="0">
              <a:latin typeface="+mj-lt"/>
              <a:cs typeface="Times New Roman" charset="0"/>
            </a:endParaRPr>
          </a:p>
          <a:p>
            <a:pPr eaLnBrk="1" hangingPunct="1">
              <a:buFontTx/>
              <a:buChar char="•"/>
            </a:pPr>
            <a:r>
              <a:rPr kumimoji="1" lang="en-US" altLang="ja-JP" sz="1800" b="1" dirty="0">
                <a:latin typeface="+mj-lt"/>
                <a:cs typeface="Times New Roman" charset="0"/>
              </a:rPr>
              <a:t>71 residents beyond 10 </a:t>
            </a:r>
            <a:r>
              <a:rPr kumimoji="1" lang="en-US" altLang="ja-JP" sz="1800" b="1" dirty="0" err="1">
                <a:latin typeface="+mj-lt"/>
                <a:cs typeface="Times New Roman" charset="0"/>
              </a:rPr>
              <a:t>mSv</a:t>
            </a:r>
            <a:r>
              <a:rPr kumimoji="1" lang="en-US" altLang="ja-JP" sz="1800" b="1" dirty="0">
                <a:latin typeface="+mj-lt"/>
                <a:cs typeface="Times New Roman" charset="0"/>
              </a:rPr>
              <a:t> (Max. 23 </a:t>
            </a:r>
            <a:r>
              <a:rPr kumimoji="1" lang="en-US" altLang="ja-JP" sz="1800" b="1" dirty="0" err="1">
                <a:latin typeface="+mj-lt"/>
                <a:cs typeface="Times New Roman" charset="0"/>
              </a:rPr>
              <a:t>mSv</a:t>
            </a:r>
            <a:r>
              <a:rPr kumimoji="1" lang="en-US" altLang="ja-JP" sz="1800" b="1" dirty="0">
                <a:latin typeface="+mj-lt"/>
                <a:cs typeface="Times New Roman" charset="0"/>
              </a:rPr>
              <a:t>) </a:t>
            </a:r>
          </a:p>
        </p:txBody>
      </p:sp>
      <p:sp>
        <p:nvSpPr>
          <p:cNvPr id="34822" name="テキスト ボックス 1"/>
          <p:cNvSpPr txBox="1">
            <a:spLocks noChangeArrowheads="1"/>
          </p:cNvSpPr>
          <p:nvPr/>
        </p:nvSpPr>
        <p:spPr bwMode="auto">
          <a:xfrm>
            <a:off x="990600" y="1371600"/>
            <a:ext cx="1704975" cy="307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nstantia" charset="0"/>
                <a:ea typeface="HGP明朝E" charset="0"/>
                <a:cs typeface="HGP明朝E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onstantia" charset="0"/>
                <a:ea typeface="HGP明朝E" charset="0"/>
                <a:cs typeface="HGP明朝E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onstantia" charset="0"/>
                <a:ea typeface="HGP明朝E" charset="0"/>
                <a:cs typeface="HGP明朝E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onstantia" charset="0"/>
                <a:ea typeface="HGP明朝E" charset="0"/>
                <a:cs typeface="HGP明朝E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onstantia" charset="0"/>
                <a:ea typeface="HGP明朝E" charset="0"/>
                <a:cs typeface="HGP明朝E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charset="0"/>
                <a:ea typeface="HGP明朝E" charset="0"/>
                <a:cs typeface="HGP明朝E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charset="0"/>
                <a:ea typeface="HGP明朝E" charset="0"/>
                <a:cs typeface="HGP明朝E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charset="0"/>
                <a:ea typeface="HGP明朝E" charset="0"/>
                <a:cs typeface="HGP明朝E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charset="0"/>
                <a:ea typeface="HGP明朝E" charset="0"/>
                <a:cs typeface="HGP明朝E" charset="0"/>
              </a:defRPr>
            </a:lvl9pPr>
          </a:lstStyle>
          <a:p>
            <a:pPr eaLnBrk="1" hangingPunct="1"/>
            <a:r>
              <a:rPr lang="en-US" altLang="ja-JP" sz="1400" b="1">
                <a:latin typeface="Calibri" charset="0"/>
              </a:rPr>
              <a:t>Number of people</a:t>
            </a:r>
            <a:endParaRPr lang="ja-JP" altLang="en-US" sz="1400" b="1">
              <a:latin typeface="Calibri" charset="0"/>
            </a:endParaRPr>
          </a:p>
        </p:txBody>
      </p:sp>
      <p:sp>
        <p:nvSpPr>
          <p:cNvPr id="8" name="Espace réservé du numéro de diapositive 4"/>
          <p:cNvSpPr txBox="1">
            <a:spLocks noGrp="1"/>
          </p:cNvSpPr>
          <p:nvPr/>
        </p:nvSpPr>
        <p:spPr bwMode="auto">
          <a:xfrm>
            <a:off x="7019925" y="62865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fld id="{0D8884D1-5EA9-034E-AD32-FF864F5BC90C}" type="slidenum">
              <a:rPr lang="fr-FR" sz="1200"/>
              <a:pPr algn="r" eaLnBrk="1" hangingPunct="1"/>
              <a:t>17</a:t>
            </a:fld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3128904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3"/>
          <p:cNvSpPr>
            <a:spLocks noChangeArrowheads="1"/>
          </p:cNvSpPr>
          <p:nvPr/>
        </p:nvSpPr>
        <p:spPr bwMode="auto">
          <a:xfrm>
            <a:off x="152400" y="1066800"/>
            <a:ext cx="86868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/>
          <a:lstStyle/>
          <a:p>
            <a:pPr marL="914400" lvl="1" indent="-457200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Clr>
                <a:srgbClr val="083763"/>
              </a:buClr>
              <a:buSzPct val="85000"/>
              <a:buFont typeface="Wingdings 2" charset="0"/>
              <a:buChar char=""/>
            </a:pPr>
            <a:r>
              <a:rPr lang="en-GB" sz="2000" dirty="0" smtClean="0">
                <a:latin typeface="Arial" charset="0"/>
              </a:rPr>
              <a:t>To </a:t>
            </a:r>
            <a:r>
              <a:rPr lang="en-GB" sz="2000" dirty="0">
                <a:latin typeface="Arial" charset="0"/>
              </a:rPr>
              <a:t>be effective protection strategies should include actions implemented by authorities at the national and local levels and by the affected population itself = </a:t>
            </a:r>
            <a:r>
              <a:rPr lang="en-GB" sz="2000" b="1" dirty="0">
                <a:solidFill>
                  <a:srgbClr val="800000"/>
                </a:solidFill>
                <a:latin typeface="Arial" charset="0"/>
              </a:rPr>
              <a:t>self help protection actions</a:t>
            </a:r>
          </a:p>
          <a:p>
            <a:pPr marL="914400" lvl="1" indent="-457200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Clr>
                <a:srgbClr val="083763"/>
              </a:buClr>
              <a:buSzPct val="85000"/>
              <a:buFont typeface="Wingdings 2" charset="0"/>
              <a:buChar char=""/>
            </a:pPr>
            <a:r>
              <a:rPr lang="en-CA" sz="2000" dirty="0"/>
              <a:t>To participate to their own protection, inhabitants from the affected areas must understand:</a:t>
            </a:r>
          </a:p>
          <a:p>
            <a:pPr algn="ctr">
              <a:spcAft>
                <a:spcPts val="600"/>
              </a:spcAft>
              <a:buFont typeface="Wingdings 2" charset="0"/>
              <a:buNone/>
            </a:pPr>
            <a:r>
              <a:rPr lang="en-CA" sz="2000" b="1" dirty="0">
                <a:solidFill>
                  <a:srgbClr val="000053"/>
                </a:solidFill>
                <a:latin typeface="Arial" charset="0"/>
                <a:cs typeface="ＭＳ Ｐゴシック" charset="0"/>
              </a:rPr>
              <a:t>	</a:t>
            </a:r>
            <a:r>
              <a:rPr lang="en-CA" sz="2000" b="1" dirty="0">
                <a:solidFill>
                  <a:srgbClr val="800000"/>
                </a:solidFill>
                <a:latin typeface="Arial" charset="0"/>
                <a:cs typeface="ＭＳ Ｐゴシック" charset="0"/>
              </a:rPr>
              <a:t>Where, when and how </a:t>
            </a:r>
            <a:r>
              <a:rPr lang="en-CA" sz="2000" dirty="0"/>
              <a:t>they are exposed?</a:t>
            </a:r>
          </a:p>
          <a:p>
            <a:pPr algn="ctr">
              <a:spcAft>
                <a:spcPts val="600"/>
              </a:spcAft>
              <a:buFont typeface="Wingdings 2" charset="0"/>
              <a:buNone/>
            </a:pPr>
            <a:r>
              <a:rPr lang="en-CA" sz="2000" b="1" dirty="0" smtClean="0">
                <a:solidFill>
                  <a:srgbClr val="800000"/>
                </a:solidFill>
                <a:latin typeface="Arial" charset="0"/>
                <a:ea typeface="ＭＳ Ｐゴシック" charset="0"/>
                <a:cs typeface="ＭＳ Ｐゴシック" charset="0"/>
              </a:rPr>
              <a:t>What </a:t>
            </a:r>
            <a:r>
              <a:rPr lang="en-CA" sz="2000" b="1" dirty="0">
                <a:solidFill>
                  <a:srgbClr val="800000"/>
                </a:solidFill>
                <a:latin typeface="Arial" charset="0"/>
                <a:ea typeface="ＭＳ Ｐゴシック" charset="0"/>
                <a:cs typeface="ＭＳ Ｐゴシック" charset="0"/>
              </a:rPr>
              <a:t>can they</a:t>
            </a:r>
            <a:r>
              <a:rPr lang="en-CA" sz="2000" dirty="0">
                <a:solidFill>
                  <a:srgbClr val="000053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CA" sz="2000" b="1" dirty="0">
                <a:solidFill>
                  <a:srgbClr val="800000"/>
                </a:solidFill>
                <a:latin typeface="Arial" charset="0"/>
                <a:ea typeface="ＭＳ Ｐゴシック" charset="0"/>
                <a:cs typeface="ＭＳ Ｐゴシック" charset="0"/>
              </a:rPr>
              <a:t>do </a:t>
            </a:r>
            <a:r>
              <a:rPr lang="en-CA" sz="2000" dirty="0"/>
              <a:t>to protect themselves ?</a:t>
            </a:r>
          </a:p>
          <a:p>
            <a:pPr lvl="1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Clr>
                <a:srgbClr val="083763"/>
              </a:buClr>
              <a:buSzPct val="85000"/>
            </a:pPr>
            <a:r>
              <a:rPr lang="en-GB" sz="2000" dirty="0" smtClean="0">
                <a:solidFill>
                  <a:srgbClr val="000053"/>
                </a:solidFill>
                <a:latin typeface="Arial" charset="0"/>
                <a:cs typeface="ＭＳ Ｐゴシック" charset="0"/>
              </a:rPr>
              <a:t>	t</a:t>
            </a:r>
            <a:r>
              <a:rPr lang="en-GB" sz="2000" dirty="0"/>
              <a:t>o regain control on the situation and to become actors of their 	own protection = </a:t>
            </a:r>
            <a:r>
              <a:rPr lang="en-GB" sz="2000" b="1" dirty="0">
                <a:solidFill>
                  <a:srgbClr val="800000"/>
                </a:solidFill>
                <a:latin typeface="Arial" charset="0"/>
                <a:cs typeface="ＭＳ Ｐゴシック" charset="0"/>
              </a:rPr>
              <a:t>practical radiation protection </a:t>
            </a:r>
            <a:r>
              <a:rPr lang="en-GB" sz="2000" b="1" dirty="0" smtClean="0">
                <a:solidFill>
                  <a:srgbClr val="800000"/>
                </a:solidFill>
                <a:latin typeface="Arial" charset="0"/>
                <a:cs typeface="ＭＳ Ｐゴシック" charset="0"/>
              </a:rPr>
              <a:t>culture</a:t>
            </a:r>
          </a:p>
          <a:p>
            <a:pPr marL="914400" lvl="1" indent="-457200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Clr>
                <a:srgbClr val="083763"/>
              </a:buClr>
              <a:buSzPct val="85000"/>
              <a:buFont typeface="Wingdings 2" charset="0"/>
              <a:buChar char=""/>
            </a:pPr>
            <a:r>
              <a:rPr lang="en-GB" sz="2000" b="1" dirty="0" smtClean="0">
                <a:solidFill>
                  <a:srgbClr val="800000"/>
                </a:solidFill>
                <a:latin typeface="Arial" charset="0"/>
                <a:cs typeface="ＭＳ Ｐゴシック" charset="0"/>
              </a:rPr>
              <a:t> </a:t>
            </a:r>
            <a:r>
              <a:rPr lang="en-GB" sz="2000" dirty="0"/>
              <a:t>It is the </a:t>
            </a:r>
            <a:r>
              <a:rPr lang="en-GB" sz="2000" b="1" dirty="0">
                <a:solidFill>
                  <a:srgbClr val="800000"/>
                </a:solidFill>
                <a:latin typeface="Arial" charset="0"/>
              </a:rPr>
              <a:t>responsibility of authorities </a:t>
            </a:r>
            <a:r>
              <a:rPr lang="en-GB" sz="2000" dirty="0"/>
              <a:t>to establish programmes for continuous </a:t>
            </a:r>
            <a:r>
              <a:rPr lang="en-GB" sz="2000" b="1" dirty="0">
                <a:solidFill>
                  <a:srgbClr val="800000"/>
                </a:solidFill>
                <a:latin typeface="Arial" charset="0"/>
              </a:rPr>
              <a:t>radiation monitoring, health surveillance</a:t>
            </a:r>
            <a:r>
              <a:rPr lang="en-GB" sz="2000" dirty="0">
                <a:latin typeface="Arial" charset="0"/>
              </a:rPr>
              <a:t>, </a:t>
            </a:r>
            <a:r>
              <a:rPr lang="en-GB" sz="2000" dirty="0"/>
              <a:t>and </a:t>
            </a:r>
            <a:r>
              <a:rPr lang="en-GB" sz="2000" b="1" dirty="0">
                <a:solidFill>
                  <a:srgbClr val="800000"/>
                </a:solidFill>
                <a:latin typeface="Arial" charset="0"/>
              </a:rPr>
              <a:t>information and education of the </a:t>
            </a:r>
            <a:r>
              <a:rPr lang="en-GB" sz="2000" b="1" dirty="0" smtClean="0">
                <a:solidFill>
                  <a:srgbClr val="800000"/>
                </a:solidFill>
                <a:latin typeface="Arial" charset="0"/>
              </a:rPr>
              <a:t>population </a:t>
            </a:r>
            <a:r>
              <a:rPr lang="en-GB" sz="2000" dirty="0"/>
              <a:t>to favour the engagement of the population in its own protection</a:t>
            </a:r>
          </a:p>
          <a:p>
            <a:pPr lvl="1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Clr>
                <a:srgbClr val="083763"/>
              </a:buClr>
              <a:buSzPct val="85000"/>
            </a:pPr>
            <a:endParaRPr lang="en-GB" sz="2000" b="1" dirty="0">
              <a:solidFill>
                <a:srgbClr val="800000"/>
              </a:solidFill>
              <a:latin typeface="Arial" charset="0"/>
              <a:cs typeface="ＭＳ Ｐゴシック" charset="0"/>
            </a:endParaRPr>
          </a:p>
          <a:p>
            <a:pPr marL="914400" lvl="1" indent="-457200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Clr>
                <a:srgbClr val="083763"/>
              </a:buClr>
              <a:buSzPct val="85000"/>
              <a:buFont typeface="Wingdings 2" charset="0"/>
              <a:buChar char=""/>
            </a:pPr>
            <a:endParaRPr lang="en-AU" sz="2000" b="1" dirty="0">
              <a:solidFill>
                <a:srgbClr val="800000"/>
              </a:solidFill>
              <a:latin typeface="Arial" charset="0"/>
            </a:endParaRPr>
          </a:p>
        </p:txBody>
      </p:sp>
      <p:sp>
        <p:nvSpPr>
          <p:cNvPr id="50178" name="Rectangle 2"/>
          <p:cNvSpPr txBox="1">
            <a:spLocks noChangeArrowheads="1"/>
          </p:cNvSpPr>
          <p:nvPr/>
        </p:nvSpPr>
        <p:spPr bwMode="auto">
          <a:xfrm>
            <a:off x="0" y="38100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onstanti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b="1" dirty="0">
                <a:latin typeface="Calibri" charset="0"/>
              </a:rPr>
              <a:t/>
            </a:r>
            <a:br>
              <a:rPr lang="fr-FR" b="1" dirty="0">
                <a:latin typeface="Calibri" charset="0"/>
              </a:rPr>
            </a:br>
            <a:r>
              <a:rPr lang="fr-FR" b="1" dirty="0">
                <a:latin typeface="Calibri" charset="0"/>
              </a:rPr>
              <a:t/>
            </a:r>
            <a:br>
              <a:rPr lang="fr-FR" b="1" dirty="0">
                <a:latin typeface="Calibri" charset="0"/>
              </a:rPr>
            </a:br>
            <a:r>
              <a:rPr lang="en-GB" b="1" dirty="0">
                <a:solidFill>
                  <a:srgbClr val="000045"/>
                </a:solidFill>
                <a:latin typeface="Arial" pitchFamily="-1" charset="0"/>
                <a:ea typeface="Arial" pitchFamily="-1" charset="0"/>
                <a:cs typeface="Arial" pitchFamily="-1" charset="0"/>
              </a:rPr>
              <a:t>Living in contaminated areas </a:t>
            </a:r>
          </a:p>
          <a:p>
            <a:pPr algn="r" eaLnBrk="1" hangingPunct="1"/>
            <a:r>
              <a:rPr lang="fr-FR" b="1" dirty="0">
                <a:solidFill>
                  <a:srgbClr val="000045"/>
                </a:solidFill>
                <a:latin typeface="Arial" pitchFamily="-1" charset="0"/>
                <a:ea typeface="Arial" pitchFamily="-1" charset="0"/>
                <a:cs typeface="Arial" pitchFamily="-1" charset="0"/>
              </a:rPr>
              <a:t/>
            </a:r>
            <a:br>
              <a:rPr lang="fr-FR" b="1" dirty="0">
                <a:solidFill>
                  <a:srgbClr val="000045"/>
                </a:solidFill>
                <a:latin typeface="Arial" pitchFamily="-1" charset="0"/>
                <a:ea typeface="Arial" pitchFamily="-1" charset="0"/>
                <a:cs typeface="Arial" pitchFamily="-1" charset="0"/>
              </a:rPr>
            </a:br>
            <a:r>
              <a:rPr lang="fr-FR" sz="2000" b="1" dirty="0">
                <a:latin typeface="Calibri" charset="0"/>
              </a:rPr>
              <a:t/>
            </a:r>
            <a:br>
              <a:rPr lang="fr-FR" sz="2000" b="1" dirty="0">
                <a:latin typeface="Calibri" charset="0"/>
              </a:rPr>
            </a:br>
            <a:r>
              <a:rPr lang="fr-FR" b="1" dirty="0">
                <a:latin typeface="Calibri" charset="0"/>
              </a:rPr>
              <a:t> </a:t>
            </a:r>
          </a:p>
        </p:txBody>
      </p:sp>
      <p:sp>
        <p:nvSpPr>
          <p:cNvPr id="50179" name="Espace réservé du numéro de diapositive 4"/>
          <p:cNvSpPr txBox="1">
            <a:spLocks noGrp="1"/>
          </p:cNvSpPr>
          <p:nvPr/>
        </p:nvSpPr>
        <p:spPr bwMode="auto">
          <a:xfrm>
            <a:off x="7019925" y="62865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Constanti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9pPr>
          </a:lstStyle>
          <a:p>
            <a:pPr algn="r" eaLnBrk="1" hangingPunct="1"/>
            <a:fld id="{2FBFCC0D-A107-4B4C-89A3-0D9DE1135D73}" type="slidenum">
              <a:rPr lang="fr-FR" sz="1200">
                <a:latin typeface="Arial" charset="0"/>
              </a:rPr>
              <a:pPr algn="r" eaLnBrk="1" hangingPunct="1"/>
              <a:t>18</a:t>
            </a:fld>
            <a:endParaRPr lang="fr-FR" sz="1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9929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304800"/>
            <a:ext cx="9144000" cy="6096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eaLnBrk="1" hangingPunct="1"/>
            <a:r>
              <a:rPr lang="en-GB" sz="2400" b="1" dirty="0">
                <a:solidFill>
                  <a:srgbClr val="000045"/>
                </a:solidFill>
                <a:latin typeface="Arial" pitchFamily="-1" charset="0"/>
                <a:ea typeface="Arial" pitchFamily="-1" charset="0"/>
                <a:cs typeface="Arial" pitchFamily="-1" charset="0"/>
              </a:rPr>
              <a:t>Living in contaminated areas </a:t>
            </a:r>
            <a:br>
              <a:rPr lang="en-GB" sz="2400" b="1" dirty="0">
                <a:solidFill>
                  <a:srgbClr val="000045"/>
                </a:solidFill>
                <a:latin typeface="Arial" pitchFamily="-1" charset="0"/>
                <a:ea typeface="Arial" pitchFamily="-1" charset="0"/>
                <a:cs typeface="Arial" pitchFamily="-1" charset="0"/>
              </a:rPr>
            </a:br>
            <a:endParaRPr lang="en-GB" sz="2400" b="1" dirty="0">
              <a:solidFill>
                <a:srgbClr val="000045"/>
              </a:solidFill>
              <a:latin typeface="Arial" pitchFamily="-1" charset="0"/>
              <a:ea typeface="Arial" pitchFamily="-1" charset="0"/>
              <a:cs typeface="Arial" pitchFamily="-1" charset="0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14400"/>
            <a:ext cx="8915400" cy="5410200"/>
          </a:xfrm>
        </p:spPr>
        <p:txBody>
          <a:bodyPr/>
          <a:lstStyle/>
          <a:p>
            <a:pPr marL="914400" lvl="1" indent="-457200">
              <a:lnSpc>
                <a:spcPct val="120000"/>
              </a:lnSpc>
              <a:spcAft>
                <a:spcPts val="600"/>
              </a:spcAft>
              <a:buFont typeface="Wingdings 2" charset="0"/>
              <a:buChar char=""/>
              <a:defRPr/>
            </a:pPr>
            <a:r>
              <a:rPr lang="en-GB" sz="2000" dirty="0">
                <a:latin typeface="Arial" charset="0"/>
                <a:ea typeface="Arial" pitchFamily="-107" charset="0"/>
                <a:cs typeface="Arial" pitchFamily="-107" charset="0"/>
              </a:rPr>
              <a:t>The dissemination within all segments of the population of a “practical radiation protection culture” is a powerful way:</a:t>
            </a:r>
          </a:p>
          <a:p>
            <a:pPr marL="1189037" lvl="2" indent="-457200">
              <a:spcAft>
                <a:spcPts val="600"/>
              </a:spcAft>
              <a:buFont typeface="Wingdings 2" charset="0"/>
              <a:buChar char=""/>
              <a:defRPr/>
            </a:pPr>
            <a:r>
              <a:rPr lang="en-GB" sz="2000" b="1" dirty="0">
                <a:solidFill>
                  <a:srgbClr val="800000"/>
                </a:solidFill>
                <a:latin typeface="Arial" charset="0"/>
                <a:ea typeface="Arial" pitchFamily="-107" charset="0"/>
                <a:cs typeface="Arial" pitchFamily="-107" charset="0"/>
              </a:rPr>
              <a:t>t</a:t>
            </a:r>
            <a:r>
              <a:rPr lang="en-GB" sz="2000" b="1" dirty="0" smtClean="0">
                <a:solidFill>
                  <a:srgbClr val="800000"/>
                </a:solidFill>
                <a:latin typeface="Arial" charset="0"/>
                <a:ea typeface="Arial" pitchFamily="-107" charset="0"/>
                <a:cs typeface="Arial" pitchFamily="-107" charset="0"/>
              </a:rPr>
              <a:t>o </a:t>
            </a:r>
            <a:r>
              <a:rPr lang="en-GB" sz="2000" b="1" dirty="0">
                <a:solidFill>
                  <a:srgbClr val="800000"/>
                </a:solidFill>
                <a:latin typeface="Arial" charset="0"/>
                <a:ea typeface="Arial" pitchFamily="-107" charset="0"/>
                <a:cs typeface="Arial" pitchFamily="-107" charset="0"/>
              </a:rPr>
              <a:t>involve </a:t>
            </a:r>
            <a:r>
              <a:rPr lang="en-GB" sz="2000" dirty="0" smtClean="0">
                <a:latin typeface="Arial" charset="0"/>
                <a:ea typeface="Arial" pitchFamily="-107" charset="0"/>
                <a:cs typeface="Arial" pitchFamily="-107" charset="0"/>
              </a:rPr>
              <a:t>directly</a:t>
            </a:r>
            <a:r>
              <a:rPr lang="en-US" sz="2000" dirty="0" smtClean="0"/>
              <a:t> the </a:t>
            </a:r>
            <a:r>
              <a:rPr lang="en-US" sz="2000" dirty="0"/>
              <a:t>local professionals and affected population </a:t>
            </a:r>
            <a:r>
              <a:rPr lang="en-GB" sz="2000" b="1" dirty="0" smtClean="0">
                <a:solidFill>
                  <a:srgbClr val="800000"/>
                </a:solidFill>
                <a:latin typeface="Arial" charset="0"/>
                <a:ea typeface="Arial" pitchFamily="-107" charset="0"/>
                <a:cs typeface="Arial" pitchFamily="-107" charset="0"/>
              </a:rPr>
              <a:t>in </a:t>
            </a:r>
            <a:r>
              <a:rPr lang="en-GB" sz="2000" b="1" dirty="0">
                <a:solidFill>
                  <a:srgbClr val="800000"/>
                </a:solidFill>
                <a:latin typeface="Arial" charset="0"/>
                <a:ea typeface="Arial" pitchFamily="-107" charset="0"/>
                <a:cs typeface="Arial" pitchFamily="-107" charset="0"/>
              </a:rPr>
              <a:t>the day to day rehabilitation </a:t>
            </a:r>
            <a:r>
              <a:rPr lang="en-GB" sz="2000" dirty="0">
                <a:latin typeface="Arial" charset="0"/>
                <a:ea typeface="Arial" pitchFamily="-107" charset="0"/>
                <a:cs typeface="Arial" pitchFamily="-107" charset="0"/>
              </a:rPr>
              <a:t>of </a:t>
            </a:r>
            <a:r>
              <a:rPr lang="en-GB" sz="2000" dirty="0" smtClean="0">
                <a:latin typeface="Arial" charset="0"/>
                <a:ea typeface="Arial" pitchFamily="-107" charset="0"/>
                <a:cs typeface="Arial" pitchFamily="-107" charset="0"/>
              </a:rPr>
              <a:t>living </a:t>
            </a:r>
            <a:r>
              <a:rPr lang="en-GB" sz="2000" dirty="0">
                <a:latin typeface="Arial" charset="0"/>
                <a:ea typeface="Arial" pitchFamily="-107" charset="0"/>
                <a:cs typeface="Arial" pitchFamily="-107" charset="0"/>
              </a:rPr>
              <a:t>conditions </a:t>
            </a:r>
            <a:r>
              <a:rPr lang="en-GB" sz="2000" dirty="0" smtClean="0">
                <a:latin typeface="Arial" charset="0"/>
                <a:ea typeface="Arial" pitchFamily="-107" charset="0"/>
                <a:cs typeface="Arial" pitchFamily="-107" charset="0"/>
              </a:rPr>
              <a:t>and </a:t>
            </a:r>
            <a:r>
              <a:rPr lang="en-GB" sz="2000" b="1" dirty="0" smtClean="0">
                <a:solidFill>
                  <a:srgbClr val="800000"/>
                </a:solidFill>
                <a:latin typeface="Arial" charset="0"/>
                <a:ea typeface="Arial" pitchFamily="-107" charset="0"/>
                <a:cs typeface="Arial" pitchFamily="-107" charset="0"/>
              </a:rPr>
              <a:t>to empower</a:t>
            </a:r>
            <a:r>
              <a:rPr lang="en-GB" sz="2000" dirty="0" smtClean="0">
                <a:latin typeface="Arial" charset="0"/>
                <a:ea typeface="Arial" pitchFamily="-107" charset="0"/>
                <a:cs typeface="Arial" pitchFamily="-107" charset="0"/>
              </a:rPr>
              <a:t> them, </a:t>
            </a:r>
          </a:p>
          <a:p>
            <a:pPr marL="1189037" lvl="2" indent="-457200">
              <a:spcAft>
                <a:spcPts val="600"/>
              </a:spcAft>
              <a:buFont typeface="Wingdings 2" charset="0"/>
              <a:buChar char=""/>
              <a:defRPr/>
            </a:pPr>
            <a:r>
              <a:rPr lang="en-GB" sz="2000" dirty="0" smtClean="0">
                <a:latin typeface="Arial" charset="0"/>
                <a:ea typeface="Arial" pitchFamily="-107" charset="0"/>
                <a:cs typeface="Arial" pitchFamily="-107" charset="0"/>
              </a:rPr>
              <a:t>and consequently </a:t>
            </a:r>
            <a:r>
              <a:rPr lang="en-GB" sz="2000" b="1" dirty="0">
                <a:solidFill>
                  <a:srgbClr val="800000"/>
                </a:solidFill>
                <a:latin typeface="Arial" charset="0"/>
                <a:ea typeface="Arial" pitchFamily="-107" charset="0"/>
                <a:cs typeface="Arial" pitchFamily="-107" charset="0"/>
              </a:rPr>
              <a:t>t</a:t>
            </a:r>
            <a:r>
              <a:rPr lang="en-GB" sz="2000" b="1" dirty="0" smtClean="0">
                <a:solidFill>
                  <a:srgbClr val="800000"/>
                </a:solidFill>
                <a:latin typeface="Arial" charset="0"/>
                <a:ea typeface="Arial" pitchFamily="-107" charset="0"/>
                <a:cs typeface="Arial" pitchFamily="-107" charset="0"/>
              </a:rPr>
              <a:t>o </a:t>
            </a:r>
            <a:r>
              <a:rPr lang="en-GB" sz="2000" b="1" dirty="0">
                <a:solidFill>
                  <a:srgbClr val="800000"/>
                </a:solidFill>
                <a:latin typeface="Arial" charset="0"/>
                <a:ea typeface="Arial" pitchFamily="-107" charset="0"/>
                <a:cs typeface="Arial" pitchFamily="-107" charset="0"/>
              </a:rPr>
              <a:t>break the </a:t>
            </a:r>
            <a:r>
              <a:rPr lang="en-GB" sz="2000" b="1" dirty="0" smtClean="0">
                <a:solidFill>
                  <a:srgbClr val="800000"/>
                </a:solidFill>
                <a:latin typeface="Arial" charset="0"/>
                <a:ea typeface="Arial" pitchFamily="-107" charset="0"/>
                <a:cs typeface="Arial" pitchFamily="-107" charset="0"/>
              </a:rPr>
              <a:t>trend of loss of control and exclusion</a:t>
            </a:r>
          </a:p>
          <a:p>
            <a:pPr marL="914400" lvl="1" indent="-457200">
              <a:lnSpc>
                <a:spcPct val="120000"/>
              </a:lnSpc>
              <a:spcAft>
                <a:spcPts val="600"/>
              </a:spcAft>
              <a:buFont typeface="Wingdings 2" charset="0"/>
              <a:buChar char=""/>
              <a:defRPr/>
            </a:pPr>
            <a:r>
              <a:rPr lang="en-GB" sz="2000" dirty="0">
                <a:latin typeface="Arial" charset="0"/>
                <a:ea typeface="Arial" pitchFamily="-107" charset="0"/>
                <a:cs typeface="Arial" pitchFamily="-107" charset="0"/>
              </a:rPr>
              <a:t>When people understand :</a:t>
            </a:r>
          </a:p>
          <a:p>
            <a:pPr marL="1189037" lvl="2" indent="-457200">
              <a:spcAft>
                <a:spcPts val="600"/>
              </a:spcAft>
              <a:buFont typeface="Wingdings 2" charset="0"/>
              <a:buChar char=""/>
              <a:defRPr/>
            </a:pPr>
            <a:r>
              <a:rPr lang="en-CA" sz="2000" b="1" dirty="0">
                <a:solidFill>
                  <a:srgbClr val="800000"/>
                </a:solidFill>
                <a:latin typeface="Arial" charset="0"/>
                <a:ea typeface="Arial" pitchFamily="-107" charset="0"/>
                <a:cs typeface="Arial" pitchFamily="-107" charset="0"/>
              </a:rPr>
              <a:t>Where, when and how </a:t>
            </a:r>
            <a:r>
              <a:rPr lang="en-CA" sz="2000" dirty="0">
                <a:latin typeface="Arial" charset="0"/>
                <a:ea typeface="Arial" pitchFamily="-107" charset="0"/>
                <a:cs typeface="Arial" pitchFamily="-107" charset="0"/>
              </a:rPr>
              <a:t>they are exposed?</a:t>
            </a:r>
          </a:p>
          <a:p>
            <a:pPr marL="1189037" lvl="2" indent="-457200">
              <a:spcAft>
                <a:spcPts val="600"/>
              </a:spcAft>
              <a:buFont typeface="Wingdings 2" charset="0"/>
              <a:buChar char=""/>
              <a:defRPr/>
            </a:pPr>
            <a:r>
              <a:rPr lang="en-CA" sz="2000" b="1" dirty="0">
                <a:solidFill>
                  <a:srgbClr val="800000"/>
                </a:solidFill>
                <a:latin typeface="Arial" charset="0"/>
                <a:ea typeface="Arial" pitchFamily="-107" charset="0"/>
                <a:cs typeface="Arial" pitchFamily="-107" charset="0"/>
              </a:rPr>
              <a:t>What </a:t>
            </a:r>
            <a:r>
              <a:rPr lang="en-CA" sz="2000" dirty="0">
                <a:latin typeface="Arial" charset="0"/>
                <a:ea typeface="Arial" pitchFamily="-107" charset="0"/>
                <a:cs typeface="Arial" pitchFamily="-107" charset="0"/>
              </a:rPr>
              <a:t>can they do to protect themselves ?</a:t>
            </a:r>
          </a:p>
          <a:p>
            <a:pPr marL="457200" lvl="1" indent="0">
              <a:lnSpc>
                <a:spcPct val="120000"/>
              </a:lnSpc>
              <a:spcAft>
                <a:spcPts val="600"/>
              </a:spcAft>
              <a:buNone/>
              <a:defRPr/>
            </a:pPr>
            <a:r>
              <a:rPr lang="en-CA" sz="2000" dirty="0" smtClean="0">
                <a:latin typeface="Arial" charset="0"/>
                <a:ea typeface="Arial" pitchFamily="-107" charset="0"/>
                <a:cs typeface="Arial" pitchFamily="-107" charset="0"/>
              </a:rPr>
              <a:t>	they </a:t>
            </a:r>
            <a:r>
              <a:rPr lang="en-CA" sz="2000" b="1" dirty="0">
                <a:solidFill>
                  <a:srgbClr val="800000"/>
                </a:solidFill>
                <a:latin typeface="Arial" charset="0"/>
                <a:ea typeface="Arial" pitchFamily="-107" charset="0"/>
                <a:cs typeface="Arial" pitchFamily="-107" charset="0"/>
              </a:rPr>
              <a:t>spontaneously engage themselves </a:t>
            </a:r>
            <a:r>
              <a:rPr lang="en-CA" sz="2000" dirty="0">
                <a:latin typeface="Arial" charset="0"/>
                <a:ea typeface="Arial" pitchFamily="-107" charset="0"/>
                <a:cs typeface="Arial" pitchFamily="-107" charset="0"/>
              </a:rPr>
              <a:t>in their own protection </a:t>
            </a:r>
            <a:r>
              <a:rPr lang="en-CA" sz="2000" dirty="0" smtClean="0">
                <a:latin typeface="Arial" charset="0"/>
                <a:ea typeface="Arial" pitchFamily="-107" charset="0"/>
                <a:cs typeface="Arial" pitchFamily="-107" charset="0"/>
              </a:rPr>
              <a:t>and 	they </a:t>
            </a:r>
            <a:r>
              <a:rPr lang="en-CA" sz="2000" b="1" dirty="0">
                <a:solidFill>
                  <a:srgbClr val="800000"/>
                </a:solidFill>
                <a:latin typeface="Arial" charset="0"/>
                <a:ea typeface="Arial" pitchFamily="-107" charset="0"/>
                <a:cs typeface="Arial" pitchFamily="-107" charset="0"/>
              </a:rPr>
              <a:t>progressively take </a:t>
            </a:r>
            <a:r>
              <a:rPr lang="en-GB" sz="2000" b="1" dirty="0">
                <a:solidFill>
                  <a:srgbClr val="800000"/>
                </a:solidFill>
                <a:latin typeface="Arial" charset="0"/>
                <a:ea typeface="Arial" pitchFamily="-107" charset="0"/>
                <a:cs typeface="Arial" pitchFamily="-107" charset="0"/>
              </a:rPr>
              <a:t>control </a:t>
            </a:r>
            <a:r>
              <a:rPr lang="en-GB" sz="2000" dirty="0">
                <a:latin typeface="Arial" charset="0"/>
                <a:ea typeface="Arial" pitchFamily="-107" charset="0"/>
                <a:cs typeface="Arial" pitchFamily="-107" charset="0"/>
              </a:rPr>
              <a:t>of the situation they face </a:t>
            </a:r>
            <a:r>
              <a:rPr lang="en-GB" sz="2000" dirty="0" smtClean="0">
                <a:latin typeface="Arial" charset="0"/>
                <a:ea typeface="Arial" pitchFamily="-107" charset="0"/>
                <a:cs typeface="Arial" pitchFamily="-107" charset="0"/>
              </a:rPr>
              <a:t>	every day </a:t>
            </a:r>
            <a:endParaRPr lang="en-GB" sz="2000" dirty="0">
              <a:latin typeface="Arial" charset="0"/>
              <a:ea typeface="Arial" pitchFamily="-107" charset="0"/>
              <a:cs typeface="Arial" pitchFamily="-107" charset="0"/>
            </a:endParaRPr>
          </a:p>
          <a:p>
            <a:pPr marL="458787" lvl="2" indent="0">
              <a:lnSpc>
                <a:spcPct val="130000"/>
              </a:lnSpc>
              <a:buSzPct val="95000"/>
              <a:buNone/>
              <a:defRPr/>
            </a:pPr>
            <a:endParaRPr lang="en-GB" sz="2000" b="1" dirty="0"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4" name="Espace réservé du numéro de diapositive 4"/>
          <p:cNvSpPr txBox="1">
            <a:spLocks noGrp="1"/>
          </p:cNvSpPr>
          <p:nvPr/>
        </p:nvSpPr>
        <p:spPr bwMode="auto">
          <a:xfrm>
            <a:off x="7019925" y="62865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3B56C605-9C4E-694A-9A5F-D1F1450D135C}" type="slidenum">
              <a:rPr lang="fr-FR" sz="1200"/>
              <a:pPr algn="r"/>
              <a:t>19</a:t>
            </a:fld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798107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9144000" cy="685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sz="2400" b="1" dirty="0">
                <a:solidFill>
                  <a:srgbClr val="000053"/>
                </a:solidFill>
                <a:latin typeface="Arial" charset="0"/>
                <a:ea typeface="Arial" charset="0"/>
                <a:cs typeface="Arial" charset="0"/>
              </a:rPr>
              <a:t>Content</a:t>
            </a:r>
            <a:endParaRPr lang="fr-FR" sz="2400" b="1" dirty="0">
              <a:solidFill>
                <a:srgbClr val="00005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459" name="Rectangle 8"/>
          <p:cNvSpPr>
            <a:spLocks noGrp="1" noChangeArrowheads="1"/>
          </p:cNvSpPr>
          <p:nvPr>
            <p:ph idx="1"/>
          </p:nvPr>
        </p:nvSpPr>
        <p:spPr>
          <a:xfrm>
            <a:off x="1295400" y="1371600"/>
            <a:ext cx="6705600" cy="4419600"/>
          </a:xfrm>
        </p:spPr>
        <p:txBody>
          <a:bodyPr/>
          <a:lstStyle/>
          <a:p>
            <a:pPr eaLnBrk="1" hangingPunct="1">
              <a:spcAft>
                <a:spcPts val="1200"/>
              </a:spcAft>
              <a:buFont typeface="Wingdings 2" pitchFamily="33" charset="2"/>
              <a:buChar char=""/>
              <a:defRPr/>
            </a:pPr>
            <a:r>
              <a:rPr lang="en-GB" sz="2000" b="1" dirty="0" smtClean="0">
                <a:cs typeface="ＭＳ Ｐゴシック" pitchFamily="33" charset="-128"/>
              </a:rPr>
              <a:t>Introductory remarks</a:t>
            </a:r>
          </a:p>
          <a:p>
            <a:pPr eaLnBrk="1" hangingPunct="1">
              <a:spcAft>
                <a:spcPts val="1200"/>
              </a:spcAft>
              <a:buFont typeface="Wingdings 2" pitchFamily="33" charset="2"/>
              <a:buChar char=""/>
              <a:defRPr/>
            </a:pPr>
            <a:r>
              <a:rPr lang="en-GB" sz="2000" b="1" dirty="0" smtClean="0">
                <a:cs typeface="ＭＳ Ｐゴシック" pitchFamily="33" charset="-128"/>
              </a:rPr>
              <a:t>The 2007 Recommendations of ICRP</a:t>
            </a:r>
          </a:p>
          <a:p>
            <a:pPr eaLnBrk="1" hangingPunct="1">
              <a:spcAft>
                <a:spcPts val="1200"/>
              </a:spcAft>
              <a:buFont typeface="Wingdings 2" pitchFamily="33" charset="2"/>
              <a:buChar char=""/>
              <a:defRPr/>
            </a:pPr>
            <a:r>
              <a:rPr lang="en-GB" sz="2000" b="1" dirty="0" smtClean="0">
                <a:cs typeface="ＭＳ Ｐゴシック" pitchFamily="33" charset="-128"/>
              </a:rPr>
              <a:t>Publication ICRP 111</a:t>
            </a:r>
          </a:p>
          <a:p>
            <a:pPr lvl="1" eaLnBrk="1" hangingPunct="1">
              <a:spcAft>
                <a:spcPts val="1200"/>
              </a:spcAft>
              <a:buFont typeface="Wingdings 2" pitchFamily="33" charset="2"/>
              <a:buChar char=""/>
              <a:defRPr/>
            </a:pPr>
            <a:r>
              <a:rPr lang="en-GB" sz="2000" b="1" dirty="0" smtClean="0">
                <a:cs typeface="ＭＳ Ｐゴシック" pitchFamily="33" charset="-128"/>
              </a:rPr>
              <a:t>Transition </a:t>
            </a:r>
            <a:r>
              <a:rPr lang="en-GB" sz="2000" b="1" dirty="0" smtClean="0">
                <a:solidFill>
                  <a:srgbClr val="000000"/>
                </a:solidFill>
                <a:cs typeface="ＭＳ Ｐゴシック" pitchFamily="33" charset="-128"/>
              </a:rPr>
              <a:t>from emergency to existing exposure situation</a:t>
            </a:r>
          </a:p>
          <a:p>
            <a:pPr lvl="1" eaLnBrk="1" hangingPunct="1">
              <a:spcAft>
                <a:spcPts val="1200"/>
              </a:spcAft>
              <a:buFont typeface="Wingdings 2" pitchFamily="33" charset="2"/>
              <a:buChar char=""/>
              <a:defRPr/>
            </a:pPr>
            <a:r>
              <a:rPr lang="en-GB" sz="2000" b="1" dirty="0" smtClean="0">
                <a:cs typeface="ＭＳ Ｐゴシック" pitchFamily="33" charset="-128"/>
              </a:rPr>
              <a:t>Living in contaminated areas</a:t>
            </a:r>
          </a:p>
          <a:p>
            <a:pPr lvl="1" eaLnBrk="1" hangingPunct="1">
              <a:spcAft>
                <a:spcPts val="1200"/>
              </a:spcAft>
              <a:buFont typeface="Wingdings 2" pitchFamily="33" charset="2"/>
              <a:buChar char=""/>
              <a:defRPr/>
            </a:pPr>
            <a:r>
              <a:rPr lang="en-GB" sz="2000" b="1" dirty="0" smtClean="0">
                <a:cs typeface="ＭＳ Ｐゴシック" pitchFamily="33" charset="-128"/>
              </a:rPr>
              <a:t>Self-help protection actions</a:t>
            </a:r>
            <a:endParaRPr lang="en-GB" sz="2000" b="1" dirty="0">
              <a:cs typeface="ＭＳ Ｐゴシック" pitchFamily="33" charset="-128"/>
            </a:endParaRPr>
          </a:p>
          <a:p>
            <a:pPr lvl="1" eaLnBrk="1" hangingPunct="1">
              <a:spcAft>
                <a:spcPts val="1200"/>
              </a:spcAft>
              <a:buFont typeface="Wingdings 2" pitchFamily="33" charset="2"/>
              <a:buChar char=""/>
              <a:defRPr/>
            </a:pPr>
            <a:r>
              <a:rPr lang="en-GB" sz="2000" b="1" dirty="0" smtClean="0">
                <a:cs typeface="ＭＳ Ｐゴシック" pitchFamily="33" charset="-128"/>
              </a:rPr>
              <a:t>Management of foodstuffs	</a:t>
            </a:r>
          </a:p>
          <a:p>
            <a:pPr eaLnBrk="1" hangingPunct="1">
              <a:spcAft>
                <a:spcPts val="1200"/>
              </a:spcAft>
              <a:buFont typeface="Wingdings 2" pitchFamily="33" charset="2"/>
              <a:buChar char=""/>
              <a:defRPr/>
            </a:pPr>
            <a:r>
              <a:rPr lang="en-GB" sz="2000" b="1" dirty="0" smtClean="0">
                <a:cs typeface="ＭＳ Ｐゴシック" pitchFamily="33" charset="-128"/>
              </a:rPr>
              <a:t>Concluding remarks</a:t>
            </a:r>
          </a:p>
          <a:p>
            <a:pPr eaLnBrk="1" hangingPunct="1">
              <a:lnSpc>
                <a:spcPct val="140000"/>
              </a:lnSpc>
              <a:buFont typeface="Wingdings 2" pitchFamily="33" charset="2"/>
              <a:buChar char=""/>
              <a:defRPr/>
            </a:pPr>
            <a:endParaRPr lang="en-GB" sz="2000" dirty="0" smtClean="0"/>
          </a:p>
          <a:p>
            <a:pPr marL="258763" indent="-258763" eaLnBrk="1" hangingPunct="1">
              <a:spcAft>
                <a:spcPts val="1200"/>
              </a:spcAft>
              <a:buFont typeface="Wingdings 2" pitchFamily="33" charset="2"/>
              <a:buChar char=""/>
              <a:defRPr/>
            </a:pPr>
            <a:endParaRPr lang="fr-FR" sz="2000" dirty="0" smtClean="0">
              <a:cs typeface="ＭＳ Ｐゴシック" pitchFamily="33" charset="-128"/>
            </a:endParaRPr>
          </a:p>
        </p:txBody>
      </p:sp>
      <p:sp>
        <p:nvSpPr>
          <p:cNvPr id="13316" name="ZoneTexte 4"/>
          <p:cNvSpPr txBox="1">
            <a:spLocks noChangeArrowheads="1"/>
          </p:cNvSpPr>
          <p:nvPr/>
        </p:nvSpPr>
        <p:spPr bwMode="auto">
          <a:xfrm>
            <a:off x="434975" y="78105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rIns="18288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-107" charset="2"/>
              <a:buNone/>
            </a:pPr>
            <a:endParaRPr lang="en-GB" sz="1600"/>
          </a:p>
        </p:txBody>
      </p:sp>
      <p:sp>
        <p:nvSpPr>
          <p:cNvPr id="13317" name="Espace réservé du numéro de diapositive 4"/>
          <p:cNvSpPr txBox="1">
            <a:spLocks noGrp="1"/>
          </p:cNvSpPr>
          <p:nvPr/>
        </p:nvSpPr>
        <p:spPr bwMode="auto">
          <a:xfrm>
            <a:off x="7019925" y="62865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C2D86B69-FB4B-DB4D-B31C-1A0A361419C9}" type="slidenum">
              <a:rPr lang="fr-FR" sz="1200"/>
              <a:pPr algn="r"/>
              <a:t>2</a:t>
            </a:fld>
            <a:endParaRPr lang="fr-FR" sz="12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er 29"/>
          <p:cNvGrpSpPr/>
          <p:nvPr/>
        </p:nvGrpSpPr>
        <p:grpSpPr>
          <a:xfrm>
            <a:off x="1219200" y="1066800"/>
            <a:ext cx="6858001" cy="5105400"/>
            <a:chOff x="1219200" y="1066800"/>
            <a:chExt cx="6858001" cy="5105400"/>
          </a:xfrm>
        </p:grpSpPr>
        <p:grpSp>
          <p:nvGrpSpPr>
            <p:cNvPr id="4" name="Grouper 3"/>
            <p:cNvGrpSpPr/>
            <p:nvPr/>
          </p:nvGrpSpPr>
          <p:grpSpPr>
            <a:xfrm>
              <a:off x="1219200" y="1066800"/>
              <a:ext cx="6858001" cy="5105400"/>
              <a:chOff x="1219200" y="1066800"/>
              <a:chExt cx="6858001" cy="5105400"/>
            </a:xfrm>
          </p:grpSpPr>
          <p:pic>
            <p:nvPicPr>
              <p:cNvPr id="54276" name="Image 4" descr="IMG_2966.jp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19200" y="3581400"/>
                <a:ext cx="3429000" cy="2590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4277" name="Image 6" descr="IMG_2973.jp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48201" y="3581400"/>
                <a:ext cx="3429000" cy="2590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" name="Image 1" descr="IMG_2947.jp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19200" y="1066800"/>
                <a:ext cx="3429000" cy="2514600"/>
              </a:xfrm>
              <a:prstGeom prst="rect">
                <a:avLst/>
              </a:prstGeom>
            </p:spPr>
          </p:pic>
          <p:pic>
            <p:nvPicPr>
              <p:cNvPr id="3" name="Image 2" descr="IMG_2957.jp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48200" y="1066800"/>
                <a:ext cx="3429000" cy="2514600"/>
              </a:xfrm>
              <a:prstGeom prst="rect">
                <a:avLst/>
              </a:prstGeom>
            </p:spPr>
          </p:pic>
        </p:grpSp>
        <p:cxnSp>
          <p:nvCxnSpPr>
            <p:cNvPr id="6" name="Connecteur droit 5"/>
            <p:cNvCxnSpPr/>
            <p:nvPr/>
          </p:nvCxnSpPr>
          <p:spPr>
            <a:xfrm>
              <a:off x="1219200" y="1066800"/>
              <a:ext cx="6858000" cy="0"/>
            </a:xfrm>
            <a:prstGeom prst="line">
              <a:avLst/>
            </a:prstGeom>
            <a:ln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cteur droit 9"/>
            <p:cNvCxnSpPr/>
            <p:nvPr/>
          </p:nvCxnSpPr>
          <p:spPr>
            <a:xfrm>
              <a:off x="1219200" y="3581400"/>
              <a:ext cx="6858000" cy="0"/>
            </a:xfrm>
            <a:prstGeom prst="line">
              <a:avLst/>
            </a:prstGeom>
            <a:ln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12"/>
            <p:cNvCxnSpPr/>
            <p:nvPr/>
          </p:nvCxnSpPr>
          <p:spPr>
            <a:xfrm>
              <a:off x="1219200" y="6172200"/>
              <a:ext cx="6858000" cy="0"/>
            </a:xfrm>
            <a:prstGeom prst="line">
              <a:avLst/>
            </a:prstGeom>
            <a:ln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 droit 21"/>
            <p:cNvCxnSpPr/>
            <p:nvPr/>
          </p:nvCxnSpPr>
          <p:spPr>
            <a:xfrm>
              <a:off x="4648200" y="1066800"/>
              <a:ext cx="0" cy="5105400"/>
            </a:xfrm>
            <a:prstGeom prst="line">
              <a:avLst/>
            </a:prstGeom>
            <a:ln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droit 24"/>
            <p:cNvCxnSpPr/>
            <p:nvPr/>
          </p:nvCxnSpPr>
          <p:spPr>
            <a:xfrm>
              <a:off x="8077200" y="1066800"/>
              <a:ext cx="0" cy="5105400"/>
            </a:xfrm>
            <a:prstGeom prst="line">
              <a:avLst/>
            </a:prstGeom>
            <a:ln w="28575" cmpd="sng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cteur droit 27"/>
            <p:cNvCxnSpPr/>
            <p:nvPr/>
          </p:nvCxnSpPr>
          <p:spPr>
            <a:xfrm>
              <a:off x="1219200" y="1066800"/>
              <a:ext cx="0" cy="5105400"/>
            </a:xfrm>
            <a:prstGeom prst="line">
              <a:avLst/>
            </a:prstGeom>
            <a:ln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itle 4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9144000" cy="6096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CA" sz="2800" b="1" dirty="0" smtClean="0">
                <a:solidFill>
                  <a:srgbClr val="083763"/>
                </a:solidFill>
                <a:ea typeface="ＭＳ Ｐゴシック" charset="-128"/>
                <a:cs typeface="ＭＳ Ｐゴシック" charset="-128"/>
              </a:rPr>
              <a:t/>
            </a:r>
            <a:br>
              <a:rPr lang="en-CA" sz="2800" b="1" dirty="0" smtClean="0">
                <a:solidFill>
                  <a:srgbClr val="083763"/>
                </a:solidFill>
                <a:ea typeface="ＭＳ Ｐゴシック" charset="-128"/>
                <a:cs typeface="ＭＳ Ｐゴシック" charset="-128"/>
              </a:rPr>
            </a:br>
            <a:r>
              <a:rPr lang="en-GB" sz="2700" b="1" dirty="0" smtClean="0">
                <a:solidFill>
                  <a:srgbClr val="000045"/>
                </a:solidFill>
                <a:latin typeface="Arial" pitchFamily="-1" charset="0"/>
                <a:ea typeface="Arial" pitchFamily="-1" charset="0"/>
                <a:cs typeface="Arial" pitchFamily="-1" charset="0"/>
              </a:rPr>
              <a:t>The engagement of the </a:t>
            </a:r>
            <a:r>
              <a:rPr lang="en-GB" sz="2700" b="1" dirty="0" err="1" smtClean="0">
                <a:solidFill>
                  <a:srgbClr val="000045"/>
                </a:solidFill>
                <a:latin typeface="Arial" pitchFamily="-1" charset="0"/>
                <a:ea typeface="Arial" pitchFamily="-1" charset="0"/>
                <a:cs typeface="Arial" pitchFamily="-1" charset="0"/>
              </a:rPr>
              <a:t>Suetsugi</a:t>
            </a:r>
            <a:r>
              <a:rPr lang="en-GB" sz="2700" b="1" dirty="0" smtClean="0">
                <a:solidFill>
                  <a:srgbClr val="000045"/>
                </a:solidFill>
                <a:latin typeface="Arial" pitchFamily="-1" charset="0"/>
                <a:ea typeface="Arial" pitchFamily="-1" charset="0"/>
                <a:cs typeface="Arial" pitchFamily="-1" charset="0"/>
              </a:rPr>
              <a:t> community </a:t>
            </a:r>
            <a:br>
              <a:rPr lang="en-GB" sz="2700" b="1" dirty="0" smtClean="0">
                <a:solidFill>
                  <a:srgbClr val="000045"/>
                </a:solidFill>
                <a:latin typeface="Arial" pitchFamily="-1" charset="0"/>
                <a:ea typeface="Arial" pitchFamily="-1" charset="0"/>
                <a:cs typeface="Arial" pitchFamily="-1" charset="0"/>
              </a:rPr>
            </a:br>
            <a:endParaRPr lang="en-GB" sz="2700" b="1" dirty="0">
              <a:solidFill>
                <a:srgbClr val="000045"/>
              </a:solidFill>
              <a:latin typeface="Arial" pitchFamily="-1" charset="0"/>
              <a:ea typeface="Arial" pitchFamily="-1" charset="0"/>
              <a:cs typeface="Arial" pitchFamily="-1" charset="0"/>
            </a:endParaRPr>
          </a:p>
        </p:txBody>
      </p:sp>
      <p:sp>
        <p:nvSpPr>
          <p:cNvPr id="36" name="Espace réservé du numéro de diapositive 4"/>
          <p:cNvSpPr txBox="1">
            <a:spLocks noGrp="1"/>
          </p:cNvSpPr>
          <p:nvPr/>
        </p:nvSpPr>
        <p:spPr bwMode="auto">
          <a:xfrm>
            <a:off x="7019925" y="62865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953B701C-5767-6442-B332-6628C85FEFD8}" type="slidenum">
              <a:rPr lang="fr-FR" sz="1200"/>
              <a:pPr algn="r" eaLnBrk="1" hangingPunct="1"/>
              <a:t>20</a:t>
            </a:fld>
            <a:endParaRPr lang="fr-FR" sz="1200"/>
          </a:p>
        </p:txBody>
      </p:sp>
    </p:spTree>
    <p:extLst>
      <p:ext uri="{BB962C8B-B14F-4D97-AF65-F5344CB8AC3E}">
        <p14:creationId xmlns:p14="http://schemas.microsoft.com/office/powerpoint/2010/main" val="26900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er 27"/>
          <p:cNvGrpSpPr/>
          <p:nvPr/>
        </p:nvGrpSpPr>
        <p:grpSpPr>
          <a:xfrm>
            <a:off x="990600" y="990600"/>
            <a:ext cx="7086600" cy="5257801"/>
            <a:chOff x="914400" y="990600"/>
            <a:chExt cx="7086600" cy="5257801"/>
          </a:xfrm>
        </p:grpSpPr>
        <p:grpSp>
          <p:nvGrpSpPr>
            <p:cNvPr id="7" name="Grouper 6"/>
            <p:cNvGrpSpPr/>
            <p:nvPr/>
          </p:nvGrpSpPr>
          <p:grpSpPr>
            <a:xfrm>
              <a:off x="914400" y="990600"/>
              <a:ext cx="7086600" cy="5257801"/>
              <a:chOff x="1143000" y="1066800"/>
              <a:chExt cx="7086600" cy="5257801"/>
            </a:xfrm>
          </p:grpSpPr>
          <p:grpSp>
            <p:nvGrpSpPr>
              <p:cNvPr id="6" name="Grouper 5"/>
              <p:cNvGrpSpPr/>
              <p:nvPr/>
            </p:nvGrpSpPr>
            <p:grpSpPr>
              <a:xfrm>
                <a:off x="1143000" y="1066800"/>
                <a:ext cx="7086600" cy="2590800"/>
                <a:chOff x="-152400" y="1181195"/>
                <a:chExt cx="7086600" cy="2590800"/>
              </a:xfrm>
            </p:grpSpPr>
            <p:pic>
              <p:nvPicPr>
                <p:cNvPr id="56324" name="Image 9" descr="IMG_3925 - Version 2.JP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152400" y="1181195"/>
                  <a:ext cx="4386943" cy="258050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6325" name="Image 10" descr="IMG_3914 - Version 2.JPG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191000" y="1181195"/>
                  <a:ext cx="2743200" cy="25908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4" name="Image 3" descr="IMG_3907.jp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43000" y="3657601"/>
                <a:ext cx="2362200" cy="2667000"/>
              </a:xfrm>
              <a:prstGeom prst="rect">
                <a:avLst/>
              </a:prstGeom>
            </p:spPr>
          </p:pic>
          <p:pic>
            <p:nvPicPr>
              <p:cNvPr id="5" name="Image 4" descr="IMG_3912.jp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05200" y="3657600"/>
                <a:ext cx="4724400" cy="2667000"/>
              </a:xfrm>
              <a:prstGeom prst="rect">
                <a:avLst/>
              </a:prstGeom>
            </p:spPr>
          </p:pic>
        </p:grpSp>
        <p:cxnSp>
          <p:nvCxnSpPr>
            <p:cNvPr id="3" name="Connecteur droit 2"/>
            <p:cNvCxnSpPr/>
            <p:nvPr/>
          </p:nvCxnSpPr>
          <p:spPr>
            <a:xfrm>
              <a:off x="914400" y="990600"/>
              <a:ext cx="7086600" cy="0"/>
            </a:xfrm>
            <a:prstGeom prst="line">
              <a:avLst/>
            </a:prstGeom>
            <a:ln w="28575" cmpd="sng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cteur droit 9"/>
            <p:cNvCxnSpPr/>
            <p:nvPr/>
          </p:nvCxnSpPr>
          <p:spPr>
            <a:xfrm>
              <a:off x="914400" y="3581400"/>
              <a:ext cx="7086600" cy="0"/>
            </a:xfrm>
            <a:prstGeom prst="line">
              <a:avLst/>
            </a:prstGeom>
            <a:ln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12"/>
            <p:cNvCxnSpPr/>
            <p:nvPr/>
          </p:nvCxnSpPr>
          <p:spPr>
            <a:xfrm>
              <a:off x="914400" y="990600"/>
              <a:ext cx="0" cy="5257800"/>
            </a:xfrm>
            <a:prstGeom prst="line">
              <a:avLst/>
            </a:prstGeom>
            <a:ln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15"/>
            <p:cNvCxnSpPr/>
            <p:nvPr/>
          </p:nvCxnSpPr>
          <p:spPr>
            <a:xfrm>
              <a:off x="8001000" y="990600"/>
              <a:ext cx="0" cy="5257800"/>
            </a:xfrm>
            <a:prstGeom prst="line">
              <a:avLst/>
            </a:prstGeom>
            <a:ln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18"/>
            <p:cNvCxnSpPr/>
            <p:nvPr/>
          </p:nvCxnSpPr>
          <p:spPr>
            <a:xfrm>
              <a:off x="5257800" y="990600"/>
              <a:ext cx="0" cy="2590800"/>
            </a:xfrm>
            <a:prstGeom prst="line">
              <a:avLst/>
            </a:prstGeom>
            <a:ln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 droit 21"/>
            <p:cNvCxnSpPr/>
            <p:nvPr/>
          </p:nvCxnSpPr>
          <p:spPr>
            <a:xfrm>
              <a:off x="3276600" y="3581400"/>
              <a:ext cx="0" cy="2667000"/>
            </a:xfrm>
            <a:prstGeom prst="line">
              <a:avLst/>
            </a:prstGeom>
            <a:ln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droit 24"/>
            <p:cNvCxnSpPr/>
            <p:nvPr/>
          </p:nvCxnSpPr>
          <p:spPr>
            <a:xfrm>
              <a:off x="914400" y="6248400"/>
              <a:ext cx="7086600" cy="0"/>
            </a:xfrm>
            <a:prstGeom prst="line">
              <a:avLst/>
            </a:prstGeom>
            <a:ln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itle 4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914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CA" sz="2800" b="1" dirty="0" smtClean="0">
                <a:solidFill>
                  <a:srgbClr val="083763"/>
                </a:solidFill>
                <a:ea typeface="ＭＳ Ｐゴシック" charset="-128"/>
                <a:cs typeface="ＭＳ Ｐゴシック" charset="-128"/>
              </a:rPr>
              <a:t/>
            </a:r>
            <a:br>
              <a:rPr lang="en-CA" sz="2800" b="1" dirty="0" smtClean="0">
                <a:solidFill>
                  <a:srgbClr val="083763"/>
                </a:solidFill>
                <a:ea typeface="ＭＳ Ｐゴシック" charset="-128"/>
                <a:cs typeface="ＭＳ Ｐゴシック" charset="-128"/>
              </a:rPr>
            </a:br>
            <a:r>
              <a:rPr lang="en-GB" sz="2800" b="1" dirty="0" smtClean="0">
                <a:solidFill>
                  <a:srgbClr val="000045"/>
                </a:solidFill>
                <a:latin typeface="Arial" pitchFamily="-1" charset="0"/>
                <a:ea typeface="Arial" pitchFamily="-1" charset="0"/>
                <a:cs typeface="Arial" pitchFamily="-1" charset="0"/>
              </a:rPr>
              <a:t>The engagement of the </a:t>
            </a:r>
            <a:r>
              <a:rPr lang="en-GB" sz="2800" b="1" dirty="0" err="1" smtClean="0">
                <a:solidFill>
                  <a:srgbClr val="000045"/>
                </a:solidFill>
                <a:latin typeface="Arial" pitchFamily="-1" charset="0"/>
                <a:ea typeface="Arial" pitchFamily="-1" charset="0"/>
                <a:cs typeface="Arial" pitchFamily="-1" charset="0"/>
              </a:rPr>
              <a:t>Suetsugi</a:t>
            </a:r>
            <a:r>
              <a:rPr lang="en-GB" sz="2800" b="1" dirty="0" smtClean="0">
                <a:solidFill>
                  <a:srgbClr val="000045"/>
                </a:solidFill>
                <a:latin typeface="Arial" pitchFamily="-1" charset="0"/>
                <a:ea typeface="Arial" pitchFamily="-1" charset="0"/>
                <a:cs typeface="Arial" pitchFamily="-1" charset="0"/>
              </a:rPr>
              <a:t> community </a:t>
            </a:r>
            <a:br>
              <a:rPr lang="en-GB" sz="2800" b="1" dirty="0" smtClean="0">
                <a:solidFill>
                  <a:srgbClr val="000045"/>
                </a:solidFill>
                <a:latin typeface="Arial" pitchFamily="-1" charset="0"/>
                <a:ea typeface="Arial" pitchFamily="-1" charset="0"/>
                <a:cs typeface="Arial" pitchFamily="-1" charset="0"/>
              </a:rPr>
            </a:br>
            <a:endParaRPr lang="en-GB" sz="2800" b="1" dirty="0" smtClean="0">
              <a:solidFill>
                <a:srgbClr val="083763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34" name="Espace réservé du numéro de diapositive 4"/>
          <p:cNvSpPr txBox="1">
            <a:spLocks noGrp="1"/>
          </p:cNvSpPr>
          <p:nvPr/>
        </p:nvSpPr>
        <p:spPr bwMode="auto">
          <a:xfrm>
            <a:off x="7019925" y="62865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29D362BE-083F-8C4B-923E-C15855370829}" type="slidenum">
              <a:rPr lang="fr-FR" sz="1200"/>
              <a:pPr algn="r" eaLnBrk="1" hangingPunct="1"/>
              <a:t>21</a:t>
            </a:fld>
            <a:endParaRPr lang="fr-FR" sz="1200"/>
          </a:p>
        </p:txBody>
      </p:sp>
    </p:spTree>
    <p:extLst>
      <p:ext uri="{BB962C8B-B14F-4D97-AF65-F5344CB8AC3E}">
        <p14:creationId xmlns:p14="http://schemas.microsoft.com/office/powerpoint/2010/main" val="659966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52400"/>
            <a:ext cx="9144000" cy="9144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eaLnBrk="1" hangingPunct="1"/>
            <a:r>
              <a:rPr lang="en-GB" sz="2400" b="1" dirty="0" smtClean="0">
                <a:solidFill>
                  <a:srgbClr val="000045"/>
                </a:solidFill>
                <a:latin typeface="Arial" pitchFamily="-1" charset="0"/>
                <a:ea typeface="Arial" pitchFamily="-1" charset="0"/>
                <a:cs typeface="Arial" pitchFamily="-1" charset="0"/>
              </a:rPr>
              <a:t>The management of contaminated foodstuffs </a:t>
            </a:r>
            <a:br>
              <a:rPr lang="en-GB" sz="2400" b="1" dirty="0" smtClean="0">
                <a:solidFill>
                  <a:srgbClr val="000045"/>
                </a:solidFill>
                <a:latin typeface="Arial" pitchFamily="-1" charset="0"/>
                <a:ea typeface="Arial" pitchFamily="-1" charset="0"/>
                <a:cs typeface="Arial" pitchFamily="-1" charset="0"/>
              </a:rPr>
            </a:br>
            <a:r>
              <a:rPr lang="en-GB" sz="2400" b="1" dirty="0" smtClean="0">
                <a:solidFill>
                  <a:srgbClr val="000045"/>
                </a:solidFill>
                <a:latin typeface="Arial" pitchFamily="-1" charset="0"/>
                <a:ea typeface="Arial" pitchFamily="-1" charset="0"/>
                <a:cs typeface="Arial" pitchFamily="-1" charset="0"/>
              </a:rPr>
              <a:t>(ICRP 111, § 82,83)  </a:t>
            </a:r>
            <a:r>
              <a:rPr lang="en-GB" sz="2400" b="1" dirty="0">
                <a:solidFill>
                  <a:srgbClr val="000045"/>
                </a:solidFill>
                <a:latin typeface="Arial" pitchFamily="-1" charset="0"/>
                <a:ea typeface="Arial" pitchFamily="-1" charset="0"/>
                <a:cs typeface="Arial" pitchFamily="-1" charset="0"/>
              </a:rPr>
              <a:t/>
            </a:r>
            <a:br>
              <a:rPr lang="en-GB" sz="2400" b="1" dirty="0">
                <a:solidFill>
                  <a:srgbClr val="000045"/>
                </a:solidFill>
                <a:latin typeface="Arial" pitchFamily="-1" charset="0"/>
                <a:ea typeface="Arial" pitchFamily="-1" charset="0"/>
                <a:cs typeface="Arial" pitchFamily="-1" charset="0"/>
              </a:rPr>
            </a:br>
            <a:endParaRPr lang="en-GB" sz="2400" b="1" dirty="0">
              <a:solidFill>
                <a:srgbClr val="000045"/>
              </a:solidFill>
              <a:latin typeface="Arial" pitchFamily="-1" charset="0"/>
              <a:ea typeface="Arial" pitchFamily="-1" charset="0"/>
              <a:cs typeface="Arial" pitchFamily="-1" charset="0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143000"/>
            <a:ext cx="8915400" cy="51816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GB" sz="2000" dirty="0" smtClean="0"/>
              <a:t>For management of the radiological quality of foodstuffs in a country with a contaminated territory, </a:t>
            </a:r>
            <a:r>
              <a:rPr lang="en-GB" sz="2000" b="1" dirty="0" smtClean="0">
                <a:solidFill>
                  <a:srgbClr val="800000"/>
                </a:solidFill>
              </a:rPr>
              <a:t>relevant stakeholders </a:t>
            </a:r>
            <a:r>
              <a:rPr lang="en-GB" sz="2000" dirty="0" smtClean="0"/>
              <a:t>(authorities, farmers’ unions, food industry, food distribution, consumer non-governmental organisations, etc.) and </a:t>
            </a:r>
            <a:r>
              <a:rPr lang="en-GB" sz="2000" b="1" dirty="0" smtClean="0">
                <a:solidFill>
                  <a:srgbClr val="800000"/>
                </a:solidFill>
              </a:rPr>
              <a:t>representatives of the general population</a:t>
            </a:r>
            <a:r>
              <a:rPr lang="en-GB" sz="2000" dirty="0" smtClean="0"/>
              <a:t> should be involved in deciding whether individual preferences of the consumers should outweigh the need to maintain agricultural production, rehabilitation of rural areas, and a </a:t>
            </a:r>
            <a:r>
              <a:rPr lang="en-GB" sz="2000" b="1" dirty="0" smtClean="0">
                <a:solidFill>
                  <a:srgbClr val="800000"/>
                </a:solidFill>
              </a:rPr>
              <a:t>decent living for the affected local community</a:t>
            </a:r>
            <a:r>
              <a:rPr lang="en-GB" sz="2000" dirty="0" smtClean="0"/>
              <a:t>. A thorough debate at national level is necessary to achieve a certain </a:t>
            </a:r>
            <a:r>
              <a:rPr lang="en-GB" sz="2000" dirty="0" smtClean="0">
                <a:solidFill>
                  <a:srgbClr val="000000"/>
                </a:solidFill>
              </a:rPr>
              <a:t>degree of </a:t>
            </a:r>
            <a:r>
              <a:rPr lang="en-GB" sz="2000" b="1" dirty="0" smtClean="0">
                <a:solidFill>
                  <a:srgbClr val="800000"/>
                </a:solidFill>
              </a:rPr>
              <a:t>solidarity</a:t>
            </a:r>
            <a:r>
              <a:rPr lang="en-GB" sz="2000" dirty="0" smtClean="0">
                <a:solidFill>
                  <a:srgbClr val="000000"/>
                </a:solidFill>
              </a:rPr>
              <a:t> within the country</a:t>
            </a:r>
            <a:r>
              <a:rPr lang="en-GB" sz="2000" dirty="0" smtClean="0"/>
              <a:t> (ICRP 111, § 84).</a:t>
            </a:r>
          </a:p>
          <a:p>
            <a:pPr marL="0" indent="0">
              <a:lnSpc>
                <a:spcPct val="110000"/>
              </a:lnSpc>
              <a:buNone/>
            </a:pPr>
            <a:endParaRPr lang="en-GB" sz="1000" dirty="0" smtClean="0"/>
          </a:p>
          <a:p>
            <a:pPr>
              <a:lnSpc>
                <a:spcPct val="110000"/>
              </a:lnSpc>
            </a:pPr>
            <a:r>
              <a:rPr lang="en-GB" sz="2000" dirty="0" smtClean="0"/>
              <a:t>The restoration and maintenance of </a:t>
            </a:r>
            <a:r>
              <a:rPr lang="en-GB" sz="2000" b="1" dirty="0" smtClean="0">
                <a:solidFill>
                  <a:srgbClr val="800000"/>
                </a:solidFill>
              </a:rPr>
              <a:t>consumer confidence </a:t>
            </a:r>
            <a:r>
              <a:rPr lang="en-GB" sz="2000" dirty="0" smtClean="0"/>
              <a:t>is of prime importance in the management of contaminated foodstuffs. </a:t>
            </a:r>
            <a:r>
              <a:rPr lang="en-GB" sz="2000" b="1" dirty="0" smtClean="0">
                <a:solidFill>
                  <a:srgbClr val="800000"/>
                </a:solidFill>
              </a:rPr>
              <a:t>Traceability</a:t>
            </a:r>
            <a:r>
              <a:rPr lang="en-GB" sz="2000" dirty="0" smtClean="0"/>
              <a:t> of food is an important factor in consumer preferences. The Commission views the mention of the </a:t>
            </a:r>
            <a:r>
              <a:rPr lang="en-GB" sz="2000" b="1" dirty="0" smtClean="0">
                <a:solidFill>
                  <a:srgbClr val="800000"/>
                </a:solidFill>
              </a:rPr>
              <a:t>region of origin on foodstuff labels </a:t>
            </a:r>
            <a:r>
              <a:rPr lang="en-GB" sz="2000" dirty="0" smtClean="0"/>
              <a:t>as a sufficient indicator for marketing purposes (ICRP 111, § 90).</a:t>
            </a:r>
            <a:endParaRPr lang="en-GB" sz="2000" dirty="0">
              <a:latin typeface="Arial" charset="0"/>
              <a:ea typeface="Arial" pitchFamily="-107" charset="0"/>
              <a:cs typeface="Arial" pitchFamily="-107" charset="0"/>
            </a:endParaRPr>
          </a:p>
        </p:txBody>
      </p:sp>
      <p:sp>
        <p:nvSpPr>
          <p:cNvPr id="4" name="Espace réservé du numéro de diapositive 4"/>
          <p:cNvSpPr txBox="1">
            <a:spLocks noGrp="1"/>
          </p:cNvSpPr>
          <p:nvPr/>
        </p:nvSpPr>
        <p:spPr bwMode="auto">
          <a:xfrm>
            <a:off x="7019925" y="62865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3B56C605-9C4E-694A-9A5F-D1F1450D135C}" type="slidenum">
              <a:rPr lang="fr-FR" sz="1200"/>
              <a:pPr algn="r"/>
              <a:t>22</a:t>
            </a:fld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3196339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2" name="Grouper 38911"/>
          <p:cNvGrpSpPr/>
          <p:nvPr/>
        </p:nvGrpSpPr>
        <p:grpSpPr>
          <a:xfrm>
            <a:off x="1143000" y="1143000"/>
            <a:ext cx="6934200" cy="5181600"/>
            <a:chOff x="1066800" y="1143000"/>
            <a:chExt cx="6934200" cy="5181600"/>
          </a:xfrm>
        </p:grpSpPr>
        <p:grpSp>
          <p:nvGrpSpPr>
            <p:cNvPr id="3" name="Grouper 2"/>
            <p:cNvGrpSpPr/>
            <p:nvPr/>
          </p:nvGrpSpPr>
          <p:grpSpPr>
            <a:xfrm>
              <a:off x="1066800" y="1143000"/>
              <a:ext cx="6934199" cy="5181600"/>
              <a:chOff x="914400" y="1143000"/>
              <a:chExt cx="6934199" cy="5181600"/>
            </a:xfrm>
          </p:grpSpPr>
          <p:grpSp>
            <p:nvGrpSpPr>
              <p:cNvPr id="33795" name="Grouper 12"/>
              <p:cNvGrpSpPr>
                <a:grpSpLocks/>
              </p:cNvGrpSpPr>
              <p:nvPr/>
            </p:nvGrpSpPr>
            <p:grpSpPr bwMode="auto">
              <a:xfrm>
                <a:off x="914400" y="1143000"/>
                <a:ext cx="6908438" cy="5180495"/>
                <a:chOff x="635000" y="914400"/>
                <a:chExt cx="7110883" cy="5335137"/>
              </a:xfrm>
            </p:grpSpPr>
            <p:pic>
              <p:nvPicPr>
                <p:cNvPr id="33796" name="Image 8" descr="IMG_3646.jp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35000" y="914400"/>
                  <a:ext cx="3556000" cy="2667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3797" name="Image 9" descr="IMG_3725.jpg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164483" y="914400"/>
                  <a:ext cx="3581400" cy="27466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3799" name="Image 11" descr="IMG_3722.jpg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35000" y="3582537"/>
                  <a:ext cx="3581400" cy="2667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10" name="Image 9" descr="IMG_2892.jp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43400" y="3657600"/>
                <a:ext cx="3505199" cy="2667000"/>
              </a:xfrm>
              <a:prstGeom prst="rect">
                <a:avLst/>
              </a:prstGeom>
            </p:spPr>
          </p:pic>
        </p:grpSp>
        <p:cxnSp>
          <p:nvCxnSpPr>
            <p:cNvPr id="5" name="Connecteur droit 4"/>
            <p:cNvCxnSpPr/>
            <p:nvPr/>
          </p:nvCxnSpPr>
          <p:spPr>
            <a:xfrm>
              <a:off x="1066800" y="1143000"/>
              <a:ext cx="6934200" cy="0"/>
            </a:xfrm>
            <a:prstGeom prst="line">
              <a:avLst/>
            </a:prstGeom>
            <a:ln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cteur droit 10"/>
            <p:cNvCxnSpPr/>
            <p:nvPr/>
          </p:nvCxnSpPr>
          <p:spPr>
            <a:xfrm flipV="1">
              <a:off x="1066800" y="3657600"/>
              <a:ext cx="6934200" cy="76200"/>
            </a:xfrm>
            <a:prstGeom prst="line">
              <a:avLst/>
            </a:prstGeom>
            <a:ln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droit 13"/>
            <p:cNvCxnSpPr/>
            <p:nvPr/>
          </p:nvCxnSpPr>
          <p:spPr>
            <a:xfrm>
              <a:off x="1066800" y="6324600"/>
              <a:ext cx="6934200" cy="0"/>
            </a:xfrm>
            <a:prstGeom prst="line">
              <a:avLst/>
            </a:prstGeom>
            <a:ln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17"/>
            <p:cNvCxnSpPr/>
            <p:nvPr/>
          </p:nvCxnSpPr>
          <p:spPr>
            <a:xfrm>
              <a:off x="4495800" y="1143000"/>
              <a:ext cx="0" cy="5181600"/>
            </a:xfrm>
            <a:prstGeom prst="line">
              <a:avLst/>
            </a:prstGeom>
            <a:ln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eur droit 22"/>
            <p:cNvCxnSpPr/>
            <p:nvPr/>
          </p:nvCxnSpPr>
          <p:spPr>
            <a:xfrm>
              <a:off x="1066800" y="1143000"/>
              <a:ext cx="0" cy="5181600"/>
            </a:xfrm>
            <a:prstGeom prst="line">
              <a:avLst/>
            </a:prstGeom>
            <a:ln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cteur droit 27"/>
            <p:cNvCxnSpPr/>
            <p:nvPr/>
          </p:nvCxnSpPr>
          <p:spPr>
            <a:xfrm>
              <a:off x="8001000" y="1143000"/>
              <a:ext cx="0" cy="5181600"/>
            </a:xfrm>
            <a:prstGeom prst="line">
              <a:avLst/>
            </a:prstGeom>
            <a:ln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Rectangle 38"/>
          <p:cNvSpPr/>
          <p:nvPr/>
        </p:nvSpPr>
        <p:spPr>
          <a:xfrm>
            <a:off x="0" y="15240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 eaLnBrk="0" hangingPunct="0">
              <a:defRPr/>
            </a:pPr>
            <a:r>
              <a:rPr lang="en-GB" sz="2400" b="1" dirty="0">
                <a:solidFill>
                  <a:srgbClr val="000053"/>
                </a:solidFill>
                <a:latin typeface="Arial" charset="0"/>
                <a:ea typeface="Arial" charset="0"/>
                <a:cs typeface="Arial" charset="0"/>
              </a:rPr>
              <a:t>A dialogue between producers, distributors</a:t>
            </a:r>
            <a:br>
              <a:rPr lang="en-GB" sz="2400" b="1" dirty="0">
                <a:solidFill>
                  <a:srgbClr val="000053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GB" sz="2400" b="1" dirty="0">
                <a:solidFill>
                  <a:srgbClr val="000053"/>
                </a:solidFill>
                <a:latin typeface="Arial" charset="0"/>
                <a:ea typeface="Arial" charset="0"/>
                <a:cs typeface="Arial" charset="0"/>
              </a:rPr>
              <a:t> and consumers (July 2012)</a:t>
            </a:r>
            <a:endParaRPr lang="fr-FR" sz="2400" b="1" dirty="0">
              <a:solidFill>
                <a:srgbClr val="00005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0" name="Espace réservé du numéro de diapositive 4"/>
          <p:cNvSpPr txBox="1">
            <a:spLocks noGrp="1"/>
          </p:cNvSpPr>
          <p:nvPr/>
        </p:nvSpPr>
        <p:spPr bwMode="auto">
          <a:xfrm>
            <a:off x="70866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7A711C05-273A-194E-95D0-9EF0B05E3DCC}" type="slidenum">
              <a:rPr lang="fr-FR" sz="1200"/>
              <a:pPr algn="r" eaLnBrk="1" hangingPunct="1"/>
              <a:t>23</a:t>
            </a:fld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3006193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0" name="Grouper 35839"/>
          <p:cNvGrpSpPr/>
          <p:nvPr/>
        </p:nvGrpSpPr>
        <p:grpSpPr>
          <a:xfrm>
            <a:off x="990600" y="990600"/>
            <a:ext cx="7162800" cy="5334000"/>
            <a:chOff x="914400" y="990600"/>
            <a:chExt cx="7239000" cy="5410200"/>
          </a:xfrm>
        </p:grpSpPr>
        <p:grpSp>
          <p:nvGrpSpPr>
            <p:cNvPr id="5" name="Grouper 4"/>
            <p:cNvGrpSpPr/>
            <p:nvPr/>
          </p:nvGrpSpPr>
          <p:grpSpPr>
            <a:xfrm>
              <a:off x="914400" y="990600"/>
              <a:ext cx="7239000" cy="5410200"/>
              <a:chOff x="914400" y="990600"/>
              <a:chExt cx="7239000" cy="5410200"/>
            </a:xfrm>
          </p:grpSpPr>
          <p:grpSp>
            <p:nvGrpSpPr>
              <p:cNvPr id="35843" name="Grouper 14"/>
              <p:cNvGrpSpPr>
                <a:grpSpLocks/>
              </p:cNvGrpSpPr>
              <p:nvPr/>
            </p:nvGrpSpPr>
            <p:grpSpPr bwMode="auto">
              <a:xfrm>
                <a:off x="914400" y="990600"/>
                <a:ext cx="7239000" cy="5410200"/>
                <a:chOff x="838200" y="762000"/>
                <a:chExt cx="7389291" cy="5638800"/>
              </a:xfrm>
            </p:grpSpPr>
            <p:pic>
              <p:nvPicPr>
                <p:cNvPr id="35844" name="Image 8" descr="IMG_3727.jp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38200" y="762000"/>
                  <a:ext cx="3725333" cy="2794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5845" name="Image 9" descr="IMG_3685.jpg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38200" y="3581400"/>
                  <a:ext cx="3733800" cy="28194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5847" name="Image 12" descr="IMG_3706.jpg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572000" y="3581400"/>
                  <a:ext cx="3655491" cy="28194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4" name="Image 3" descr="IMG_3648.jp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2000" y="990600"/>
                <a:ext cx="3581400" cy="2686050"/>
              </a:xfrm>
              <a:prstGeom prst="rect">
                <a:avLst/>
              </a:prstGeom>
            </p:spPr>
          </p:pic>
        </p:grpSp>
        <p:cxnSp>
          <p:nvCxnSpPr>
            <p:cNvPr id="3" name="Connecteur droit 2"/>
            <p:cNvCxnSpPr/>
            <p:nvPr/>
          </p:nvCxnSpPr>
          <p:spPr>
            <a:xfrm>
              <a:off x="914400" y="990600"/>
              <a:ext cx="0" cy="5410200"/>
            </a:xfrm>
            <a:prstGeom prst="line">
              <a:avLst/>
            </a:prstGeom>
            <a:ln w="28575" cmpd="sng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necteur droit 7"/>
            <p:cNvCxnSpPr/>
            <p:nvPr/>
          </p:nvCxnSpPr>
          <p:spPr>
            <a:xfrm>
              <a:off x="8153400" y="990600"/>
              <a:ext cx="0" cy="5410200"/>
            </a:xfrm>
            <a:prstGeom prst="line">
              <a:avLst/>
            </a:prstGeom>
            <a:ln w="28575" cmpd="sng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cteur droit 10"/>
            <p:cNvCxnSpPr/>
            <p:nvPr/>
          </p:nvCxnSpPr>
          <p:spPr>
            <a:xfrm>
              <a:off x="4572000" y="990600"/>
              <a:ext cx="0" cy="5410200"/>
            </a:xfrm>
            <a:prstGeom prst="line">
              <a:avLst/>
            </a:prstGeom>
            <a:ln w="19050" cmpd="sng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droit 13"/>
            <p:cNvCxnSpPr/>
            <p:nvPr/>
          </p:nvCxnSpPr>
          <p:spPr>
            <a:xfrm>
              <a:off x="914400" y="990600"/>
              <a:ext cx="7239000" cy="0"/>
            </a:xfrm>
            <a:prstGeom prst="line">
              <a:avLst/>
            </a:prstGeom>
            <a:ln w="28575" cmpd="sng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16"/>
            <p:cNvCxnSpPr/>
            <p:nvPr/>
          </p:nvCxnSpPr>
          <p:spPr>
            <a:xfrm>
              <a:off x="914400" y="6400800"/>
              <a:ext cx="7239000" cy="0"/>
            </a:xfrm>
            <a:prstGeom prst="line">
              <a:avLst/>
            </a:prstGeom>
            <a:ln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droit 24"/>
            <p:cNvCxnSpPr/>
            <p:nvPr/>
          </p:nvCxnSpPr>
          <p:spPr>
            <a:xfrm>
              <a:off x="914400" y="3657600"/>
              <a:ext cx="7239000" cy="0"/>
            </a:xfrm>
            <a:prstGeom prst="line">
              <a:avLst/>
            </a:prstGeom>
            <a:ln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cteur droit 27"/>
            <p:cNvCxnSpPr/>
            <p:nvPr/>
          </p:nvCxnSpPr>
          <p:spPr>
            <a:xfrm>
              <a:off x="4572000" y="990600"/>
              <a:ext cx="0" cy="5410200"/>
            </a:xfrm>
            <a:prstGeom prst="line">
              <a:avLst/>
            </a:prstGeom>
            <a:ln w="28575" cmpd="sng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Title 1"/>
          <p:cNvSpPr>
            <a:spLocks noGrp="1"/>
          </p:cNvSpPr>
          <p:nvPr>
            <p:ph type="title"/>
          </p:nvPr>
        </p:nvSpPr>
        <p:spPr>
          <a:xfrm>
            <a:off x="0" y="-25400"/>
            <a:ext cx="9144000" cy="939800"/>
          </a:xfrm>
        </p:spPr>
        <p:txBody>
          <a:bodyPr>
            <a:normAutofit/>
          </a:bodyPr>
          <a:lstStyle/>
          <a:p>
            <a:pPr marL="342900" indent="-342900">
              <a:defRPr/>
            </a:pPr>
            <a:r>
              <a:rPr lang="en-GB" sz="2400" b="1" dirty="0" smtClean="0">
                <a:solidFill>
                  <a:srgbClr val="000053"/>
                </a:solidFill>
                <a:latin typeface="Arial" charset="0"/>
                <a:ea typeface="Arial" charset="0"/>
                <a:cs typeface="Arial" charset="0"/>
              </a:rPr>
              <a:t>A dialogue between producers, distributors</a:t>
            </a:r>
            <a:br>
              <a:rPr lang="en-GB" sz="2400" b="1" dirty="0" smtClean="0">
                <a:solidFill>
                  <a:srgbClr val="000053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GB" sz="2400" b="1" dirty="0" smtClean="0">
                <a:solidFill>
                  <a:srgbClr val="000053"/>
                </a:solidFill>
                <a:latin typeface="Arial" charset="0"/>
                <a:ea typeface="Arial" charset="0"/>
                <a:cs typeface="Arial" charset="0"/>
              </a:rPr>
              <a:t> and consumers (July 2012)</a:t>
            </a:r>
            <a:endParaRPr lang="en-GB" sz="2400" b="1" dirty="0">
              <a:solidFill>
                <a:srgbClr val="00005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1" name="Espace réservé du numéro de diapositive 4"/>
          <p:cNvSpPr txBox="1">
            <a:spLocks noGrp="1"/>
          </p:cNvSpPr>
          <p:nvPr/>
        </p:nvSpPr>
        <p:spPr bwMode="auto">
          <a:xfrm>
            <a:off x="70866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A23AB905-3F0F-4840-85BC-DEECDE91802A}" type="slidenum">
              <a:rPr lang="fr-FR" sz="1200"/>
              <a:pPr algn="r" eaLnBrk="1" hangingPunct="1"/>
              <a:t>24</a:t>
            </a:fld>
            <a:endParaRPr lang="fr-FR" sz="1200"/>
          </a:p>
        </p:txBody>
      </p:sp>
    </p:spTree>
    <p:extLst>
      <p:ext uri="{BB962C8B-B14F-4D97-AF65-F5344CB8AC3E}">
        <p14:creationId xmlns:p14="http://schemas.microsoft.com/office/powerpoint/2010/main" val="3500210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066800"/>
          </a:xfrm>
        </p:spPr>
        <p:txBody>
          <a:bodyPr/>
          <a:lstStyle/>
          <a:p>
            <a:pPr marL="342900" indent="-342900">
              <a:defRPr/>
            </a:pPr>
            <a:r>
              <a:rPr lang="en-GB" sz="2400" b="1" dirty="0" smtClean="0">
                <a:solidFill>
                  <a:srgbClr val="000053"/>
                </a:solidFill>
                <a:latin typeface="Arial" pitchFamily="-111" charset="0"/>
                <a:ea typeface="Arial" pitchFamily="-111" charset="0"/>
                <a:cs typeface="Arial" pitchFamily="-111" charset="0"/>
              </a:rPr>
              <a:t>Recommendations of the dialogue </a:t>
            </a:r>
          </a:p>
        </p:txBody>
      </p:sp>
      <p:sp>
        <p:nvSpPr>
          <p:cNvPr id="39938" name="Espace réservé du numéro de diapositive 4"/>
          <p:cNvSpPr txBox="1">
            <a:spLocks noGrp="1"/>
          </p:cNvSpPr>
          <p:nvPr/>
        </p:nvSpPr>
        <p:spPr bwMode="auto">
          <a:xfrm>
            <a:off x="70866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5EC17084-CC73-B64D-B543-23C07786A850}" type="slidenum">
              <a:rPr lang="fr-FR" sz="1200"/>
              <a:pPr algn="r" eaLnBrk="1" hangingPunct="1"/>
              <a:t>25</a:t>
            </a:fld>
            <a:endParaRPr lang="fr-FR" sz="1200"/>
          </a:p>
        </p:txBody>
      </p:sp>
      <p:sp>
        <p:nvSpPr>
          <p:cNvPr id="39939" name="Content Placeholder 5"/>
          <p:cNvSpPr>
            <a:spLocks noGrp="1"/>
          </p:cNvSpPr>
          <p:nvPr>
            <p:ph idx="4294967295"/>
          </p:nvPr>
        </p:nvSpPr>
        <p:spPr>
          <a:xfrm>
            <a:off x="304800" y="1066800"/>
            <a:ext cx="8382000" cy="5029200"/>
          </a:xfrm>
        </p:spPr>
        <p:txBody>
          <a:bodyPr/>
          <a:lstStyle/>
          <a:p>
            <a:pPr lvl="1">
              <a:lnSpc>
                <a:spcPct val="110000"/>
              </a:lnSpc>
              <a:spcAft>
                <a:spcPts val="600"/>
              </a:spcAft>
            </a:pPr>
            <a:r>
              <a:rPr lang="en-GB" sz="2000" dirty="0">
                <a:latin typeface="Arial" charset="0"/>
                <a:ea typeface="Arial" charset="0"/>
                <a:cs typeface="Arial" charset="0"/>
              </a:rPr>
              <a:t>Continue to develop monitoring strategies and management procedures to allow farmers to control the radiological quality of their products in order to </a:t>
            </a:r>
            <a:r>
              <a:rPr lang="en-GB" sz="2000" b="1" dirty="0">
                <a:solidFill>
                  <a:srgbClr val="800000"/>
                </a:solidFill>
                <a:latin typeface="Arial" charset="0"/>
                <a:ea typeface="Arial" charset="0"/>
                <a:cs typeface="Arial" charset="0"/>
              </a:rPr>
              <a:t>regain confidence of consumers</a:t>
            </a:r>
            <a:endParaRPr lang="fr-FR" sz="2000" b="1" dirty="0">
              <a:solidFill>
                <a:srgbClr val="800000"/>
              </a:solidFill>
              <a:latin typeface="Arial" charset="0"/>
              <a:ea typeface="Arial" charset="0"/>
              <a:cs typeface="Arial" charset="0"/>
            </a:endParaRPr>
          </a:p>
          <a:p>
            <a:pPr lvl="1">
              <a:lnSpc>
                <a:spcPct val="110000"/>
              </a:lnSpc>
              <a:spcAft>
                <a:spcPts val="600"/>
              </a:spcAft>
            </a:pPr>
            <a:r>
              <a:rPr lang="en-GB" sz="2000" dirty="0" smtClean="0">
                <a:latin typeface="Arial" charset="0"/>
                <a:ea typeface="Arial" charset="0"/>
                <a:cs typeface="Arial" charset="0"/>
              </a:rPr>
              <a:t>Create </a:t>
            </a:r>
            <a:r>
              <a:rPr lang="en-GB" sz="2000" dirty="0">
                <a:latin typeface="Arial" charset="0"/>
                <a:ea typeface="Arial" charset="0"/>
                <a:cs typeface="Arial" charset="0"/>
              </a:rPr>
              <a:t>a forum for a </a:t>
            </a:r>
            <a:r>
              <a:rPr lang="en-GB" sz="2000" b="1" dirty="0">
                <a:solidFill>
                  <a:srgbClr val="800000"/>
                </a:solidFill>
                <a:latin typeface="Arial" charset="0"/>
                <a:ea typeface="Arial" charset="0"/>
                <a:cs typeface="Arial" charset="0"/>
              </a:rPr>
              <a:t>permanent dialogue </a:t>
            </a:r>
            <a:r>
              <a:rPr lang="en-GB" sz="2000" dirty="0">
                <a:latin typeface="Arial" charset="0"/>
                <a:ea typeface="Arial" charset="0"/>
                <a:cs typeface="Arial" charset="0"/>
              </a:rPr>
              <a:t>between all concerned parties (producers, distributers and consumers) on the issue of </a:t>
            </a:r>
            <a:r>
              <a:rPr lang="en-GB" sz="2000" dirty="0" smtClean="0">
                <a:latin typeface="Arial" charset="0"/>
                <a:ea typeface="Arial" charset="0"/>
                <a:cs typeface="Arial" charset="0"/>
              </a:rPr>
              <a:t>foodstuff</a:t>
            </a:r>
          </a:p>
          <a:p>
            <a:pPr lvl="1">
              <a:lnSpc>
                <a:spcPct val="110000"/>
              </a:lnSpc>
              <a:spcAft>
                <a:spcPts val="600"/>
              </a:spcAft>
            </a:pPr>
            <a:r>
              <a:rPr lang="en-GB" sz="2000" dirty="0" smtClean="0">
                <a:latin typeface="Arial" charset="0"/>
                <a:ea typeface="Arial" charset="0"/>
                <a:cs typeface="Arial" charset="0"/>
              </a:rPr>
              <a:t>Continue </a:t>
            </a:r>
            <a:r>
              <a:rPr lang="en-GB" sz="2000" dirty="0">
                <a:latin typeface="Arial" charset="0"/>
                <a:ea typeface="Arial" charset="0"/>
                <a:cs typeface="Arial" charset="0"/>
              </a:rPr>
              <a:t>efforts to monitor individual internal and external exposures, and to provide information and tools in order to help people to make their </a:t>
            </a:r>
            <a:r>
              <a:rPr lang="en-GB" sz="2000" b="1" dirty="0">
                <a:solidFill>
                  <a:srgbClr val="800000"/>
                </a:solidFill>
                <a:latin typeface="Arial" charset="0"/>
                <a:ea typeface="Arial" charset="0"/>
                <a:cs typeface="Arial" charset="0"/>
              </a:rPr>
              <a:t>own judgments </a:t>
            </a:r>
            <a:endParaRPr lang="en-GB" sz="2000" dirty="0">
              <a:latin typeface="Arial" charset="0"/>
              <a:ea typeface="Arial" charset="0"/>
              <a:cs typeface="Arial" charset="0"/>
            </a:endParaRPr>
          </a:p>
          <a:p>
            <a:pPr lvl="1">
              <a:lnSpc>
                <a:spcPct val="110000"/>
              </a:lnSpc>
              <a:spcAft>
                <a:spcPts val="600"/>
              </a:spcAft>
            </a:pPr>
            <a:r>
              <a:rPr lang="en-GB" sz="2000" dirty="0">
                <a:latin typeface="Arial" charset="0"/>
                <a:ea typeface="Arial" charset="0"/>
                <a:cs typeface="Arial" charset="0"/>
              </a:rPr>
              <a:t>Promote the involvement of parents, grand-parents and teachers to </a:t>
            </a:r>
            <a:r>
              <a:rPr lang="en-GB" sz="2000" b="1" dirty="0">
                <a:solidFill>
                  <a:srgbClr val="800000"/>
                </a:solidFill>
                <a:latin typeface="Arial" charset="0"/>
                <a:ea typeface="Arial" charset="0"/>
                <a:cs typeface="Arial" charset="0"/>
              </a:rPr>
              <a:t>develop radiation protection culture </a:t>
            </a:r>
            <a:r>
              <a:rPr lang="en-GB" sz="2000" dirty="0">
                <a:latin typeface="Arial" charset="0"/>
                <a:ea typeface="Arial" charset="0"/>
                <a:cs typeface="Arial" charset="0"/>
              </a:rPr>
              <a:t>among children</a:t>
            </a:r>
          </a:p>
          <a:p>
            <a:pPr lvl="1">
              <a:lnSpc>
                <a:spcPct val="110000"/>
              </a:lnSpc>
              <a:spcAft>
                <a:spcPts val="600"/>
              </a:spcAft>
            </a:pPr>
            <a:r>
              <a:rPr lang="en-GB" sz="2000" dirty="0">
                <a:latin typeface="Arial" charset="0"/>
                <a:ea typeface="Arial" charset="0"/>
                <a:cs typeface="Arial" charset="0"/>
              </a:rPr>
              <a:t>Strengthen </a:t>
            </a:r>
            <a:r>
              <a:rPr lang="en-GB" sz="2000" b="1" dirty="0">
                <a:solidFill>
                  <a:srgbClr val="800000"/>
                </a:solidFill>
                <a:latin typeface="Arial" charset="0"/>
                <a:ea typeface="Arial" charset="0"/>
                <a:cs typeface="Arial" charset="0"/>
              </a:rPr>
              <a:t>dialogue and cooperation with stakeholders </a:t>
            </a:r>
            <a:r>
              <a:rPr lang="en-GB" sz="2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elsewhere in </a:t>
            </a:r>
            <a:r>
              <a:rPr lang="en-GB" sz="2000" b="1" dirty="0">
                <a:solidFill>
                  <a:srgbClr val="800000"/>
                </a:solidFill>
                <a:latin typeface="Arial" charset="0"/>
                <a:ea typeface="Arial" charset="0"/>
                <a:cs typeface="Arial" charset="0"/>
              </a:rPr>
              <a:t>Japan </a:t>
            </a:r>
            <a:r>
              <a:rPr lang="en-GB" sz="2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and</a:t>
            </a:r>
            <a:r>
              <a:rPr lang="en-GB" sz="2000" b="1" dirty="0">
                <a:solidFill>
                  <a:srgbClr val="800000"/>
                </a:solidFill>
                <a:latin typeface="Arial" charset="0"/>
                <a:ea typeface="Arial" charset="0"/>
                <a:cs typeface="Arial" charset="0"/>
              </a:rPr>
              <a:t> abroad </a:t>
            </a:r>
            <a:endParaRPr lang="fr-FR" sz="2000" b="1" dirty="0">
              <a:solidFill>
                <a:srgbClr val="80000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spcAft>
                <a:spcPts val="1200"/>
              </a:spcAft>
            </a:pPr>
            <a:endParaRPr lang="en-CA" sz="2000" dirty="0">
              <a:solidFill>
                <a:srgbClr val="8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778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54" name="Grouper 35853"/>
          <p:cNvGrpSpPr/>
          <p:nvPr/>
        </p:nvGrpSpPr>
        <p:grpSpPr>
          <a:xfrm>
            <a:off x="457200" y="1066800"/>
            <a:ext cx="8382000" cy="5181601"/>
            <a:chOff x="533400" y="1066800"/>
            <a:chExt cx="8382000" cy="5181601"/>
          </a:xfrm>
        </p:grpSpPr>
        <p:grpSp>
          <p:nvGrpSpPr>
            <p:cNvPr id="11" name="Grouper 10"/>
            <p:cNvGrpSpPr/>
            <p:nvPr/>
          </p:nvGrpSpPr>
          <p:grpSpPr>
            <a:xfrm>
              <a:off x="533400" y="1066800"/>
              <a:ext cx="8382000" cy="5181601"/>
              <a:chOff x="152400" y="1143000"/>
              <a:chExt cx="8382000" cy="5181601"/>
            </a:xfrm>
          </p:grpSpPr>
          <p:pic>
            <p:nvPicPr>
              <p:cNvPr id="2" name="Image 1" descr="IMG_3466.jp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2400" y="1143000"/>
                <a:ext cx="1981200" cy="2648508"/>
              </a:xfrm>
              <a:prstGeom prst="rect">
                <a:avLst/>
              </a:prstGeom>
              <a:ln w="12700" cmpd="sng">
                <a:solidFill>
                  <a:schemeClr val="tx1"/>
                </a:solidFill>
              </a:ln>
            </p:spPr>
          </p:pic>
          <p:pic>
            <p:nvPicPr>
              <p:cNvPr id="3" name="Image 2" descr="IMG_3473 - Version 3.jp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2400" y="3733800"/>
                <a:ext cx="2985796" cy="2590800"/>
              </a:xfrm>
              <a:prstGeom prst="rect">
                <a:avLst/>
              </a:prstGeom>
              <a:ln w="12700" cmpd="sng">
                <a:solidFill>
                  <a:schemeClr val="tx1"/>
                </a:solidFill>
              </a:ln>
            </p:spPr>
          </p:pic>
          <p:pic>
            <p:nvPicPr>
              <p:cNvPr id="7" name="Image 6" descr="IMG_4688.jp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33600" y="1143000"/>
                <a:ext cx="3505200" cy="2590800"/>
              </a:xfrm>
              <a:prstGeom prst="rect">
                <a:avLst/>
              </a:prstGeom>
              <a:ln w="12700" cmpd="sng">
                <a:solidFill>
                  <a:schemeClr val="tx1"/>
                </a:solidFill>
              </a:ln>
            </p:spPr>
          </p:pic>
          <p:pic>
            <p:nvPicPr>
              <p:cNvPr id="8" name="Image 7" descr="IMG_4676.jp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81600" y="1143000"/>
                <a:ext cx="3352800" cy="2590800"/>
              </a:xfrm>
              <a:prstGeom prst="rect">
                <a:avLst/>
              </a:prstGeom>
              <a:ln w="12700" cmpd="sng">
                <a:solidFill>
                  <a:schemeClr val="tx1"/>
                </a:solidFill>
              </a:ln>
            </p:spPr>
          </p:pic>
          <p:pic>
            <p:nvPicPr>
              <p:cNvPr id="9" name="Image 8" descr="IMG_4693.jpg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24200" y="3733800"/>
                <a:ext cx="3429000" cy="2590799"/>
              </a:xfrm>
              <a:prstGeom prst="rect">
                <a:avLst/>
              </a:prstGeom>
              <a:ln w="12700" cmpd="sng">
                <a:solidFill>
                  <a:schemeClr val="tx1"/>
                </a:solidFill>
              </a:ln>
            </p:spPr>
          </p:pic>
          <p:pic>
            <p:nvPicPr>
              <p:cNvPr id="10" name="Image 9" descr="IMG_4697.jpg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53200" y="3733801"/>
                <a:ext cx="1981200" cy="2590800"/>
              </a:xfrm>
              <a:prstGeom prst="rect">
                <a:avLst/>
              </a:prstGeom>
              <a:ln w="12700" cmpd="sng">
                <a:solidFill>
                  <a:schemeClr val="tx1"/>
                </a:solidFill>
              </a:ln>
            </p:spPr>
          </p:pic>
        </p:grpSp>
        <p:cxnSp>
          <p:nvCxnSpPr>
            <p:cNvPr id="5" name="Connecteur droit 4"/>
            <p:cNvCxnSpPr/>
            <p:nvPr/>
          </p:nvCxnSpPr>
          <p:spPr>
            <a:xfrm>
              <a:off x="2514600" y="1066800"/>
              <a:ext cx="0" cy="2590800"/>
            </a:xfrm>
            <a:prstGeom prst="line">
              <a:avLst/>
            </a:prstGeom>
            <a:ln w="28575" cmpd="sng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eur droit 11"/>
            <p:cNvCxnSpPr/>
            <p:nvPr/>
          </p:nvCxnSpPr>
          <p:spPr>
            <a:xfrm>
              <a:off x="5562600" y="1066800"/>
              <a:ext cx="0" cy="2590800"/>
            </a:xfrm>
            <a:prstGeom prst="line">
              <a:avLst/>
            </a:prstGeom>
            <a:ln w="28575" cmpd="sng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droit 13"/>
            <p:cNvCxnSpPr/>
            <p:nvPr/>
          </p:nvCxnSpPr>
          <p:spPr>
            <a:xfrm>
              <a:off x="533400" y="3657600"/>
              <a:ext cx="8382000" cy="0"/>
            </a:xfrm>
            <a:prstGeom prst="line">
              <a:avLst/>
            </a:prstGeom>
            <a:ln w="28575" cmpd="sng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20"/>
            <p:cNvCxnSpPr/>
            <p:nvPr/>
          </p:nvCxnSpPr>
          <p:spPr>
            <a:xfrm>
              <a:off x="533400" y="1066800"/>
              <a:ext cx="8382000" cy="0"/>
            </a:xfrm>
            <a:prstGeom prst="line">
              <a:avLst/>
            </a:prstGeom>
            <a:ln w="28575" cmpd="sng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droit 24"/>
            <p:cNvCxnSpPr/>
            <p:nvPr/>
          </p:nvCxnSpPr>
          <p:spPr>
            <a:xfrm>
              <a:off x="3505200" y="3657600"/>
              <a:ext cx="0" cy="2590800"/>
            </a:xfrm>
            <a:prstGeom prst="line">
              <a:avLst/>
            </a:prstGeom>
            <a:ln w="28575" cmpd="sng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cteur droit 28"/>
            <p:cNvCxnSpPr/>
            <p:nvPr/>
          </p:nvCxnSpPr>
          <p:spPr>
            <a:xfrm>
              <a:off x="6934200" y="3657600"/>
              <a:ext cx="0" cy="2590800"/>
            </a:xfrm>
            <a:prstGeom prst="line">
              <a:avLst/>
            </a:prstGeom>
            <a:ln w="28575" cmpd="sng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840" name="Connecteur droit 35839"/>
            <p:cNvCxnSpPr/>
            <p:nvPr/>
          </p:nvCxnSpPr>
          <p:spPr>
            <a:xfrm>
              <a:off x="533400" y="1066800"/>
              <a:ext cx="0" cy="5181600"/>
            </a:xfrm>
            <a:prstGeom prst="line">
              <a:avLst/>
            </a:prstGeom>
            <a:ln w="28575" cmpd="sng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844" name="Connecteur droit 35843"/>
            <p:cNvCxnSpPr/>
            <p:nvPr/>
          </p:nvCxnSpPr>
          <p:spPr>
            <a:xfrm>
              <a:off x="8915400" y="1066800"/>
              <a:ext cx="0" cy="5181600"/>
            </a:xfrm>
            <a:prstGeom prst="line">
              <a:avLst/>
            </a:prstGeom>
            <a:ln w="28575" cmpd="sng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847" name="Connecteur droit 35846"/>
            <p:cNvCxnSpPr/>
            <p:nvPr/>
          </p:nvCxnSpPr>
          <p:spPr>
            <a:xfrm>
              <a:off x="533400" y="6248400"/>
              <a:ext cx="8382000" cy="0"/>
            </a:xfrm>
            <a:prstGeom prst="line">
              <a:avLst/>
            </a:prstGeom>
            <a:ln w="28575" cmpd="sng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Espace réservé du numéro de diapositive 4"/>
          <p:cNvSpPr txBox="1">
            <a:spLocks noGrp="1"/>
          </p:cNvSpPr>
          <p:nvPr/>
        </p:nvSpPr>
        <p:spPr bwMode="auto">
          <a:xfrm>
            <a:off x="70866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A23AB905-3F0F-4840-85BC-DEECDE91802A}" type="slidenum">
              <a:rPr lang="fr-FR" sz="1200"/>
              <a:pPr algn="r" eaLnBrk="1" hangingPunct="1"/>
              <a:t>26</a:t>
            </a:fld>
            <a:endParaRPr lang="fr-FR" sz="1200"/>
          </a:p>
        </p:txBody>
      </p:sp>
      <p:sp>
        <p:nvSpPr>
          <p:cNvPr id="49" name="Title 1"/>
          <p:cNvSpPr>
            <a:spLocks noGrp="1"/>
          </p:cNvSpPr>
          <p:nvPr>
            <p:ph type="title"/>
          </p:nvPr>
        </p:nvSpPr>
        <p:spPr>
          <a:xfrm>
            <a:off x="0" y="-25400"/>
            <a:ext cx="9144000" cy="1016000"/>
          </a:xfrm>
        </p:spPr>
        <p:txBody>
          <a:bodyPr>
            <a:normAutofit/>
          </a:bodyPr>
          <a:lstStyle/>
          <a:p>
            <a:pPr marL="342900" indent="-342900">
              <a:defRPr/>
            </a:pPr>
            <a:r>
              <a:rPr lang="en-GB" sz="2400" b="1" dirty="0" smtClean="0">
                <a:solidFill>
                  <a:srgbClr val="000053"/>
                </a:solidFill>
                <a:latin typeface="Arial" charset="0"/>
                <a:ea typeface="Arial" charset="0"/>
                <a:cs typeface="Arial" charset="0"/>
              </a:rPr>
              <a:t>The management of foodstuffs in Date City (October 2012)</a:t>
            </a:r>
            <a:endParaRPr lang="en-GB" sz="2400" b="1" dirty="0">
              <a:solidFill>
                <a:srgbClr val="000053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07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 wrap="none"/>
          <a:lstStyle/>
          <a:p>
            <a:pPr>
              <a:defRPr/>
            </a:pPr>
            <a:r>
              <a:rPr lang="en-GB" sz="2400" b="1" dirty="0" smtClean="0">
                <a:solidFill>
                  <a:srgbClr val="000045"/>
                </a:solidFill>
                <a:latin typeface="Arial" pitchFamily="-1" charset="0"/>
                <a:ea typeface="Arial" pitchFamily="-1" charset="0"/>
                <a:cs typeface="Arial" pitchFamily="-1" charset="0"/>
              </a:rPr>
              <a:t>Concluding remarks (1) 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4102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spcAft>
                <a:spcPts val="0"/>
              </a:spcAft>
            </a:pPr>
            <a:r>
              <a:rPr lang="en-GB" sz="2000" dirty="0" smtClean="0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 experience over the last two years in the Fukushima Prefecture shows that the principles and advice of the Commission for post-accident recovery, although perfectible, are </a:t>
            </a:r>
            <a:r>
              <a:rPr lang="en-GB" sz="2000" b="1" dirty="0" smtClean="0">
                <a:solidFill>
                  <a:srgbClr val="800000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globally responding to the challenges of such situations </a:t>
            </a:r>
            <a:r>
              <a:rPr lang="en-GB" sz="2000" dirty="0" smtClean="0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and they find a resonance amongst the authorities, experts, professionals as well as the affected population</a:t>
            </a:r>
          </a:p>
          <a:p>
            <a:pPr marL="0" indent="0" eaLnBrk="1" hangingPunct="1">
              <a:lnSpc>
                <a:spcPct val="120000"/>
              </a:lnSpc>
              <a:spcAft>
                <a:spcPts val="0"/>
              </a:spcAft>
              <a:buNone/>
            </a:pPr>
            <a:endParaRPr lang="en-GB" sz="1000" dirty="0" smtClean="0"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pPr eaLnBrk="1" hangingPunct="1">
              <a:lnSpc>
                <a:spcPct val="120000"/>
              </a:lnSpc>
              <a:spcAft>
                <a:spcPts val="0"/>
              </a:spcAft>
            </a:pPr>
            <a:r>
              <a:rPr lang="en-GB" sz="2000" dirty="0" smtClean="0">
                <a:ea typeface="ＭＳ Ｐゴシック" charset="-128"/>
                <a:cs typeface="ＭＳ Ｐゴシック" charset="-128"/>
              </a:rPr>
              <a:t>It also shows </a:t>
            </a:r>
            <a:r>
              <a:rPr lang="en-GB" sz="2000" dirty="0">
                <a:ea typeface="ＭＳ Ｐゴシック" charset="-128"/>
                <a:cs typeface="ＭＳ Ｐゴシック" charset="-128"/>
              </a:rPr>
              <a:t>that there are </a:t>
            </a:r>
            <a:r>
              <a:rPr lang="en-GB" sz="2000" b="1" dirty="0">
                <a:solidFill>
                  <a:srgbClr val="800000"/>
                </a:solidFill>
                <a:ea typeface="ＭＳ Ｐゴシック" charset="-128"/>
                <a:cs typeface="ＭＳ Ｐゴシック" charset="-128"/>
              </a:rPr>
              <a:t>no significant differences between </a:t>
            </a:r>
            <a:r>
              <a:rPr lang="en-GB" sz="2000" dirty="0">
                <a:ea typeface="ＭＳ Ｐゴシック" charset="-128"/>
                <a:cs typeface="ＭＳ Ｐゴシック" charset="-128"/>
              </a:rPr>
              <a:t>the general feelings and attitudes of the affected populations </a:t>
            </a:r>
            <a:r>
              <a:rPr lang="en-GB" sz="2000" dirty="0" smtClean="0">
                <a:ea typeface="ＭＳ Ｐゴシック" charset="-128"/>
                <a:cs typeface="ＭＳ Ｐゴシック" charset="-128"/>
              </a:rPr>
              <a:t>in </a:t>
            </a:r>
            <a:r>
              <a:rPr lang="en-GB" sz="2000" dirty="0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Fukushima</a:t>
            </a:r>
            <a:r>
              <a:rPr lang="en-GB" sz="2000" b="1" dirty="0" smtClean="0">
                <a:solidFill>
                  <a:srgbClr val="800000"/>
                </a:solidFill>
                <a:ea typeface="ＭＳ Ｐゴシック" charset="-128"/>
                <a:cs typeface="ＭＳ Ｐゴシック" charset="-128"/>
              </a:rPr>
              <a:t> </a:t>
            </a:r>
            <a:r>
              <a:rPr lang="en-GB" sz="2000" dirty="0" smtClean="0">
                <a:ea typeface="ＭＳ Ｐゴシック" charset="-128"/>
                <a:cs typeface="ＭＳ Ｐゴシック" charset="-128"/>
              </a:rPr>
              <a:t>and in </a:t>
            </a:r>
            <a:r>
              <a:rPr lang="en-GB" sz="2000" b="1" dirty="0" smtClean="0">
                <a:solidFill>
                  <a:srgbClr val="800000"/>
                </a:solidFill>
                <a:ea typeface="ＭＳ Ｐゴシック" charset="-128"/>
                <a:cs typeface="ＭＳ Ｐゴシック" charset="-128"/>
              </a:rPr>
              <a:t>Chernobyl </a:t>
            </a:r>
            <a:r>
              <a:rPr lang="en-GB" sz="2000" dirty="0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with regard the situation resulting from the two accidents</a:t>
            </a:r>
            <a:endParaRPr lang="en-GB" sz="2000" dirty="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  <a:p>
            <a:pPr marL="0" indent="0" eaLnBrk="1" hangingPunct="1">
              <a:lnSpc>
                <a:spcPct val="120000"/>
              </a:lnSpc>
              <a:spcAft>
                <a:spcPts val="0"/>
              </a:spcAft>
              <a:buNone/>
            </a:pPr>
            <a:endParaRPr lang="en-GB" sz="1000" dirty="0" smtClean="0">
              <a:solidFill>
                <a:srgbClr val="000000"/>
              </a:solidFill>
              <a:latin typeface="Arial" pitchFamily="-107" charset="0"/>
              <a:ea typeface="ＭＳ Ｐゴシック" charset="-128"/>
              <a:cs typeface="ＭＳ Ｐゴシック" charset="-128"/>
            </a:endParaRPr>
          </a:p>
          <a:p>
            <a:pPr eaLnBrk="1" hangingPunct="1">
              <a:lnSpc>
                <a:spcPct val="120000"/>
              </a:lnSpc>
              <a:spcAft>
                <a:spcPts val="0"/>
              </a:spcAft>
            </a:pPr>
            <a:r>
              <a:rPr lang="en-GB" sz="2000" dirty="0" smtClean="0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However, a quarter of century is separating the two accidents and the technical contexts are quite different particularly with the omnipresent role of </a:t>
            </a:r>
            <a:r>
              <a:rPr lang="en-GB" sz="2000" b="1" dirty="0" smtClean="0">
                <a:solidFill>
                  <a:srgbClr val="800000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e-technology and social media</a:t>
            </a:r>
          </a:p>
        </p:txBody>
      </p:sp>
      <p:sp>
        <p:nvSpPr>
          <p:cNvPr id="40964" name="Espace réservé du numéro de diapositive 4"/>
          <p:cNvSpPr txBox="1">
            <a:spLocks noGrp="1"/>
          </p:cNvSpPr>
          <p:nvPr/>
        </p:nvSpPr>
        <p:spPr bwMode="auto">
          <a:xfrm>
            <a:off x="7019925" y="62865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36DFDFBB-E4A7-2942-A3CE-F9460B2B9B0C}" type="slidenum">
              <a:rPr lang="fr-FR" sz="1200"/>
              <a:pPr algn="r"/>
              <a:t>27</a:t>
            </a:fld>
            <a:endParaRPr lang="fr-FR" sz="1200"/>
          </a:p>
        </p:txBody>
      </p:sp>
    </p:spTree>
    <p:extLst>
      <p:ext uri="{BB962C8B-B14F-4D97-AF65-F5344CB8AC3E}">
        <p14:creationId xmlns:p14="http://schemas.microsoft.com/office/powerpoint/2010/main" val="870148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85800"/>
          </a:xfrm>
        </p:spPr>
        <p:txBody>
          <a:bodyPr wrap="none">
            <a:normAutofit/>
          </a:bodyPr>
          <a:lstStyle/>
          <a:p>
            <a:pPr marL="342900" indent="-342900">
              <a:defRPr/>
            </a:pPr>
            <a:r>
              <a:rPr lang="en-GB" sz="2400" b="1" dirty="0" smtClean="0">
                <a:solidFill>
                  <a:srgbClr val="000045"/>
                </a:solidFill>
                <a:latin typeface="Arial" pitchFamily="-1" charset="0"/>
                <a:ea typeface="Arial" pitchFamily="-1" charset="0"/>
                <a:cs typeface="Arial" pitchFamily="-1" charset="0"/>
              </a:rPr>
              <a:t>Concluding remarks (2)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382000" cy="52578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spcAft>
                <a:spcPts val="0"/>
              </a:spcAft>
            </a:pPr>
            <a:r>
              <a:rPr lang="en-GB" sz="2000" dirty="0">
                <a:ea typeface="ＭＳ Ｐゴシック" charset="-128"/>
                <a:cs typeface="ＭＳ Ｐゴシック" charset="-128"/>
              </a:rPr>
              <a:t>This new technical context is offering opportunities for </a:t>
            </a:r>
            <a:r>
              <a:rPr lang="en-GB" sz="2000" b="1" dirty="0">
                <a:solidFill>
                  <a:srgbClr val="800000"/>
                </a:solidFill>
                <a:ea typeface="ＭＳ Ｐゴシック" charset="-128"/>
                <a:cs typeface="ＭＳ Ｐゴシック" charset="-128"/>
              </a:rPr>
              <a:t>consolidating the </a:t>
            </a:r>
            <a:r>
              <a:rPr lang="en-GB" sz="2000" b="1" dirty="0" smtClean="0">
                <a:solidFill>
                  <a:srgbClr val="800000"/>
                </a:solidFill>
                <a:ea typeface="ＭＳ Ｐゴシック" charset="-128"/>
                <a:cs typeface="ＭＳ Ｐゴシック" charset="-128"/>
              </a:rPr>
              <a:t>advice </a:t>
            </a:r>
            <a:r>
              <a:rPr lang="en-GB" sz="2000" dirty="0" smtClean="0">
                <a:ea typeface="ＭＳ Ｐゴシック" charset="-128"/>
                <a:cs typeface="ＭＳ Ｐゴシック" charset="-128"/>
              </a:rPr>
              <a:t>developed so far by ICRP, in cooperation with all those concerned: authorities, experts, professionals and the affected people</a:t>
            </a:r>
          </a:p>
          <a:p>
            <a:pPr marL="0" indent="0" eaLnBrk="1" hangingPunct="1">
              <a:lnSpc>
                <a:spcPct val="120000"/>
              </a:lnSpc>
              <a:spcAft>
                <a:spcPts val="0"/>
              </a:spcAft>
              <a:buNone/>
            </a:pPr>
            <a:endParaRPr lang="en-GB" sz="1000" dirty="0">
              <a:latin typeface="+mn-lt"/>
              <a:ea typeface="ＭＳ Ｐゴシック" charset="-128"/>
              <a:cs typeface="ＭＳ Ｐゴシック" charset="-128"/>
            </a:endParaRPr>
          </a:p>
          <a:p>
            <a:pPr eaLnBrk="1" hangingPunct="1">
              <a:lnSpc>
                <a:spcPct val="120000"/>
              </a:lnSpc>
              <a:spcAft>
                <a:spcPts val="0"/>
              </a:spcAft>
            </a:pPr>
            <a:r>
              <a:rPr lang="en-GB" sz="2000" dirty="0" smtClean="0">
                <a:latin typeface="+mn-lt"/>
                <a:ea typeface="ＭＳ Ｐゴシック" charset="-128"/>
                <a:cs typeface="ＭＳ Ｐゴシック" charset="-128"/>
              </a:rPr>
              <a:t>However, the rehabilitation of living conditions is not only a matter for science and technology. It is also a </a:t>
            </a:r>
            <a:r>
              <a:rPr lang="en-GB" sz="2000" b="1" dirty="0" smtClean="0">
                <a:solidFill>
                  <a:srgbClr val="800000"/>
                </a:solidFill>
                <a:latin typeface="+mn-lt"/>
                <a:ea typeface="ＭＳ Ｐゴシック" charset="-128"/>
                <a:cs typeface="ＭＳ Ｐゴシック" charset="-128"/>
              </a:rPr>
              <a:t>human problem </a:t>
            </a:r>
            <a:r>
              <a:rPr lang="en-GB" sz="2000" dirty="0" smtClean="0">
                <a:latin typeface="+mn-lt"/>
                <a:ea typeface="ＭＳ Ｐゴシック" charset="-128"/>
                <a:cs typeface="ＭＳ Ｐゴシック" charset="-128"/>
              </a:rPr>
              <a:t>calling for respecting the </a:t>
            </a:r>
            <a:r>
              <a:rPr lang="en-GB" sz="2000" dirty="0" smtClean="0">
                <a:latin typeface="+mn-lt"/>
              </a:rPr>
              <a:t>fundamental values of </a:t>
            </a:r>
            <a:r>
              <a:rPr lang="en-GB" sz="2000" b="1" dirty="0" smtClean="0">
                <a:solidFill>
                  <a:srgbClr val="800000"/>
                </a:solidFill>
                <a:latin typeface="+mn-lt"/>
              </a:rPr>
              <a:t>prudence </a:t>
            </a:r>
            <a:r>
              <a:rPr lang="en-GB" sz="2000" dirty="0" smtClean="0">
                <a:latin typeface="+mn-lt"/>
              </a:rPr>
              <a:t>and </a:t>
            </a:r>
            <a:r>
              <a:rPr lang="en-GB" sz="2000" b="1" dirty="0" smtClean="0">
                <a:solidFill>
                  <a:srgbClr val="800000"/>
                </a:solidFill>
                <a:latin typeface="+mn-lt"/>
              </a:rPr>
              <a:t>equity</a:t>
            </a:r>
            <a:r>
              <a:rPr lang="en-GB" sz="2000" dirty="0" smtClean="0">
                <a:latin typeface="+mn-lt"/>
              </a:rPr>
              <a:t> in the management of protection but also respecting the </a:t>
            </a:r>
            <a:r>
              <a:rPr lang="en-GB" sz="2000" b="1" dirty="0" smtClean="0">
                <a:solidFill>
                  <a:srgbClr val="800000"/>
                </a:solidFill>
                <a:latin typeface="+mn-lt"/>
              </a:rPr>
              <a:t>dignity </a:t>
            </a:r>
            <a:r>
              <a:rPr lang="en-GB" sz="2000" dirty="0" smtClean="0">
                <a:latin typeface="+mn-lt"/>
                <a:ea typeface="ＭＳ Ｐゴシック" charset="-128"/>
                <a:cs typeface="ＭＳ Ｐゴシック" charset="-128"/>
              </a:rPr>
              <a:t>of the affected people and maintaining </a:t>
            </a:r>
            <a:r>
              <a:rPr lang="en-GB" sz="2000" b="1" dirty="0" smtClean="0">
                <a:solidFill>
                  <a:srgbClr val="800000"/>
                </a:solidFill>
                <a:latin typeface="+mn-lt"/>
                <a:ea typeface="ＭＳ Ｐゴシック" charset="-128"/>
                <a:cs typeface="ＭＳ Ｐゴシック" charset="-128"/>
              </a:rPr>
              <a:t>solidarity</a:t>
            </a:r>
            <a:r>
              <a:rPr lang="en-GB" sz="2000" dirty="0" smtClean="0">
                <a:latin typeface="+mn-lt"/>
                <a:ea typeface="ＭＳ Ｐゴシック" charset="-128"/>
                <a:cs typeface="ＭＳ Ｐゴシック" charset="-128"/>
              </a:rPr>
              <a:t> with them</a:t>
            </a:r>
          </a:p>
          <a:p>
            <a:pPr marL="0" indent="0" eaLnBrk="1" hangingPunct="1">
              <a:lnSpc>
                <a:spcPct val="120000"/>
              </a:lnSpc>
              <a:spcAft>
                <a:spcPts val="0"/>
              </a:spcAft>
              <a:buNone/>
            </a:pPr>
            <a:endParaRPr lang="en-GB" sz="1000" dirty="0" smtClean="0">
              <a:latin typeface="+mn-lt"/>
              <a:ea typeface="ＭＳ Ｐゴシック" charset="-128"/>
              <a:cs typeface="ＭＳ Ｐゴシック" charset="-128"/>
            </a:endParaRPr>
          </a:p>
          <a:p>
            <a:pPr eaLnBrk="1" hangingPunct="1">
              <a:lnSpc>
                <a:spcPct val="130000"/>
              </a:lnSpc>
              <a:spcAft>
                <a:spcPts val="0"/>
              </a:spcAft>
            </a:pPr>
            <a:r>
              <a:rPr lang="en-GB" sz="2000" dirty="0" smtClean="0">
                <a:latin typeface="+mn-lt"/>
                <a:ea typeface="ＭＳ Ｐゴシック" charset="-128"/>
                <a:cs typeface="ＭＳ Ｐゴシック" charset="-128"/>
              </a:rPr>
              <a:t>Like Chernobyl, the Fukushima experience is demonstrating the prominent role of this</a:t>
            </a:r>
            <a:r>
              <a:rPr lang="en-GB" sz="2000" b="1" dirty="0" smtClean="0">
                <a:solidFill>
                  <a:srgbClr val="800000"/>
                </a:solidFill>
                <a:latin typeface="+mn-lt"/>
                <a:ea typeface="ＭＳ Ｐゴシック" charset="-128"/>
                <a:cs typeface="ＭＳ Ｐゴシック" charset="-128"/>
              </a:rPr>
              <a:t> human dimension </a:t>
            </a:r>
            <a:r>
              <a:rPr lang="en-GB" sz="2000" dirty="0" smtClean="0">
                <a:solidFill>
                  <a:srgbClr val="000000"/>
                </a:solidFill>
                <a:latin typeface="+mn-lt"/>
                <a:ea typeface="ＭＳ Ｐゴシック" charset="-128"/>
                <a:cs typeface="ＭＳ Ｐゴシック" charset="-128"/>
              </a:rPr>
              <a:t>and the </a:t>
            </a:r>
            <a:r>
              <a:rPr lang="en-GB" sz="2000" b="1" dirty="0" smtClean="0">
                <a:solidFill>
                  <a:srgbClr val="800000"/>
                </a:solidFill>
                <a:latin typeface="+mn-lt"/>
                <a:ea typeface="ＭＳ Ｐゴシック" charset="-128"/>
                <a:cs typeface="ＭＳ Ｐゴシック" charset="-128"/>
              </a:rPr>
              <a:t>duty for the radiation protection community </a:t>
            </a:r>
            <a:r>
              <a:rPr lang="en-GB" sz="2000" dirty="0" smtClean="0">
                <a:solidFill>
                  <a:srgbClr val="000000"/>
                </a:solidFill>
                <a:latin typeface="+mn-lt"/>
                <a:ea typeface="ＭＳ Ｐゴシック" charset="-128"/>
                <a:cs typeface="ＭＳ Ｐゴシック" charset="-128"/>
              </a:rPr>
              <a:t>and all relevant experts to consider it with care in the development of their advice and actions </a:t>
            </a:r>
            <a:endParaRPr lang="en-GB" sz="2000" dirty="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  <a:p>
            <a:pPr eaLnBrk="1" hangingPunct="1">
              <a:lnSpc>
                <a:spcPct val="130000"/>
              </a:lnSpc>
              <a:spcAft>
                <a:spcPts val="0"/>
              </a:spcAft>
              <a:buNone/>
            </a:pPr>
            <a:endParaRPr lang="en-GB" sz="2000" dirty="0">
              <a:ea typeface="ＭＳ Ｐゴシック" charset="-128"/>
              <a:cs typeface="ＭＳ Ｐゴシック" charset="-128"/>
            </a:endParaRPr>
          </a:p>
          <a:p>
            <a:pPr eaLnBrk="1" hangingPunct="1">
              <a:lnSpc>
                <a:spcPct val="130000"/>
              </a:lnSpc>
              <a:spcAft>
                <a:spcPts val="0"/>
              </a:spcAft>
            </a:pPr>
            <a:endParaRPr lang="en-GB" sz="2000" dirty="0" smtClean="0"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pPr marL="273050" lvl="1" indent="-273050">
              <a:spcAft>
                <a:spcPts val="1800"/>
              </a:spcAft>
              <a:buSzPct val="95000"/>
            </a:pPr>
            <a:endParaRPr lang="en-GB" sz="2300" dirty="0" smtClean="0">
              <a:solidFill>
                <a:srgbClr val="000053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pPr>
              <a:spcAft>
                <a:spcPts val="1800"/>
              </a:spcAft>
              <a:buFont typeface="Wingdings 2" pitchFamily="-107" charset="2"/>
              <a:buNone/>
            </a:pPr>
            <a:r>
              <a:rPr lang="en-GB" sz="2000" dirty="0" smtClean="0">
                <a:solidFill>
                  <a:srgbClr val="000053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 </a:t>
            </a:r>
          </a:p>
          <a:p>
            <a:endParaRPr lang="en-GB" dirty="0" smtClean="0">
              <a:latin typeface="Arial" pitchFamily="-107" charset="0"/>
              <a:ea typeface="Arial" pitchFamily="-107" charset="0"/>
              <a:cs typeface="Arial" pitchFamily="-107" charset="0"/>
            </a:endParaRPr>
          </a:p>
        </p:txBody>
      </p:sp>
      <p:sp>
        <p:nvSpPr>
          <p:cNvPr id="40964" name="Espace réservé du numéro de diapositive 4"/>
          <p:cNvSpPr txBox="1">
            <a:spLocks noGrp="1"/>
          </p:cNvSpPr>
          <p:nvPr/>
        </p:nvSpPr>
        <p:spPr bwMode="auto">
          <a:xfrm>
            <a:off x="7019925" y="62865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36DFDFBB-E4A7-2942-A3CE-F9460B2B9B0C}" type="slidenum">
              <a:rPr lang="fr-FR" sz="1200"/>
              <a:pPr algn="r"/>
              <a:t>28</a:t>
            </a:fld>
            <a:endParaRPr lang="fr-FR" sz="1200"/>
          </a:p>
        </p:txBody>
      </p:sp>
    </p:spTree>
    <p:extLst>
      <p:ext uri="{BB962C8B-B14F-4D97-AF65-F5344CB8AC3E}">
        <p14:creationId xmlns:p14="http://schemas.microsoft.com/office/powerpoint/2010/main" val="3502141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ICRP Logo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46634" y="1905000"/>
            <a:ext cx="6678166" cy="2133600"/>
          </a:xfrm>
          <a:prstGeom prst="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  <a:reflection blurRad="6350" stA="50000" endA="300" endPos="55000" dir="5400000" sy="-100000" algn="bl" rotWithShape="0"/>
          </a:effectLst>
        </p:spPr>
      </p:pic>
      <p:sp>
        <p:nvSpPr>
          <p:cNvPr id="53251" name="Text Placeholder 17"/>
          <p:cNvSpPr>
            <a:spLocks noGrp="1"/>
          </p:cNvSpPr>
          <p:nvPr>
            <p:ph type="body" idx="1"/>
          </p:nvPr>
        </p:nvSpPr>
        <p:spPr>
          <a:xfrm>
            <a:off x="0" y="4495800"/>
            <a:ext cx="9144000" cy="533400"/>
          </a:xfrm>
        </p:spPr>
        <p:txBody>
          <a:bodyPr/>
          <a:lstStyle/>
          <a:p>
            <a:pPr algn="ctr" eaLnBrk="1" hangingPunct="1"/>
            <a:r>
              <a:rPr lang="en-US" u="sng">
                <a:latin typeface="Arial" pitchFamily="-107" charset="0"/>
                <a:ea typeface="Arial" pitchFamily="-107" charset="0"/>
                <a:cs typeface="Arial" pitchFamily="-107" charset="0"/>
              </a:rPr>
              <a:t>www.icrp.org</a:t>
            </a:r>
            <a:endParaRPr lang="en-CA" u="sng">
              <a:latin typeface="Arial" pitchFamily="-107" charset="0"/>
              <a:ea typeface="Arial" pitchFamily="-107" charset="0"/>
              <a:cs typeface="Arial" pitchFamily="-107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4478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sz="2800" b="1" dirty="0" smtClean="0">
                <a:ea typeface="ＭＳ Ｐゴシック" charset="-128"/>
                <a:cs typeface="ＭＳ Ｐゴシック" charset="-128"/>
              </a:rPr>
              <a:t/>
            </a:r>
            <a:br>
              <a:rPr lang="en-GB" sz="2800" b="1" dirty="0" smtClean="0">
                <a:ea typeface="ＭＳ Ｐゴシック" charset="-128"/>
                <a:cs typeface="ＭＳ Ｐゴシック" charset="-128"/>
              </a:rPr>
            </a:br>
            <a:r>
              <a:rPr lang="en-GB" sz="2800" b="1" dirty="0" smtClean="0">
                <a:ea typeface="ＭＳ Ｐゴシック" charset="-128"/>
                <a:cs typeface="ＭＳ Ｐゴシック" charset="-128"/>
              </a:rPr>
              <a:t/>
            </a:r>
            <a:br>
              <a:rPr lang="en-GB" sz="2800" b="1" dirty="0" smtClean="0">
                <a:ea typeface="ＭＳ Ｐゴシック" charset="-128"/>
                <a:cs typeface="ＭＳ Ｐゴシック" charset="-128"/>
              </a:rPr>
            </a:br>
            <a:r>
              <a:rPr lang="en-GB" sz="2800" b="1" dirty="0" smtClean="0">
                <a:ea typeface="ＭＳ Ｐゴシック" charset="-128"/>
                <a:cs typeface="ＭＳ Ｐゴシック" charset="-128"/>
              </a:rPr>
              <a:t/>
            </a:r>
            <a:br>
              <a:rPr lang="en-GB" sz="2800" b="1" dirty="0" smtClean="0">
                <a:ea typeface="ＭＳ Ｐゴシック" charset="-128"/>
                <a:cs typeface="ＭＳ Ｐゴシック" charset="-128"/>
              </a:rPr>
            </a:br>
            <a:r>
              <a:rPr lang="en-GB" sz="2700" b="1" dirty="0">
                <a:solidFill>
                  <a:srgbClr val="000053"/>
                </a:solidFill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Science and values in radiological protection :</a:t>
            </a:r>
            <a:br>
              <a:rPr lang="en-GB" sz="2700" b="1" dirty="0">
                <a:solidFill>
                  <a:srgbClr val="000053"/>
                </a:solidFill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</a:br>
            <a:r>
              <a:rPr lang="en-GB" sz="2700" b="1" dirty="0">
                <a:solidFill>
                  <a:srgbClr val="000053"/>
                </a:solidFill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a long tradition </a:t>
            </a:r>
            <a:r>
              <a:rPr lang="fr-FR" sz="2700" b="1" dirty="0">
                <a:solidFill>
                  <a:srgbClr val="000053"/>
                </a:solidFill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/>
            </a:r>
            <a:br>
              <a:rPr lang="fr-FR" sz="2700" b="1" dirty="0">
                <a:solidFill>
                  <a:srgbClr val="000053"/>
                </a:solidFill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</a:br>
            <a:r>
              <a:rPr lang="en-GB" sz="2700" b="1" dirty="0">
                <a:solidFill>
                  <a:srgbClr val="000053"/>
                </a:solidFill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/>
            </a:r>
            <a:br>
              <a:rPr lang="en-GB" sz="2700" b="1" dirty="0">
                <a:solidFill>
                  <a:srgbClr val="000053"/>
                </a:solidFill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</a:br>
            <a:r>
              <a:rPr lang="en-GB" sz="2700" b="1" dirty="0">
                <a:solidFill>
                  <a:srgbClr val="000053"/>
                </a:solidFill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/>
            </a:r>
            <a:br>
              <a:rPr lang="en-GB" sz="2700" b="1" dirty="0">
                <a:solidFill>
                  <a:srgbClr val="000053"/>
                </a:solidFill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</a:br>
            <a:endParaRPr lang="en-GB" sz="2700" b="1" dirty="0">
              <a:solidFill>
                <a:srgbClr val="000053"/>
              </a:solidFill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48200" y="1600200"/>
            <a:ext cx="42672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-107" charset="2"/>
              <a:buNone/>
            </a:pPr>
            <a:r>
              <a:rPr lang="en-GB" sz="2400" dirty="0">
                <a:latin typeface="Arial" pitchFamily="-107" charset="0"/>
                <a:ea typeface="Arial" pitchFamily="-107" charset="0"/>
                <a:cs typeface="Arial" pitchFamily="-107" charset="0"/>
              </a:rPr>
              <a:t>"Radiation protection is not</a:t>
            </a:r>
          </a:p>
          <a:p>
            <a:pPr eaLnBrk="1" hangingPunct="1">
              <a:lnSpc>
                <a:spcPct val="90000"/>
              </a:lnSpc>
              <a:buFont typeface="Wingdings" pitchFamily="-107" charset="2"/>
              <a:buNone/>
            </a:pPr>
            <a:r>
              <a:rPr lang="en-GB" sz="2400" dirty="0">
                <a:latin typeface="Arial" pitchFamily="-107" charset="0"/>
                <a:ea typeface="Arial" pitchFamily="-107" charset="0"/>
                <a:cs typeface="Arial" pitchFamily="-107" charset="0"/>
              </a:rPr>
              <a:t>only a matter for science. It is</a:t>
            </a:r>
          </a:p>
          <a:p>
            <a:pPr eaLnBrk="1" hangingPunct="1">
              <a:lnSpc>
                <a:spcPct val="90000"/>
              </a:lnSpc>
              <a:buFont typeface="Wingdings" pitchFamily="-107" charset="2"/>
              <a:buNone/>
            </a:pPr>
            <a:r>
              <a:rPr lang="en-GB" sz="2400" dirty="0">
                <a:latin typeface="Arial" pitchFamily="-107" charset="0"/>
                <a:ea typeface="Arial" pitchFamily="-107" charset="0"/>
                <a:cs typeface="Arial" pitchFamily="-107" charset="0"/>
              </a:rPr>
              <a:t>a problem of philosophy, and</a:t>
            </a:r>
          </a:p>
          <a:p>
            <a:pPr eaLnBrk="1" hangingPunct="1">
              <a:lnSpc>
                <a:spcPct val="90000"/>
              </a:lnSpc>
              <a:buFont typeface="Wingdings" pitchFamily="-107" charset="2"/>
              <a:buNone/>
            </a:pPr>
            <a:r>
              <a:rPr lang="en-GB" sz="2400" dirty="0">
                <a:latin typeface="Arial" pitchFamily="-107" charset="0"/>
                <a:ea typeface="Arial" pitchFamily="-107" charset="0"/>
                <a:cs typeface="Arial" pitchFamily="-107" charset="0"/>
              </a:rPr>
              <a:t>morality, and the utmost</a:t>
            </a:r>
          </a:p>
          <a:p>
            <a:pPr eaLnBrk="1" hangingPunct="1">
              <a:lnSpc>
                <a:spcPct val="90000"/>
              </a:lnSpc>
              <a:buFont typeface="Wingdings" pitchFamily="-107" charset="2"/>
              <a:buNone/>
            </a:pPr>
            <a:r>
              <a:rPr lang="en-GB" sz="2400" dirty="0">
                <a:latin typeface="Arial" pitchFamily="-107" charset="0"/>
                <a:ea typeface="Arial" pitchFamily="-107" charset="0"/>
                <a:cs typeface="Arial" pitchFamily="-107" charset="0"/>
              </a:rPr>
              <a:t>wisdom.”</a:t>
            </a:r>
          </a:p>
          <a:p>
            <a:pPr eaLnBrk="1" hangingPunct="1">
              <a:buFont typeface="Wingdings" pitchFamily="-107" charset="2"/>
              <a:buNone/>
            </a:pPr>
            <a:r>
              <a:rPr lang="en-GB" sz="2400" b="1" dirty="0" err="1">
                <a:solidFill>
                  <a:srgbClr val="083763"/>
                </a:solidFill>
                <a:latin typeface="Arial" pitchFamily="-107" charset="0"/>
                <a:ea typeface="Arial" pitchFamily="-107" charset="0"/>
                <a:cs typeface="Arial" pitchFamily="-107" charset="0"/>
              </a:rPr>
              <a:t>Lauriston</a:t>
            </a:r>
            <a:r>
              <a:rPr lang="en-GB" sz="2400" b="1" dirty="0">
                <a:solidFill>
                  <a:srgbClr val="083763"/>
                </a:solidFill>
                <a:latin typeface="Arial" pitchFamily="-107" charset="0"/>
                <a:ea typeface="Arial" pitchFamily="-107" charset="0"/>
                <a:cs typeface="Arial" pitchFamily="-107" charset="0"/>
              </a:rPr>
              <a:t> S. Taylor </a:t>
            </a:r>
            <a:r>
              <a:rPr lang="en-GB" sz="1600" b="1" dirty="0">
                <a:solidFill>
                  <a:srgbClr val="083763"/>
                </a:solidFill>
                <a:latin typeface="Arial" pitchFamily="-107" charset="0"/>
                <a:ea typeface="Arial" pitchFamily="-107" charset="0"/>
                <a:cs typeface="Arial" pitchFamily="-107" charset="0"/>
              </a:rPr>
              <a:t>(1902 </a:t>
            </a:r>
            <a:r>
              <a:rPr lang="fr-FR" sz="1600" b="1" dirty="0">
                <a:solidFill>
                  <a:srgbClr val="083763"/>
                </a:solidFill>
                <a:latin typeface="Arial" pitchFamily="-107" charset="0"/>
                <a:ea typeface="Arial" pitchFamily="-107" charset="0"/>
                <a:cs typeface="Arial" pitchFamily="-107" charset="0"/>
              </a:rPr>
              <a:t>–</a:t>
            </a:r>
            <a:r>
              <a:rPr lang="en-GB" sz="1600" b="1" dirty="0">
                <a:solidFill>
                  <a:srgbClr val="083763"/>
                </a:solidFill>
                <a:latin typeface="Arial" pitchFamily="-107" charset="0"/>
                <a:ea typeface="Arial" pitchFamily="-107" charset="0"/>
                <a:cs typeface="Arial" pitchFamily="-107" charset="0"/>
              </a:rPr>
              <a:t> 2004)</a:t>
            </a:r>
          </a:p>
          <a:p>
            <a:pPr eaLnBrk="1" hangingPunct="1">
              <a:buFont typeface="Wingdings" pitchFamily="-107" charset="2"/>
              <a:buNone/>
            </a:pPr>
            <a:endParaRPr lang="en-GB" sz="800" dirty="0">
              <a:latin typeface="Arial" pitchFamily="-107" charset="0"/>
              <a:ea typeface="Arial" pitchFamily="-107" charset="0"/>
              <a:cs typeface="Arial" pitchFamily="-107" charset="0"/>
            </a:endParaRPr>
          </a:p>
          <a:p>
            <a:pPr eaLnBrk="1" hangingPunct="1">
              <a:buFont typeface="Wingdings" pitchFamily="-107" charset="2"/>
              <a:buNone/>
            </a:pPr>
            <a:r>
              <a:rPr lang="en-GB" sz="2000" dirty="0">
                <a:latin typeface="Arial" pitchFamily="-107" charset="0"/>
                <a:ea typeface="Arial" pitchFamily="-107" charset="0"/>
                <a:cs typeface="Arial" pitchFamily="-107" charset="0"/>
              </a:rPr>
              <a:t>The Philosophy Underlying</a:t>
            </a:r>
          </a:p>
          <a:p>
            <a:pPr eaLnBrk="1" hangingPunct="1">
              <a:buFont typeface="Wingdings" pitchFamily="-107" charset="2"/>
              <a:buNone/>
            </a:pPr>
            <a:r>
              <a:rPr lang="en-GB" sz="2000" dirty="0">
                <a:latin typeface="Arial" pitchFamily="-107" charset="0"/>
                <a:ea typeface="Arial" pitchFamily="-107" charset="0"/>
                <a:cs typeface="Arial" pitchFamily="-107" charset="0"/>
              </a:rPr>
              <a:t>Radiation Protection</a:t>
            </a:r>
          </a:p>
          <a:p>
            <a:pPr eaLnBrk="1" hangingPunct="1">
              <a:lnSpc>
                <a:spcPct val="80000"/>
              </a:lnSpc>
              <a:buFont typeface="Wingdings" pitchFamily="-107" charset="2"/>
              <a:buNone/>
            </a:pPr>
            <a:r>
              <a:rPr lang="en-GB" sz="2000" dirty="0">
                <a:latin typeface="Arial" pitchFamily="-107" charset="0"/>
                <a:ea typeface="Arial" pitchFamily="-107" charset="0"/>
                <a:cs typeface="Arial" pitchFamily="-107" charset="0"/>
              </a:rPr>
              <a:t>Am. J. </a:t>
            </a:r>
            <a:r>
              <a:rPr lang="en-GB" sz="2000" dirty="0" err="1">
                <a:latin typeface="Arial" pitchFamily="-107" charset="0"/>
                <a:ea typeface="Arial" pitchFamily="-107" charset="0"/>
                <a:cs typeface="Arial" pitchFamily="-107" charset="0"/>
              </a:rPr>
              <a:t>Roent</a:t>
            </a:r>
            <a:r>
              <a:rPr lang="en-GB" sz="2000" dirty="0">
                <a:latin typeface="Arial" pitchFamily="-107" charset="0"/>
                <a:ea typeface="Arial" pitchFamily="-107" charset="0"/>
                <a:cs typeface="Arial" pitchFamily="-107" charset="0"/>
              </a:rPr>
              <a:t>. Vol. 77, N° 5,</a:t>
            </a:r>
          </a:p>
          <a:p>
            <a:pPr eaLnBrk="1" hangingPunct="1">
              <a:lnSpc>
                <a:spcPct val="80000"/>
              </a:lnSpc>
              <a:buFont typeface="Wingdings" pitchFamily="-107" charset="2"/>
              <a:buNone/>
            </a:pPr>
            <a:r>
              <a:rPr lang="en-GB" sz="2000" dirty="0">
                <a:latin typeface="Arial" pitchFamily="-107" charset="0"/>
                <a:ea typeface="Arial" pitchFamily="-107" charset="0"/>
                <a:cs typeface="Arial" pitchFamily="-107" charset="0"/>
              </a:rPr>
              <a:t>914-919, 1957</a:t>
            </a:r>
          </a:p>
          <a:p>
            <a:pPr eaLnBrk="1" hangingPunct="1">
              <a:lnSpc>
                <a:spcPct val="80000"/>
              </a:lnSpc>
              <a:buFont typeface="Wingdings" pitchFamily="-107" charset="2"/>
              <a:buNone/>
            </a:pPr>
            <a:r>
              <a:rPr lang="en-GB" sz="2000" dirty="0">
                <a:latin typeface="Arial" pitchFamily="-107" charset="0"/>
                <a:ea typeface="Arial" pitchFamily="-107" charset="0"/>
                <a:cs typeface="Arial" pitchFamily="-107" charset="0"/>
              </a:rPr>
              <a:t>From address on 7 Nov. 1956</a:t>
            </a:r>
            <a:endParaRPr lang="en-GB" dirty="0">
              <a:latin typeface="Arial" pitchFamily="-107" charset="0"/>
              <a:ea typeface="Arial" pitchFamily="-107" charset="0"/>
              <a:cs typeface="Arial" pitchFamily="-107" charset="0"/>
            </a:endParaRPr>
          </a:p>
        </p:txBody>
      </p:sp>
      <p:pic>
        <p:nvPicPr>
          <p:cNvPr id="11268" name="Picture 4" descr="TAYLO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4138" y="1752600"/>
            <a:ext cx="3501650" cy="4038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Espace réservé du numéro de diapositive 4"/>
          <p:cNvSpPr txBox="1">
            <a:spLocks noGrp="1"/>
          </p:cNvSpPr>
          <p:nvPr/>
        </p:nvSpPr>
        <p:spPr bwMode="auto">
          <a:xfrm>
            <a:off x="7019925" y="62865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17D3CB43-7B83-8E4A-9F7B-6F6C10948DFE}" type="slidenum">
              <a:rPr lang="fr-FR" sz="1200"/>
              <a:pPr algn="r"/>
              <a:t>3</a:t>
            </a:fld>
            <a:endParaRPr lang="fr-FR" sz="12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12192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GB" sz="3111" b="1" dirty="0" smtClean="0">
                <a:solidFill>
                  <a:srgbClr val="000051"/>
                </a:solidFill>
                <a:latin typeface="Arial" charset="0"/>
                <a:ea typeface="Times New Roman" charset="0"/>
                <a:cs typeface="Times New Roman" charset="0"/>
              </a:rPr>
              <a:t/>
            </a:r>
            <a:br>
              <a:rPr lang="en-GB" sz="3111" b="1" dirty="0" smtClean="0">
                <a:solidFill>
                  <a:srgbClr val="000051"/>
                </a:solidFill>
                <a:latin typeface="Arial" charset="0"/>
                <a:ea typeface="Times New Roman" charset="0"/>
                <a:cs typeface="Times New Roman" charset="0"/>
              </a:rPr>
            </a:br>
            <a:r>
              <a:rPr lang="en-GB" sz="2700" b="1" dirty="0">
                <a:solidFill>
                  <a:srgbClr val="000053"/>
                </a:solidFill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The three pillars of the </a:t>
            </a:r>
            <a:br>
              <a:rPr lang="en-GB" sz="2700" b="1" dirty="0">
                <a:solidFill>
                  <a:srgbClr val="000053"/>
                </a:solidFill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</a:br>
            <a:r>
              <a:rPr lang="en-GB" sz="2700" b="1" dirty="0">
                <a:solidFill>
                  <a:srgbClr val="000053"/>
                </a:solidFill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system of radiological protection </a:t>
            </a:r>
            <a:r>
              <a:rPr lang="fr-FR" sz="2700" b="1" dirty="0">
                <a:solidFill>
                  <a:srgbClr val="000053"/>
                </a:solidFill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/>
            </a:r>
            <a:br>
              <a:rPr lang="fr-FR" sz="2700" b="1" dirty="0">
                <a:solidFill>
                  <a:srgbClr val="000053"/>
                </a:solidFill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</a:br>
            <a:r>
              <a:rPr lang="en-GB" sz="2700" b="1" dirty="0">
                <a:solidFill>
                  <a:srgbClr val="000053"/>
                </a:solidFill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/>
            </a:r>
            <a:br>
              <a:rPr lang="en-GB" sz="2700" b="1" dirty="0">
                <a:solidFill>
                  <a:srgbClr val="000053"/>
                </a:solidFill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</a:br>
            <a:endParaRPr lang="en-GB" sz="2700" b="1" dirty="0">
              <a:solidFill>
                <a:srgbClr val="000053"/>
              </a:solidFill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14339" name="Espace réservé du numéro de diapositive 4"/>
          <p:cNvSpPr txBox="1">
            <a:spLocks noGrp="1"/>
          </p:cNvSpPr>
          <p:nvPr/>
        </p:nvSpPr>
        <p:spPr bwMode="auto">
          <a:xfrm>
            <a:off x="7019925" y="62865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383D329A-5503-F94F-B295-05131880547B}" type="slidenum">
              <a:rPr lang="fr-FR" sz="1200"/>
              <a:pPr algn="r"/>
              <a:t>4</a:t>
            </a:fld>
            <a:endParaRPr lang="fr-FR" sz="1200"/>
          </a:p>
        </p:txBody>
      </p:sp>
      <p:grpSp>
        <p:nvGrpSpPr>
          <p:cNvPr id="2" name="Grouper 17"/>
          <p:cNvGrpSpPr>
            <a:grpSpLocks/>
          </p:cNvGrpSpPr>
          <p:nvPr/>
        </p:nvGrpSpPr>
        <p:grpSpPr bwMode="auto">
          <a:xfrm>
            <a:off x="1143000" y="1600200"/>
            <a:ext cx="6858000" cy="4343400"/>
            <a:chOff x="1600200" y="1536700"/>
            <a:chExt cx="7086600" cy="4572000"/>
          </a:xfrm>
        </p:grpSpPr>
        <p:sp>
          <p:nvSpPr>
            <p:cNvPr id="14341" name="Rectangle 19"/>
            <p:cNvSpPr>
              <a:spLocks noChangeArrowheads="1"/>
            </p:cNvSpPr>
            <p:nvPr/>
          </p:nvSpPr>
          <p:spPr bwMode="auto">
            <a:xfrm>
              <a:off x="1600200" y="1536700"/>
              <a:ext cx="7086600" cy="4572000"/>
            </a:xfrm>
            <a:prstGeom prst="rect">
              <a:avLst/>
            </a:prstGeom>
            <a:solidFill>
              <a:srgbClr val="CCCC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b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grpSp>
          <p:nvGrpSpPr>
            <p:cNvPr id="3" name="Grouper 16"/>
            <p:cNvGrpSpPr>
              <a:grpSpLocks/>
            </p:cNvGrpSpPr>
            <p:nvPr/>
          </p:nvGrpSpPr>
          <p:grpSpPr bwMode="auto">
            <a:xfrm>
              <a:off x="1981200" y="1841500"/>
              <a:ext cx="6400800" cy="4038600"/>
              <a:chOff x="1981200" y="1981200"/>
              <a:chExt cx="6400800" cy="4038600"/>
            </a:xfrm>
          </p:grpSpPr>
          <p:sp>
            <p:nvSpPr>
              <p:cNvPr id="14343" name="Ellipse 4"/>
              <p:cNvSpPr>
                <a:spLocks noChangeArrowheads="1"/>
              </p:cNvSpPr>
              <p:nvPr/>
            </p:nvSpPr>
            <p:spPr bwMode="auto">
              <a:xfrm>
                <a:off x="4038600" y="3124200"/>
                <a:ext cx="2362200" cy="1371600"/>
              </a:xfrm>
              <a:prstGeom prst="ellipse">
                <a:avLst/>
              </a:prstGeom>
              <a:solidFill>
                <a:srgbClr val="FFFFD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b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344" name="Rectangle 5"/>
              <p:cNvSpPr>
                <a:spLocks noChangeArrowheads="1"/>
              </p:cNvSpPr>
              <p:nvPr/>
            </p:nvSpPr>
            <p:spPr bwMode="auto">
              <a:xfrm>
                <a:off x="1981200" y="1981200"/>
                <a:ext cx="1905000" cy="990600"/>
              </a:xfrm>
              <a:prstGeom prst="rect">
                <a:avLst/>
              </a:prstGeom>
              <a:solidFill>
                <a:srgbClr val="DBF5F9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b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345" name="Rectangle 6"/>
              <p:cNvSpPr>
                <a:spLocks noChangeArrowheads="1"/>
              </p:cNvSpPr>
              <p:nvPr/>
            </p:nvSpPr>
            <p:spPr bwMode="auto">
              <a:xfrm>
                <a:off x="4038600" y="5029200"/>
                <a:ext cx="2362200" cy="990600"/>
              </a:xfrm>
              <a:prstGeom prst="rect">
                <a:avLst/>
              </a:prstGeom>
              <a:solidFill>
                <a:srgbClr val="DBF5F9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b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346" name="Rectangle 7"/>
              <p:cNvSpPr>
                <a:spLocks noChangeArrowheads="1"/>
              </p:cNvSpPr>
              <p:nvPr/>
            </p:nvSpPr>
            <p:spPr bwMode="auto">
              <a:xfrm>
                <a:off x="6477000" y="1981200"/>
                <a:ext cx="1905000" cy="990600"/>
              </a:xfrm>
              <a:prstGeom prst="rect">
                <a:avLst/>
              </a:prstGeom>
              <a:solidFill>
                <a:srgbClr val="DBF5F9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b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347" name="ZoneTexte 9"/>
              <p:cNvSpPr txBox="1">
                <a:spLocks noChangeArrowheads="1"/>
              </p:cNvSpPr>
              <p:nvPr/>
            </p:nvSpPr>
            <p:spPr bwMode="auto">
              <a:xfrm>
                <a:off x="1989574" y="2133600"/>
                <a:ext cx="1868994" cy="5412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GB" sz="2800" dirty="0"/>
                  <a:t>Science</a:t>
                </a:r>
              </a:p>
            </p:txBody>
          </p:sp>
          <p:sp>
            <p:nvSpPr>
              <p:cNvPr id="14348" name="ZoneTexte 10"/>
              <p:cNvSpPr txBox="1">
                <a:spLocks noChangeArrowheads="1"/>
              </p:cNvSpPr>
              <p:nvPr/>
            </p:nvSpPr>
            <p:spPr bwMode="auto">
              <a:xfrm>
                <a:off x="4014317" y="5181600"/>
                <a:ext cx="2414117" cy="5412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GB" sz="2800" dirty="0" smtClean="0"/>
                  <a:t>Experience</a:t>
                </a:r>
                <a:endParaRPr lang="en-GB" sz="2800" dirty="0"/>
              </a:p>
            </p:txBody>
          </p:sp>
          <p:sp>
            <p:nvSpPr>
              <p:cNvPr id="14349" name="ZoneTexte 12"/>
              <p:cNvSpPr txBox="1">
                <a:spLocks noChangeArrowheads="1"/>
              </p:cNvSpPr>
              <p:nvPr/>
            </p:nvSpPr>
            <p:spPr bwMode="auto">
              <a:xfrm>
                <a:off x="6506308" y="2133600"/>
                <a:ext cx="1868994" cy="5412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fr-FR" sz="2800" dirty="0"/>
                  <a:t>Values </a:t>
                </a:r>
              </a:p>
            </p:txBody>
          </p:sp>
          <p:sp>
            <p:nvSpPr>
              <p:cNvPr id="14350" name="ZoneTexte 13"/>
              <p:cNvSpPr txBox="1">
                <a:spLocks noChangeArrowheads="1"/>
              </p:cNvSpPr>
              <p:nvPr/>
            </p:nvSpPr>
            <p:spPr bwMode="auto">
              <a:xfrm>
                <a:off x="3962400" y="3095296"/>
                <a:ext cx="2514600" cy="17434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fr-FR" sz="2000" dirty="0" smtClean="0"/>
                  <a:t> System</a:t>
                </a:r>
              </a:p>
              <a:p>
                <a:pPr algn="ctr"/>
                <a:r>
                  <a:rPr lang="fr-FR" sz="2000" dirty="0" smtClean="0"/>
                  <a:t>of </a:t>
                </a:r>
              </a:p>
              <a:p>
                <a:pPr algn="ctr"/>
                <a:r>
                  <a:rPr lang="en-GB" sz="2000" dirty="0" smtClean="0"/>
                  <a:t>Radiological</a:t>
                </a:r>
                <a:r>
                  <a:rPr lang="fr-FR" sz="2000" dirty="0" smtClean="0"/>
                  <a:t> Protection</a:t>
                </a:r>
              </a:p>
              <a:p>
                <a:pPr algn="ctr"/>
                <a:r>
                  <a:rPr lang="fr-FR" sz="2000" dirty="0" smtClean="0"/>
                  <a:t> </a:t>
                </a:r>
                <a:r>
                  <a:rPr lang="en-GB" sz="2000" dirty="0" smtClean="0"/>
                  <a:t> </a:t>
                </a:r>
                <a:endParaRPr lang="en-GB" sz="2000" dirty="0"/>
              </a:p>
            </p:txBody>
          </p:sp>
          <p:cxnSp>
            <p:nvCxnSpPr>
              <p:cNvPr id="14351" name="Connecteur droit avec flèche 19"/>
              <p:cNvCxnSpPr>
                <a:cxnSpLocks noChangeShapeType="1"/>
              </p:cNvCxnSpPr>
              <p:nvPr/>
            </p:nvCxnSpPr>
            <p:spPr bwMode="auto">
              <a:xfrm>
                <a:off x="3886200" y="2971800"/>
                <a:ext cx="457200" cy="38100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14352" name="Connecteur droit avec flèche 22"/>
              <p:cNvCxnSpPr>
                <a:cxnSpLocks noChangeShapeType="1"/>
              </p:cNvCxnSpPr>
              <p:nvPr/>
            </p:nvCxnSpPr>
            <p:spPr bwMode="auto">
              <a:xfrm flipH="1">
                <a:off x="6088379" y="2971800"/>
                <a:ext cx="388621" cy="389021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14353" name="Connecteur droit avec flèche 23"/>
              <p:cNvCxnSpPr>
                <a:cxnSpLocks noChangeShapeType="1"/>
                <a:stCxn id="14345" idx="0"/>
                <a:endCxn id="14343" idx="4"/>
              </p:cNvCxnSpPr>
              <p:nvPr/>
            </p:nvCxnSpPr>
            <p:spPr bwMode="auto">
              <a:xfrm rot="5400000" flipH="1" flipV="1">
                <a:off x="4953000" y="4762500"/>
                <a:ext cx="533400" cy="1588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ChangeArrowheads="1"/>
          </p:cNvSpPr>
          <p:nvPr/>
        </p:nvSpPr>
        <p:spPr bwMode="auto">
          <a:xfrm>
            <a:off x="85725" y="228600"/>
            <a:ext cx="90582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eaLnBrk="0" hangingPunct="0">
              <a:defRPr/>
            </a:pPr>
            <a:r>
              <a:rPr lang="en-GB" sz="2400" b="1" dirty="0">
                <a:solidFill>
                  <a:srgbClr val="000053"/>
                </a:solidFill>
                <a:latin typeface="Arial" charset="0"/>
                <a:ea typeface="Arial" charset="0"/>
                <a:cs typeface="Arial" charset="0"/>
              </a:rPr>
              <a:t>R</a:t>
            </a:r>
            <a:r>
              <a:rPr lang="en-GB" sz="2400" b="1" dirty="0" smtClean="0">
                <a:solidFill>
                  <a:srgbClr val="000053"/>
                </a:solidFill>
                <a:latin typeface="Arial" charset="0"/>
                <a:ea typeface="Arial" charset="0"/>
                <a:cs typeface="Arial" charset="0"/>
              </a:rPr>
              <a:t>elevant </a:t>
            </a:r>
            <a:r>
              <a:rPr lang="en-GB" sz="2400" b="1" dirty="0">
                <a:solidFill>
                  <a:srgbClr val="000053"/>
                </a:solidFill>
                <a:latin typeface="Arial" charset="0"/>
                <a:ea typeface="Arial" charset="0"/>
                <a:cs typeface="Arial" charset="0"/>
              </a:rPr>
              <a:t>ICRP Publications </a:t>
            </a:r>
          </a:p>
        </p:txBody>
      </p:sp>
      <p:pic>
        <p:nvPicPr>
          <p:cNvPr id="5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219200"/>
            <a:ext cx="2513331" cy="36576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219200"/>
            <a:ext cx="2509077" cy="36576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219200"/>
            <a:ext cx="2499709" cy="36576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8"/>
          <p:cNvSpPr txBox="1"/>
          <p:nvPr/>
        </p:nvSpPr>
        <p:spPr>
          <a:xfrm>
            <a:off x="838200" y="5029200"/>
            <a:ext cx="2133600" cy="1143000"/>
          </a:xfrm>
          <a:prstGeom prst="rect">
            <a:avLst/>
          </a:prstGeom>
        </p:spPr>
        <p:txBody>
          <a:bodyPr vert="horz" wrap="none" lIns="0" rIns="18288" rtlCol="0">
            <a:noAutofit/>
          </a:bodyPr>
          <a:lstStyle/>
          <a:p>
            <a:pPr marL="0" marR="4572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</a:pP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Publication </a:t>
            </a:r>
            <a:r>
              <a:rPr lang="en-US" sz="2000" i="1" dirty="0" smtClean="0"/>
              <a:t>103</a:t>
            </a:r>
          </a:p>
          <a:p>
            <a:pPr marL="0" marR="4572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Fundamental</a:t>
            </a:r>
          </a:p>
          <a:p>
            <a:pPr marL="0" marR="4572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Recommendations</a:t>
            </a:r>
          </a:p>
        </p:txBody>
      </p:sp>
      <p:sp>
        <p:nvSpPr>
          <p:cNvPr id="9" name="TextBox 10"/>
          <p:cNvSpPr txBox="1"/>
          <p:nvPr/>
        </p:nvSpPr>
        <p:spPr>
          <a:xfrm>
            <a:off x="3505200" y="5029200"/>
            <a:ext cx="2133600" cy="1066800"/>
          </a:xfrm>
          <a:prstGeom prst="rect">
            <a:avLst/>
          </a:prstGeom>
        </p:spPr>
        <p:txBody>
          <a:bodyPr vert="horz" wrap="none" lIns="0" rIns="18288" rtlCol="0">
            <a:noAutofit/>
          </a:bodyPr>
          <a:lstStyle/>
          <a:p>
            <a:pPr marL="0" marR="4572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</a:pP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Publication </a:t>
            </a:r>
            <a:r>
              <a:rPr lang="en-US" sz="2000" i="1" dirty="0" smtClean="0"/>
              <a:t>109</a:t>
            </a:r>
          </a:p>
          <a:p>
            <a:pPr marL="0" marR="4572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Emergency</a:t>
            </a:r>
          </a:p>
          <a:p>
            <a:pPr marL="0" marR="4572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</a:pP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Situations</a:t>
            </a:r>
            <a:endParaRPr kumimoji="0" lang="en-GB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10" name="TextBox 11"/>
          <p:cNvSpPr txBox="1"/>
          <p:nvPr/>
        </p:nvSpPr>
        <p:spPr>
          <a:xfrm>
            <a:off x="5638800" y="5029200"/>
            <a:ext cx="3429000" cy="1219200"/>
          </a:xfrm>
          <a:prstGeom prst="rect">
            <a:avLst/>
          </a:prstGeom>
        </p:spPr>
        <p:txBody>
          <a:bodyPr vert="horz" wrap="none" lIns="0" rIns="18288" rtlCol="0">
            <a:noAutofit/>
          </a:bodyPr>
          <a:lstStyle/>
          <a:p>
            <a:pPr marL="0" marR="4572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</a:pP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Publication </a:t>
            </a:r>
            <a:r>
              <a:rPr lang="en-US" sz="2000" i="1" dirty="0" smtClean="0"/>
              <a:t>111</a:t>
            </a:r>
          </a:p>
          <a:p>
            <a:pPr marL="0" marR="4572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Post-Accident</a:t>
            </a:r>
          </a:p>
          <a:p>
            <a:pPr marL="0" marR="4572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</a:t>
            </a:r>
            <a:r>
              <a:rPr lang="en-US" sz="2000" b="1" dirty="0" smtClean="0"/>
              <a:t>Recovery</a:t>
            </a:r>
            <a:endParaRPr kumimoji="0" lang="en-GB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11" name="Espace réservé du numéro de diapositive 4"/>
          <p:cNvSpPr txBox="1">
            <a:spLocks noGrp="1"/>
          </p:cNvSpPr>
          <p:nvPr/>
        </p:nvSpPr>
        <p:spPr bwMode="auto">
          <a:xfrm>
            <a:off x="7019925" y="62865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C2D86B69-FB4B-DB4D-B31C-1A0A361419C9}" type="slidenum">
              <a:rPr lang="fr-FR" sz="1200"/>
              <a:pPr algn="r"/>
              <a:t>5</a:t>
            </a:fld>
            <a:endParaRPr lang="fr-FR" sz="1200"/>
          </a:p>
        </p:txBody>
      </p:sp>
    </p:spTree>
    <p:extLst>
      <p:ext uri="{BB962C8B-B14F-4D97-AF65-F5344CB8AC3E}">
        <p14:creationId xmlns:p14="http://schemas.microsoft.com/office/powerpoint/2010/main" val="3678042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762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sz="2300" b="1" dirty="0">
                <a:solidFill>
                  <a:srgbClr val="000053"/>
                </a:solidFill>
                <a:latin typeface="Arial" charset="0"/>
                <a:ea typeface="Arial" charset="0"/>
                <a:cs typeface="Arial" charset="0"/>
              </a:rPr>
              <a:t>Exposure situations </a:t>
            </a:r>
          </a:p>
        </p:txBody>
      </p:sp>
      <p:sp>
        <p:nvSpPr>
          <p:cNvPr id="17411" name="ZoneTexte 8"/>
          <p:cNvSpPr txBox="1">
            <a:spLocks noChangeArrowheads="1"/>
          </p:cNvSpPr>
          <p:nvPr/>
        </p:nvSpPr>
        <p:spPr bwMode="auto">
          <a:xfrm>
            <a:off x="1371600" y="27432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rIns="18288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charset="0"/>
              <a:buNone/>
            </a:pPr>
            <a:endParaRPr lang="en-GB" sz="1600">
              <a:latin typeface="Constantia" charset="0"/>
            </a:endParaRPr>
          </a:p>
        </p:txBody>
      </p:sp>
      <p:sp>
        <p:nvSpPr>
          <p:cNvPr id="12" name="Rectangle 4"/>
          <p:cNvSpPr txBox="1">
            <a:spLocks noChangeArrowheads="1"/>
          </p:cNvSpPr>
          <p:nvPr/>
        </p:nvSpPr>
        <p:spPr bwMode="auto">
          <a:xfrm>
            <a:off x="609600" y="1143000"/>
            <a:ext cx="80010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273050" indent="-2730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639763" indent="-246063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  <a:spcAft>
                <a:spcPts val="1200"/>
              </a:spcAft>
              <a:buClr>
                <a:srgbClr val="083763"/>
              </a:buClr>
              <a:buSzPct val="95000"/>
              <a:buFont typeface="Wingdings 2" pitchFamily="-107" charset="2"/>
              <a:buChar char=""/>
            </a:pPr>
            <a:r>
              <a:rPr lang="en-GB" sz="2000" dirty="0">
                <a:latin typeface="Arial" pitchFamily="34" charset="0"/>
                <a:ea typeface="Arial" pitchFamily="-65" charset="0"/>
                <a:cs typeface="Arial" pitchFamily="34" charset="0"/>
              </a:rPr>
              <a:t>The Recommendations in Publication 103 organize radiological protection according to 3 types of exposure situations: </a:t>
            </a:r>
            <a:r>
              <a:rPr lang="en-GB" sz="2000" b="1" dirty="0" smtClean="0">
                <a:solidFill>
                  <a:srgbClr val="800000"/>
                </a:solidFill>
                <a:ea typeface="Arial" pitchFamily="-65" charset="0"/>
              </a:rPr>
              <a:t>existing, planned and emergency exposure </a:t>
            </a:r>
            <a:r>
              <a:rPr lang="en-GB" sz="2000" b="1" dirty="0">
                <a:solidFill>
                  <a:srgbClr val="800000"/>
                </a:solidFill>
                <a:ea typeface="Arial" pitchFamily="-65" charset="0"/>
              </a:rPr>
              <a:t>situations </a:t>
            </a:r>
          </a:p>
          <a:p>
            <a:pPr>
              <a:spcBef>
                <a:spcPct val="20000"/>
              </a:spcBef>
              <a:spcAft>
                <a:spcPts val="1200"/>
              </a:spcAft>
              <a:buClr>
                <a:srgbClr val="083763"/>
              </a:buClr>
              <a:buSzPct val="95000"/>
              <a:buFont typeface="Wingdings 2" pitchFamily="-107" charset="2"/>
              <a:buChar char=""/>
            </a:pPr>
            <a:r>
              <a:rPr lang="en-GB" sz="2000" dirty="0" smtClean="0">
                <a:solidFill>
                  <a:srgbClr val="000000"/>
                </a:solidFill>
                <a:ea typeface="Arial" pitchFamily="-65" charset="0"/>
              </a:rPr>
              <a:t>An </a:t>
            </a:r>
            <a:r>
              <a:rPr lang="en-GB" sz="2000" dirty="0">
                <a:solidFill>
                  <a:srgbClr val="000000"/>
                </a:solidFill>
                <a:ea typeface="Arial" pitchFamily="-65" charset="0"/>
              </a:rPr>
              <a:t>exposure situation is a process </a:t>
            </a:r>
            <a:r>
              <a:rPr lang="en-GB" sz="2000" dirty="0" smtClean="0">
                <a:solidFill>
                  <a:srgbClr val="000000"/>
                </a:solidFill>
              </a:rPr>
              <a:t>including a </a:t>
            </a:r>
            <a:r>
              <a:rPr lang="en-GB" sz="2000" dirty="0">
                <a:solidFill>
                  <a:srgbClr val="000000"/>
                </a:solidFill>
              </a:rPr>
              <a:t>natural or man-made radiation </a:t>
            </a:r>
            <a:r>
              <a:rPr lang="en-GB" sz="2000" b="1" dirty="0">
                <a:solidFill>
                  <a:srgbClr val="800000"/>
                </a:solidFill>
              </a:rPr>
              <a:t>source</a:t>
            </a:r>
            <a:r>
              <a:rPr lang="en-GB" sz="2000" dirty="0">
                <a:solidFill>
                  <a:srgbClr val="000000"/>
                </a:solidFill>
              </a:rPr>
              <a:t>, the transfer of the radiation through various </a:t>
            </a:r>
            <a:r>
              <a:rPr lang="en-GB" sz="2000" b="1" dirty="0">
                <a:solidFill>
                  <a:srgbClr val="800000"/>
                </a:solidFill>
              </a:rPr>
              <a:t>pathways</a:t>
            </a:r>
            <a:r>
              <a:rPr lang="en-GB" sz="2000" dirty="0"/>
              <a:t> and the </a:t>
            </a:r>
            <a:r>
              <a:rPr lang="en-GB" sz="2000" b="1" dirty="0">
                <a:solidFill>
                  <a:srgbClr val="800000"/>
                </a:solidFill>
              </a:rPr>
              <a:t>exposure of </a:t>
            </a:r>
            <a:r>
              <a:rPr lang="en-GB" sz="2000" b="1" dirty="0" smtClean="0">
                <a:solidFill>
                  <a:srgbClr val="800000"/>
                </a:solidFill>
              </a:rPr>
              <a:t>individuals</a:t>
            </a:r>
          </a:p>
          <a:p>
            <a:pPr>
              <a:spcBef>
                <a:spcPct val="20000"/>
              </a:spcBef>
              <a:spcAft>
                <a:spcPts val="1200"/>
              </a:spcAft>
              <a:buClr>
                <a:srgbClr val="083763"/>
              </a:buClr>
              <a:buSzPct val="95000"/>
              <a:buFont typeface="Wingdings 2" pitchFamily="-107" charset="2"/>
              <a:buChar char=""/>
            </a:pPr>
            <a:endParaRPr lang="en-GB" sz="2000" dirty="0"/>
          </a:p>
          <a:p>
            <a:pPr>
              <a:spcBef>
                <a:spcPct val="20000"/>
              </a:spcBef>
              <a:spcAft>
                <a:spcPts val="1200"/>
              </a:spcAft>
              <a:buClr>
                <a:srgbClr val="083763"/>
              </a:buClr>
              <a:buSzPct val="95000"/>
              <a:buFont typeface="Wingdings 2" pitchFamily="-107" charset="2"/>
              <a:buChar char=""/>
            </a:pPr>
            <a:endParaRPr lang="en-GB" sz="2000" dirty="0" smtClean="0"/>
          </a:p>
          <a:p>
            <a:pPr marL="0" indent="0">
              <a:spcBef>
                <a:spcPct val="20000"/>
              </a:spcBef>
              <a:spcAft>
                <a:spcPts val="1200"/>
              </a:spcAft>
              <a:buClr>
                <a:srgbClr val="083763"/>
              </a:buClr>
              <a:buSzPct val="95000"/>
            </a:pPr>
            <a:r>
              <a:rPr lang="en-GB" sz="2000" dirty="0" smtClean="0"/>
              <a:t> </a:t>
            </a:r>
            <a:endParaRPr lang="fr-FR" sz="2000" dirty="0"/>
          </a:p>
          <a:p>
            <a:pPr>
              <a:spcBef>
                <a:spcPct val="20000"/>
              </a:spcBef>
              <a:spcAft>
                <a:spcPts val="1200"/>
              </a:spcAft>
              <a:buClr>
                <a:srgbClr val="083763"/>
              </a:buClr>
              <a:buSzPct val="95000"/>
              <a:buFont typeface="Wingdings 2" pitchFamily="-107" charset="2"/>
              <a:buChar char=""/>
            </a:pPr>
            <a:r>
              <a:rPr lang="en-GB" sz="2000" dirty="0">
                <a:latin typeface="Arial" pitchFamily="34" charset="0"/>
                <a:ea typeface="Arial" pitchFamily="-65" charset="0"/>
                <a:cs typeface="Arial" pitchFamily="34" charset="0"/>
              </a:rPr>
              <a:t>“Protection can be achieved by taking </a:t>
            </a:r>
            <a:r>
              <a:rPr lang="en-GB" sz="2000" b="1" dirty="0">
                <a:solidFill>
                  <a:srgbClr val="800000"/>
                </a:solidFill>
                <a:ea typeface="Arial" pitchFamily="-65" charset="0"/>
              </a:rPr>
              <a:t>action at the source</a:t>
            </a:r>
            <a:r>
              <a:rPr lang="en-GB" sz="2000" dirty="0">
                <a:solidFill>
                  <a:srgbClr val="000053"/>
                </a:solidFill>
                <a:ea typeface="Arial" pitchFamily="-65" charset="0"/>
              </a:rPr>
              <a:t>, or </a:t>
            </a:r>
            <a:r>
              <a:rPr lang="en-GB" sz="2000" b="1" dirty="0">
                <a:solidFill>
                  <a:srgbClr val="800000"/>
                </a:solidFill>
                <a:ea typeface="Arial" pitchFamily="-65" charset="0"/>
              </a:rPr>
              <a:t>at points in the exposure pathways</a:t>
            </a:r>
            <a:r>
              <a:rPr lang="en-GB" sz="2000" dirty="0">
                <a:solidFill>
                  <a:srgbClr val="000053"/>
                </a:solidFill>
                <a:ea typeface="Arial" pitchFamily="-65" charset="0"/>
              </a:rPr>
              <a:t>, </a:t>
            </a:r>
            <a:r>
              <a:rPr lang="en-GB" sz="2000" dirty="0">
                <a:latin typeface="Arial" pitchFamily="34" charset="0"/>
                <a:ea typeface="Arial" pitchFamily="-65" charset="0"/>
                <a:cs typeface="Arial" pitchFamily="34" charset="0"/>
              </a:rPr>
              <a:t>and occasionally by </a:t>
            </a:r>
            <a:r>
              <a:rPr lang="en-GB" sz="2000" b="1" dirty="0">
                <a:solidFill>
                  <a:srgbClr val="800000"/>
                </a:solidFill>
                <a:ea typeface="Arial" pitchFamily="-65" charset="0"/>
              </a:rPr>
              <a:t>modifying the location or characteristics of the exposed </a:t>
            </a:r>
            <a:r>
              <a:rPr lang="en-GB" sz="2000" b="1" dirty="0" smtClean="0">
                <a:solidFill>
                  <a:srgbClr val="800000"/>
                </a:solidFill>
                <a:ea typeface="Arial" pitchFamily="-65" charset="0"/>
              </a:rPr>
              <a:t>individuals” </a:t>
            </a:r>
            <a:r>
              <a:rPr lang="en-GB" sz="2000" dirty="0">
                <a:latin typeface="Arial" pitchFamily="34" charset="0"/>
                <a:ea typeface="Arial" pitchFamily="-65" charset="0"/>
                <a:cs typeface="Arial" pitchFamily="34" charset="0"/>
              </a:rPr>
              <a:t>(ICRP 103, § 169)</a:t>
            </a:r>
          </a:p>
          <a:p>
            <a:pPr>
              <a:spcBef>
                <a:spcPct val="20000"/>
              </a:spcBef>
              <a:spcAft>
                <a:spcPts val="1200"/>
              </a:spcAft>
              <a:buClr>
                <a:srgbClr val="083763"/>
              </a:buClr>
              <a:buSzPct val="95000"/>
              <a:buFont typeface="Wingdings 2" pitchFamily="-107" charset="2"/>
              <a:buChar char=""/>
            </a:pPr>
            <a:endParaRPr lang="en-GB" sz="2000" dirty="0">
              <a:solidFill>
                <a:srgbClr val="000053"/>
              </a:solidFill>
              <a:ea typeface="Arial" pitchFamily="-65" charset="0"/>
            </a:endParaRPr>
          </a:p>
          <a:p>
            <a:pPr lvl="1" eaLnBrk="1" hangingPunct="1">
              <a:spcAft>
                <a:spcPts val="600"/>
              </a:spcAft>
              <a:buClr>
                <a:srgbClr val="083763"/>
              </a:buClr>
              <a:buSzPct val="85000"/>
              <a:buFont typeface="Wingdings" charset="0"/>
              <a:buChar char="n"/>
            </a:pPr>
            <a:endParaRPr lang="fr-FR" sz="1600" dirty="0">
              <a:solidFill>
                <a:srgbClr val="001933"/>
              </a:solidFill>
              <a:ea typeface="ＭＳ Ｐゴシック" charset="0"/>
              <a:cs typeface="Times New Roman" charset="0"/>
            </a:endParaRPr>
          </a:p>
          <a:p>
            <a:pPr eaLnBrk="1" hangingPunct="1">
              <a:spcBef>
                <a:spcPct val="20000"/>
              </a:spcBef>
              <a:buClr>
                <a:srgbClr val="083763"/>
              </a:buClr>
              <a:buSzPct val="95000"/>
              <a:buFont typeface="Wingdings" charset="0"/>
              <a:buChar char="n"/>
            </a:pPr>
            <a:endParaRPr lang="fr-FR" sz="2000" i="1" dirty="0">
              <a:cs typeface="ＭＳ Ｐゴシック" charset="0"/>
            </a:endParaRPr>
          </a:p>
          <a:p>
            <a:pPr eaLnBrk="1" hangingPunct="1">
              <a:spcBef>
                <a:spcPct val="20000"/>
              </a:spcBef>
              <a:buClr>
                <a:srgbClr val="083763"/>
              </a:buClr>
              <a:buSzPct val="95000"/>
              <a:buFont typeface="Wingdings" charset="0"/>
              <a:buNone/>
            </a:pPr>
            <a:endParaRPr lang="fr-FR" sz="2000" i="1" dirty="0">
              <a:cs typeface="ＭＳ Ｐゴシック" charset="0"/>
            </a:endParaRPr>
          </a:p>
          <a:p>
            <a:pPr lvl="1" eaLnBrk="1" hangingPunct="1">
              <a:spcBef>
                <a:spcPct val="20000"/>
              </a:spcBef>
              <a:buClr>
                <a:srgbClr val="083763"/>
              </a:buClr>
              <a:buSzPct val="85000"/>
              <a:buFont typeface="Wingdings" charset="0"/>
              <a:buChar char="n"/>
            </a:pPr>
            <a:endParaRPr lang="fr-FR" sz="1800" dirty="0">
              <a:ea typeface="ＭＳ Ｐゴシック" charset="0"/>
              <a:cs typeface="ＭＳ Ｐゴシック" charset="0"/>
            </a:endParaRPr>
          </a:p>
          <a:p>
            <a:pPr eaLnBrk="1" hangingPunct="1">
              <a:spcBef>
                <a:spcPct val="20000"/>
              </a:spcBef>
              <a:buClr>
                <a:srgbClr val="083763"/>
              </a:buClr>
              <a:buSzPct val="95000"/>
              <a:buFont typeface="Wingdings" charset="0"/>
              <a:buNone/>
            </a:pPr>
            <a:endParaRPr lang="en-US" sz="800" dirty="0">
              <a:cs typeface="ＭＳ Ｐゴシック" charset="0"/>
            </a:endParaRPr>
          </a:p>
        </p:txBody>
      </p:sp>
      <p:grpSp>
        <p:nvGrpSpPr>
          <p:cNvPr id="13" name="Grouper 12"/>
          <p:cNvGrpSpPr/>
          <p:nvPr/>
        </p:nvGrpSpPr>
        <p:grpSpPr>
          <a:xfrm>
            <a:off x="838200" y="3505200"/>
            <a:ext cx="7315200" cy="1075765"/>
            <a:chOff x="623316" y="2819400"/>
            <a:chExt cx="8056626" cy="1219200"/>
          </a:xfrm>
        </p:grpSpPr>
        <p:sp>
          <p:nvSpPr>
            <p:cNvPr id="14" name="Rectangle 13"/>
            <p:cNvSpPr/>
            <p:nvPr/>
          </p:nvSpPr>
          <p:spPr bwMode="auto">
            <a:xfrm>
              <a:off x="623316" y="2819400"/>
              <a:ext cx="1891284" cy="121920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2800" b="1" dirty="0">
                <a:solidFill>
                  <a:srgbClr val="800000"/>
                </a:solidFill>
                <a:ea typeface="Arial" pitchFamily="-1" charset="0"/>
                <a:cs typeface="Arial" pitchFamily="-1" charset="0"/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3696462" y="2819400"/>
              <a:ext cx="1905000" cy="1219200"/>
            </a:xfrm>
            <a:prstGeom prst="rect">
              <a:avLst/>
            </a:prstGeom>
            <a:solidFill>
              <a:srgbClr val="DBF5F9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2800" b="1" dirty="0">
                <a:solidFill>
                  <a:srgbClr val="800000"/>
                </a:solidFill>
                <a:ea typeface="Arial" pitchFamily="-1" charset="0"/>
                <a:cs typeface="Arial" pitchFamily="-1" charset="0"/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6686551" y="2819400"/>
              <a:ext cx="1993391" cy="1219200"/>
            </a:xfrm>
            <a:prstGeom prst="rect">
              <a:avLst/>
            </a:prstGeom>
            <a:solidFill>
              <a:srgbClr val="DBF5F9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2400" b="1" dirty="0">
                <a:solidFill>
                  <a:srgbClr val="800000"/>
                </a:solidFill>
                <a:ea typeface="Arial" pitchFamily="-1" charset="0"/>
                <a:cs typeface="Arial" pitchFamily="-1" charset="0"/>
              </a:endParaRPr>
            </a:p>
          </p:txBody>
        </p:sp>
        <p:sp>
          <p:nvSpPr>
            <p:cNvPr id="17" name="Flèche vers la droite 16"/>
            <p:cNvSpPr/>
            <p:nvPr/>
          </p:nvSpPr>
          <p:spPr bwMode="auto">
            <a:xfrm>
              <a:off x="5715000" y="2971800"/>
              <a:ext cx="825500" cy="788988"/>
            </a:xfrm>
            <a:prstGeom prst="rightArrow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rgbClr val="FFFFFF"/>
                </a:solidFill>
                <a:ea typeface="Arial" pitchFamily="-1" charset="0"/>
                <a:cs typeface="Arial" pitchFamily="-1" charset="0"/>
              </a:endParaRPr>
            </a:p>
          </p:txBody>
        </p:sp>
        <p:sp>
          <p:nvSpPr>
            <p:cNvPr id="18" name="Flèche vers la droite 17"/>
            <p:cNvSpPr/>
            <p:nvPr/>
          </p:nvSpPr>
          <p:spPr bwMode="auto">
            <a:xfrm>
              <a:off x="2743200" y="2971800"/>
              <a:ext cx="825500" cy="788988"/>
            </a:xfrm>
            <a:prstGeom prst="rightArrow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rgbClr val="FFFFFF"/>
                </a:solidFill>
                <a:ea typeface="Arial" pitchFamily="-1" charset="0"/>
                <a:cs typeface="Arial" pitchFamily="-1" charset="0"/>
              </a:endParaRPr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1038606" y="3078480"/>
              <a:ext cx="1143000" cy="533400"/>
            </a:xfrm>
            <a:prstGeom prst="rect">
              <a:avLst/>
            </a:prstGeom>
          </p:spPr>
          <p:txBody>
            <a:bodyPr vert="horz" wrap="none" lIns="0" rIns="18288" rtlCol="0">
              <a:normAutofit/>
            </a:bodyPr>
            <a:lstStyle/>
            <a:p>
              <a:pPr marL="0" marR="45720" indent="0" algn="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accent3"/>
                </a:buClr>
                <a:buSzPct val="95000"/>
                <a:buFont typeface="Wingdings 2"/>
                <a:buNone/>
                <a:tabLst/>
              </a:pPr>
              <a:r>
                <a:rPr lang="fr-FR" sz="2300" b="1" dirty="0">
                  <a:solidFill>
                    <a:srgbClr val="000053"/>
                  </a:solidFill>
                  <a:latin typeface="Arial" charset="0"/>
                  <a:ea typeface="Arial" charset="0"/>
                  <a:cs typeface="Arial" charset="0"/>
                </a:rPr>
                <a:t>Source</a:t>
              </a:r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3862578" y="3078480"/>
              <a:ext cx="1447800" cy="609600"/>
            </a:xfrm>
            <a:prstGeom prst="rect">
              <a:avLst/>
            </a:prstGeom>
          </p:spPr>
          <p:txBody>
            <a:bodyPr vert="horz" wrap="none" lIns="0" rIns="18288" rtlCol="0">
              <a:normAutofit/>
            </a:bodyPr>
            <a:lstStyle/>
            <a:p>
              <a:pPr marL="0" marR="45720" indent="0" algn="dist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accent3"/>
                </a:buClr>
                <a:buSzPct val="95000"/>
                <a:buFont typeface="Wingdings 2"/>
                <a:buNone/>
                <a:tabLst/>
              </a:pPr>
              <a:r>
                <a:rPr lang="en-US" sz="2300" b="1" dirty="0">
                  <a:solidFill>
                    <a:srgbClr val="000053"/>
                  </a:solidFill>
                  <a:latin typeface="Arial" charset="0"/>
                  <a:ea typeface="Arial" charset="0"/>
                  <a:cs typeface="Arial" charset="0"/>
                </a:rPr>
                <a:t>Pathways</a:t>
              </a:r>
            </a:p>
          </p:txBody>
        </p:sp>
        <p:sp>
          <p:nvSpPr>
            <p:cNvPr id="21" name="ZoneTexte 20"/>
            <p:cNvSpPr txBox="1"/>
            <p:nvPr/>
          </p:nvSpPr>
          <p:spPr>
            <a:xfrm>
              <a:off x="6769608" y="2905759"/>
              <a:ext cx="1826410" cy="990600"/>
            </a:xfrm>
            <a:prstGeom prst="rect">
              <a:avLst/>
            </a:prstGeom>
          </p:spPr>
          <p:txBody>
            <a:bodyPr vert="horz" wrap="none" lIns="0" rIns="18288" rtlCol="0">
              <a:noAutofit/>
            </a:bodyPr>
            <a:lstStyle/>
            <a:p>
              <a:pPr marR="45720" algn="ctr" fontAlgn="auto">
                <a:spcBef>
                  <a:spcPct val="20000"/>
                </a:spcBef>
                <a:spcAft>
                  <a:spcPts val="0"/>
                </a:spcAft>
                <a:buClr>
                  <a:schemeClr val="accent3"/>
                </a:buClr>
                <a:buSzPct val="95000"/>
              </a:pPr>
              <a:r>
                <a:rPr lang="en-GB" sz="2300" b="1" dirty="0">
                  <a:solidFill>
                    <a:srgbClr val="000053"/>
                  </a:solidFill>
                  <a:latin typeface="Arial" charset="0"/>
                  <a:ea typeface="Arial" charset="0"/>
                  <a:cs typeface="Arial" charset="0"/>
                </a:rPr>
                <a:t>Exposed</a:t>
              </a:r>
            </a:p>
            <a:p>
              <a:pPr marR="45720" algn="ctr" fontAlgn="auto">
                <a:spcBef>
                  <a:spcPct val="20000"/>
                </a:spcBef>
                <a:spcAft>
                  <a:spcPts val="0"/>
                </a:spcAft>
                <a:buClr>
                  <a:schemeClr val="accent3"/>
                </a:buClr>
                <a:buSzPct val="95000"/>
              </a:pPr>
              <a:r>
                <a:rPr lang="en-GB" sz="2300" b="1" dirty="0">
                  <a:solidFill>
                    <a:srgbClr val="000053"/>
                  </a:solidFill>
                  <a:latin typeface="Arial" charset="0"/>
                  <a:ea typeface="Arial" charset="0"/>
                  <a:cs typeface="Arial" charset="0"/>
                </a:rPr>
                <a:t> individuals</a:t>
              </a:r>
            </a:p>
          </p:txBody>
        </p:sp>
      </p:grpSp>
      <p:sp>
        <p:nvSpPr>
          <p:cNvPr id="22" name="Espace réservé du numéro de diapositive 4"/>
          <p:cNvSpPr txBox="1">
            <a:spLocks noGrp="1"/>
          </p:cNvSpPr>
          <p:nvPr/>
        </p:nvSpPr>
        <p:spPr bwMode="auto">
          <a:xfrm>
            <a:off x="7019925" y="62865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C2D86B69-FB4B-DB4D-B31C-1A0A361419C9}" type="slidenum">
              <a:rPr lang="fr-FR" sz="1200"/>
              <a:pPr algn="r"/>
              <a:t>6</a:t>
            </a:fld>
            <a:endParaRPr lang="fr-FR" sz="1200"/>
          </a:p>
        </p:txBody>
      </p:sp>
    </p:spTree>
    <p:extLst>
      <p:ext uri="{BB962C8B-B14F-4D97-AF65-F5344CB8AC3E}">
        <p14:creationId xmlns:p14="http://schemas.microsoft.com/office/powerpoint/2010/main" val="418484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762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sz="2500" b="1" dirty="0" smtClean="0">
                <a:solidFill>
                  <a:srgbClr val="000053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GB" sz="2500" b="1" dirty="0" smtClean="0">
                <a:solidFill>
                  <a:srgbClr val="000053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GB" sz="2500" b="1" dirty="0" smtClean="0">
                <a:solidFill>
                  <a:srgbClr val="000053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GB" sz="2500" b="1" dirty="0" smtClean="0">
                <a:solidFill>
                  <a:srgbClr val="000053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GB" sz="2500" b="1" dirty="0" smtClean="0">
                <a:solidFill>
                  <a:srgbClr val="000053"/>
                </a:solidFill>
                <a:latin typeface="Arial" charset="0"/>
                <a:ea typeface="Arial" charset="0"/>
                <a:cs typeface="Arial" charset="0"/>
              </a:rPr>
              <a:t>The three types of exposure situations </a:t>
            </a:r>
            <a:r>
              <a:rPr lang="en-GB" sz="3200" b="1" dirty="0">
                <a:solidFill>
                  <a:srgbClr val="000058"/>
                </a:solidFill>
                <a:latin typeface="Arial" charset="0"/>
                <a:cs typeface="Arial" charset="0"/>
              </a:rPr>
              <a:t/>
            </a:r>
            <a:br>
              <a:rPr lang="en-GB" sz="3200" b="1" dirty="0">
                <a:solidFill>
                  <a:srgbClr val="000058"/>
                </a:solidFill>
                <a:latin typeface="Arial" charset="0"/>
                <a:cs typeface="Arial" charset="0"/>
              </a:rPr>
            </a:br>
            <a:r>
              <a:rPr lang="en-GB" sz="2900" dirty="0" smtClean="0">
                <a:solidFill>
                  <a:srgbClr val="003366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GB" sz="2900" dirty="0" smtClean="0">
                <a:solidFill>
                  <a:srgbClr val="003366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GB" sz="1800" dirty="0" smtClean="0">
                <a:ea typeface="ＭＳ Ｐゴシック" charset="-128"/>
                <a:cs typeface="ＭＳ Ｐゴシック" charset="-128"/>
              </a:rPr>
              <a:t/>
            </a:r>
            <a:br>
              <a:rPr lang="en-GB" sz="1800" dirty="0" smtClean="0">
                <a:ea typeface="ＭＳ Ｐゴシック" charset="-128"/>
                <a:cs typeface="ＭＳ Ｐゴシック" charset="-128"/>
              </a:rPr>
            </a:br>
            <a:endParaRPr lang="en-GB" sz="1800" dirty="0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4403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04800" y="990600"/>
            <a:ext cx="8610600" cy="53340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2000" b="1" dirty="0"/>
              <a:t>Existing exposure situations </a:t>
            </a:r>
            <a:r>
              <a:rPr lang="en-US" sz="2000" dirty="0"/>
              <a:t>: when exposures result from sources that </a:t>
            </a:r>
            <a:r>
              <a:rPr lang="en-US" sz="2000" b="1" dirty="0">
                <a:solidFill>
                  <a:srgbClr val="800000"/>
                </a:solidFill>
                <a:latin typeface="Arial" charset="0"/>
                <a:cs typeface="Arial" charset="0"/>
              </a:rPr>
              <a:t>already exist when decisions to control them are taken</a:t>
            </a:r>
            <a:r>
              <a:rPr lang="en-US" sz="2000" dirty="0">
                <a:solidFill>
                  <a:srgbClr val="000053"/>
                </a:solidFill>
                <a:latin typeface="Arial" charset="0"/>
                <a:cs typeface="Arial" charset="0"/>
              </a:rPr>
              <a:t>. </a:t>
            </a:r>
            <a:r>
              <a:rPr lang="en-US" sz="2000" b="1" dirty="0">
                <a:solidFill>
                  <a:srgbClr val="800000"/>
                </a:solidFill>
                <a:latin typeface="Arial" charset="0"/>
                <a:cs typeface="Arial" charset="0"/>
              </a:rPr>
              <a:t>Characterization</a:t>
            </a:r>
            <a:r>
              <a:rPr lang="en-US" sz="2000" dirty="0">
                <a:solidFill>
                  <a:srgbClr val="000053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/>
              <a:t>of exposures is a prerequisite to their control</a:t>
            </a:r>
          </a:p>
          <a:p>
            <a:pPr>
              <a:spcAft>
                <a:spcPts val="1200"/>
              </a:spcAft>
            </a:pPr>
            <a:r>
              <a:rPr lang="en-US" sz="2000" b="1" dirty="0"/>
              <a:t>Planned exposure situations </a:t>
            </a:r>
            <a:r>
              <a:rPr lang="en-US" sz="2000" dirty="0"/>
              <a:t>: when exposures result from the </a:t>
            </a:r>
            <a:r>
              <a:rPr lang="en-US" sz="2000" b="1" dirty="0">
                <a:solidFill>
                  <a:srgbClr val="800000"/>
                </a:solidFill>
                <a:latin typeface="Arial" charset="0"/>
                <a:cs typeface="Arial" charset="0"/>
              </a:rPr>
              <a:t>deliberate introduction and operation of sources</a:t>
            </a:r>
            <a:r>
              <a:rPr lang="en-US" sz="2000" b="1" dirty="0">
                <a:solidFill>
                  <a:srgbClr val="000053"/>
                </a:solidFill>
                <a:latin typeface="Arial" charset="0"/>
                <a:cs typeface="Arial" charset="0"/>
              </a:rPr>
              <a:t>. </a:t>
            </a:r>
            <a:r>
              <a:rPr lang="en-US" sz="2000" dirty="0"/>
              <a:t>Exposures can be</a:t>
            </a:r>
            <a:r>
              <a:rPr lang="en-US" sz="2000" dirty="0">
                <a:solidFill>
                  <a:srgbClr val="000053"/>
                </a:solidFill>
                <a:latin typeface="Arial" charset="0"/>
                <a:cs typeface="Arial" charset="0"/>
              </a:rPr>
              <a:t> </a:t>
            </a:r>
            <a:r>
              <a:rPr lang="en-US" sz="2000" b="1" dirty="0">
                <a:solidFill>
                  <a:srgbClr val="800000"/>
                </a:solidFill>
                <a:latin typeface="Arial" charset="0"/>
                <a:cs typeface="Arial" charset="0"/>
              </a:rPr>
              <a:t>anticipated and fully controlled </a:t>
            </a:r>
          </a:p>
          <a:p>
            <a:pPr>
              <a:spcAft>
                <a:spcPts val="1200"/>
              </a:spcAft>
            </a:pPr>
            <a:r>
              <a:rPr lang="en-US" sz="2000" b="1" dirty="0"/>
              <a:t>Emergency exposure situations </a:t>
            </a:r>
            <a:r>
              <a:rPr lang="en-US" sz="2000" dirty="0"/>
              <a:t>: when exposures result from the </a:t>
            </a:r>
            <a:r>
              <a:rPr lang="en-US" sz="2000" b="1" dirty="0">
                <a:solidFill>
                  <a:srgbClr val="800000"/>
                </a:solidFill>
                <a:latin typeface="Arial" charset="0"/>
                <a:cs typeface="Arial" charset="0"/>
              </a:rPr>
              <a:t>loss of control of a planned exposure situation</a:t>
            </a:r>
            <a:r>
              <a:rPr lang="en-US" sz="2000" dirty="0">
                <a:solidFill>
                  <a:srgbClr val="000053"/>
                </a:solidFill>
                <a:latin typeface="Arial" charset="0"/>
                <a:cs typeface="Arial" charset="0"/>
              </a:rPr>
              <a:t>, </a:t>
            </a:r>
            <a:r>
              <a:rPr lang="en-US" sz="2000" dirty="0"/>
              <a:t>or the </a:t>
            </a:r>
            <a:r>
              <a:rPr lang="en-US" sz="2000" b="1" dirty="0">
                <a:solidFill>
                  <a:srgbClr val="800000"/>
                </a:solidFill>
                <a:latin typeface="Arial" charset="0"/>
                <a:cs typeface="Arial" charset="0"/>
              </a:rPr>
              <a:t>sudden irruption of an uncontrolled source</a:t>
            </a:r>
            <a:r>
              <a:rPr lang="en-US" sz="2000" dirty="0">
                <a:solidFill>
                  <a:srgbClr val="000053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/>
              <a:t>(malicious act). These situations require </a:t>
            </a:r>
            <a:r>
              <a:rPr lang="en-US" sz="2000" b="1" dirty="0">
                <a:solidFill>
                  <a:srgbClr val="800000"/>
                </a:solidFill>
                <a:latin typeface="Arial" charset="0"/>
                <a:cs typeface="Arial" charset="0"/>
              </a:rPr>
              <a:t>urgent and timely actions</a:t>
            </a:r>
            <a:r>
              <a:rPr lang="en-US" sz="2000" dirty="0">
                <a:solidFill>
                  <a:srgbClr val="000058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/>
              <a:t>in order to prevent exposures to occur or to mitigate them</a:t>
            </a:r>
          </a:p>
          <a:p>
            <a:pPr marL="0" indent="0">
              <a:spcAft>
                <a:spcPts val="2400"/>
              </a:spcAft>
              <a:buNone/>
            </a:pPr>
            <a:endParaRPr lang="en-US" sz="2000" dirty="0">
              <a:solidFill>
                <a:srgbClr val="000053"/>
              </a:solidFill>
              <a:latin typeface="Arial" charset="0"/>
              <a:cs typeface="Arial" charset="0"/>
            </a:endParaRPr>
          </a:p>
          <a:p>
            <a:pPr marL="273050" lvl="1" indent="-273050">
              <a:spcAft>
                <a:spcPts val="2400"/>
              </a:spcAft>
              <a:buSzPct val="95000"/>
              <a:buFont typeface="Wingdings 2" charset="0"/>
              <a:buNone/>
            </a:pPr>
            <a:r>
              <a:rPr lang="en-GB" sz="2000" b="1" dirty="0">
                <a:solidFill>
                  <a:srgbClr val="800000"/>
                </a:solidFill>
                <a:latin typeface="Arial" charset="0"/>
                <a:ea typeface="ＭＳ Ｐゴシック" charset="0"/>
                <a:cs typeface="Times New Roman" charset="0"/>
              </a:rPr>
              <a:t>	</a:t>
            </a:r>
            <a:endParaRPr lang="en-GB" sz="2000" b="1" dirty="0">
              <a:solidFill>
                <a:srgbClr val="80000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spcAft>
                <a:spcPts val="2400"/>
              </a:spcAft>
            </a:pPr>
            <a:endParaRPr lang="en-US" sz="2000" dirty="0">
              <a:solidFill>
                <a:srgbClr val="000058"/>
              </a:solidFill>
              <a:latin typeface="Arial" charset="0"/>
              <a:cs typeface="Arial" charset="0"/>
            </a:endParaRPr>
          </a:p>
          <a:p>
            <a:pPr algn="ctr">
              <a:spcAft>
                <a:spcPts val="2400"/>
              </a:spcAft>
              <a:buFont typeface="Wingdings 2" charset="0"/>
              <a:buNone/>
            </a:pPr>
            <a:r>
              <a:rPr lang="en-US" sz="2000" dirty="0">
                <a:solidFill>
                  <a:srgbClr val="000053"/>
                </a:solidFill>
                <a:latin typeface="Arial" charset="0"/>
                <a:cs typeface="Arial" charset="0"/>
              </a:rPr>
              <a:t>	</a:t>
            </a:r>
            <a:endParaRPr lang="en-GB" sz="2000" b="1" dirty="0">
              <a:latin typeface="Arial" charset="0"/>
              <a:cs typeface="Arial" charset="0"/>
            </a:endParaRPr>
          </a:p>
          <a:p>
            <a:pPr>
              <a:spcAft>
                <a:spcPts val="2400"/>
              </a:spcAft>
            </a:pPr>
            <a:endParaRPr lang="en-US" sz="2000" dirty="0">
              <a:solidFill>
                <a:srgbClr val="000053"/>
              </a:solidFill>
              <a:latin typeface="Arial" charset="0"/>
              <a:cs typeface="Arial" charset="0"/>
            </a:endParaRPr>
          </a:p>
          <a:p>
            <a:pPr>
              <a:spcAft>
                <a:spcPts val="3000"/>
              </a:spcAft>
            </a:pPr>
            <a:endParaRPr lang="en-US" sz="2000" dirty="0">
              <a:solidFill>
                <a:srgbClr val="000053"/>
              </a:solidFill>
              <a:latin typeface="Arial" charset="0"/>
              <a:cs typeface="Arial" charset="0"/>
            </a:endParaRPr>
          </a:p>
          <a:p>
            <a:pPr>
              <a:spcAft>
                <a:spcPts val="3000"/>
              </a:spcAft>
            </a:pPr>
            <a:endParaRPr lang="en-US" sz="2000" dirty="0">
              <a:solidFill>
                <a:srgbClr val="000053"/>
              </a:solidFill>
              <a:latin typeface="Arial" charset="0"/>
              <a:cs typeface="Arial" charset="0"/>
            </a:endParaRPr>
          </a:p>
          <a:p>
            <a:pPr>
              <a:spcAft>
                <a:spcPts val="3000"/>
              </a:spcAft>
              <a:buFont typeface="Wingdings 2" charset="0"/>
              <a:buNone/>
            </a:pPr>
            <a:r>
              <a:rPr lang="en-US" sz="2400" dirty="0">
                <a:solidFill>
                  <a:srgbClr val="000053"/>
                </a:solidFill>
                <a:latin typeface="Arial" charset="0"/>
                <a:cs typeface="Arial" charset="0"/>
              </a:rPr>
              <a:t>	</a:t>
            </a:r>
          </a:p>
          <a:p>
            <a:pPr>
              <a:spcAft>
                <a:spcPts val="3000"/>
              </a:spcAft>
              <a:buFont typeface="Wingdings 2" charset="0"/>
              <a:buNone/>
            </a:pPr>
            <a:r>
              <a:rPr lang="en-US" sz="2000" dirty="0">
                <a:solidFill>
                  <a:srgbClr val="000053"/>
                </a:solidFill>
                <a:latin typeface="Arial" charset="0"/>
                <a:cs typeface="Arial" charset="0"/>
              </a:rPr>
              <a:t> </a:t>
            </a:r>
            <a:endParaRPr lang="en-GB" sz="2000" dirty="0">
              <a:solidFill>
                <a:srgbClr val="000053"/>
              </a:solidFill>
              <a:latin typeface="Arial" charset="0"/>
              <a:cs typeface="Arial" charset="0"/>
            </a:endParaRPr>
          </a:p>
          <a:p>
            <a:pPr>
              <a:spcAft>
                <a:spcPts val="3000"/>
              </a:spcAft>
              <a:buFont typeface="Wingdings 2" charset="0"/>
              <a:buNone/>
            </a:pPr>
            <a:r>
              <a:rPr lang="en-GB" sz="2000" dirty="0">
                <a:latin typeface="Arial" charset="0"/>
                <a:cs typeface="ＭＳ Ｐゴシック" charset="0"/>
              </a:rPr>
              <a:t>	</a:t>
            </a:r>
            <a:endParaRPr lang="en-US" sz="2000" dirty="0">
              <a:solidFill>
                <a:srgbClr val="000053"/>
              </a:solidFill>
              <a:latin typeface="Arial" charset="0"/>
              <a:cs typeface="Arial" charset="0"/>
            </a:endParaRPr>
          </a:p>
          <a:p>
            <a:pPr>
              <a:spcAft>
                <a:spcPts val="3000"/>
              </a:spcAft>
              <a:buFont typeface="Wingdings 2" charset="0"/>
              <a:buNone/>
            </a:pPr>
            <a:endParaRPr lang="en-US" sz="2000" dirty="0">
              <a:solidFill>
                <a:srgbClr val="000053"/>
              </a:solidFill>
              <a:latin typeface="Arial" charset="0"/>
              <a:cs typeface="Arial" charset="0"/>
            </a:endParaRPr>
          </a:p>
          <a:p>
            <a:pPr>
              <a:spcAft>
                <a:spcPts val="3000"/>
              </a:spcAft>
            </a:pPr>
            <a:endParaRPr lang="en-US" sz="2000" b="1" dirty="0">
              <a:solidFill>
                <a:srgbClr val="800000"/>
              </a:solidFill>
              <a:latin typeface="Arial" charset="0"/>
              <a:cs typeface="Arial" charset="0"/>
            </a:endParaRPr>
          </a:p>
          <a:p>
            <a:pPr>
              <a:spcAft>
                <a:spcPts val="3000"/>
              </a:spcAft>
            </a:pPr>
            <a:endParaRPr lang="en-US" sz="1600" dirty="0">
              <a:solidFill>
                <a:srgbClr val="001933"/>
              </a:solidFill>
              <a:latin typeface="Arial" charset="0"/>
              <a:cs typeface="Times New Roman" charset="0"/>
            </a:endParaRPr>
          </a:p>
          <a:p>
            <a:pPr marL="273050" lvl="1" indent="-273050" eaLnBrk="1" hangingPunct="1">
              <a:spcBef>
                <a:spcPct val="0"/>
              </a:spcBef>
              <a:spcAft>
                <a:spcPts val="3000"/>
              </a:spcAft>
              <a:buFont typeface="Wingdings" charset="0"/>
              <a:buChar char="n"/>
            </a:pPr>
            <a:endParaRPr lang="fr-FR" sz="1600" dirty="0">
              <a:solidFill>
                <a:srgbClr val="001933"/>
              </a:solidFill>
              <a:latin typeface="Arial" charset="0"/>
              <a:ea typeface="ＭＳ Ｐゴシック" charset="0"/>
              <a:cs typeface="Times New Roman" charset="0"/>
            </a:endParaRPr>
          </a:p>
          <a:p>
            <a:pPr eaLnBrk="1" hangingPunct="1">
              <a:spcAft>
                <a:spcPts val="3000"/>
              </a:spcAft>
              <a:buFont typeface="Wingdings" charset="0"/>
              <a:buChar char="n"/>
            </a:pPr>
            <a:endParaRPr lang="fr-FR" sz="2000" i="1" dirty="0">
              <a:latin typeface="Arial" charset="0"/>
              <a:cs typeface="ＭＳ Ｐゴシック" charset="0"/>
            </a:endParaRPr>
          </a:p>
          <a:p>
            <a:pPr eaLnBrk="1" hangingPunct="1">
              <a:spcAft>
                <a:spcPts val="3000"/>
              </a:spcAft>
              <a:buFont typeface="Wingdings" charset="0"/>
              <a:buNone/>
            </a:pPr>
            <a:endParaRPr lang="fr-FR" sz="2000" i="1" dirty="0">
              <a:latin typeface="Arial" charset="0"/>
              <a:cs typeface="ＭＳ Ｐゴシック" charset="0"/>
            </a:endParaRPr>
          </a:p>
          <a:p>
            <a:pPr marL="273050" lvl="1" indent="-273050" eaLnBrk="1" hangingPunct="1">
              <a:spcAft>
                <a:spcPts val="3000"/>
              </a:spcAft>
              <a:buFont typeface="Wingdings" charset="0"/>
              <a:buChar char="n"/>
            </a:pPr>
            <a:endParaRPr lang="fr-FR" sz="1800" dirty="0">
              <a:latin typeface="Arial" charset="0"/>
              <a:ea typeface="Arial" charset="0"/>
              <a:cs typeface="Arial" charset="0"/>
            </a:endParaRPr>
          </a:p>
          <a:p>
            <a:pPr eaLnBrk="1" hangingPunct="1">
              <a:spcAft>
                <a:spcPts val="3000"/>
              </a:spcAft>
              <a:buFont typeface="Wingdings" charset="0"/>
              <a:buNone/>
            </a:pPr>
            <a:endParaRPr lang="en-US" sz="800" dirty="0">
              <a:latin typeface="Arial" charset="0"/>
              <a:cs typeface="ＭＳ Ｐゴシック" charset="0"/>
            </a:endParaRPr>
          </a:p>
        </p:txBody>
      </p:sp>
      <p:sp>
        <p:nvSpPr>
          <p:cNvPr id="19460" name="Espace réservé du numéro de diapositive 4"/>
          <p:cNvSpPr txBox="1">
            <a:spLocks noGrp="1"/>
          </p:cNvSpPr>
          <p:nvPr/>
        </p:nvSpPr>
        <p:spPr bwMode="auto">
          <a:xfrm>
            <a:off x="7019925" y="62865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fld id="{E7B5E51C-A767-FF49-A5AD-7C1E9EDC27B1}" type="slidenum">
              <a:rPr lang="fr-FR" sz="1200"/>
              <a:pPr algn="r" eaLnBrk="1" hangingPunct="1"/>
              <a:t>7</a:t>
            </a:fld>
            <a:endParaRPr lang="fr-FR" sz="1200"/>
          </a:p>
        </p:txBody>
      </p:sp>
      <p:sp>
        <p:nvSpPr>
          <p:cNvPr id="7" name="ZoneTexte 6"/>
          <p:cNvSpPr txBox="1">
            <a:spLocks noChangeArrowheads="1"/>
          </p:cNvSpPr>
          <p:nvPr/>
        </p:nvSpPr>
        <p:spPr bwMode="auto">
          <a:xfrm>
            <a:off x="533400" y="5105400"/>
            <a:ext cx="8001000" cy="9144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rIns="18288">
            <a:prstTxWarp prst="textNoShape">
              <a:avLst/>
            </a:prstTxWarp>
          </a:bodyPr>
          <a:lstStyle/>
          <a:p>
            <a:pPr marL="0" lvl="1" algn="ct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en-CA" sz="2000" b="1" dirty="0" smtClean="0">
                <a:latin typeface="Arial" charset="0"/>
                <a:ea typeface="ＭＳ Ｐゴシック" charset="0"/>
                <a:cs typeface="ＭＳ Ｐゴシック" charset="0"/>
              </a:rPr>
              <a:t>The Commission defines long term exposures resulting</a:t>
            </a:r>
          </a:p>
          <a:p>
            <a:pPr marL="0" lvl="1" algn="ct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en-CA" sz="2000" b="1" dirty="0" smtClean="0">
                <a:latin typeface="Arial" charset="0"/>
                <a:ea typeface="ＭＳ Ｐゴシック" charset="0"/>
                <a:cs typeface="ＭＳ Ｐゴシック" charset="0"/>
              </a:rPr>
              <a:t> from a nuclear accident as an existing exposure situation 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083651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ChangeArrowheads="1"/>
          </p:cNvSpPr>
          <p:nvPr/>
        </p:nvSpPr>
        <p:spPr bwMode="auto">
          <a:xfrm>
            <a:off x="0" y="15240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eaLnBrk="0" hangingPunct="0">
              <a:defRPr/>
            </a:pPr>
            <a:r>
              <a:rPr lang="en-GB" sz="2300" b="1" dirty="0" smtClean="0">
                <a:solidFill>
                  <a:srgbClr val="000053"/>
                </a:solidFill>
                <a:latin typeface="Arial" charset="0"/>
                <a:ea typeface="Arial" charset="0"/>
                <a:cs typeface="Arial" charset="0"/>
              </a:rPr>
              <a:t>The objective of protection </a:t>
            </a:r>
            <a:endParaRPr lang="en-GB" sz="2300" b="1" dirty="0">
              <a:solidFill>
                <a:srgbClr val="00005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94277" name="Rectangle 5"/>
          <p:cNvSpPr>
            <a:spLocks noChangeArrowheads="1"/>
          </p:cNvSpPr>
          <p:nvPr/>
        </p:nvSpPr>
        <p:spPr bwMode="auto">
          <a:xfrm>
            <a:off x="381000" y="914400"/>
            <a:ext cx="84582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/>
          <a:lstStyle/>
          <a:p>
            <a:pPr marL="273050" indent="-273050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Clr>
                <a:srgbClr val="083763"/>
              </a:buClr>
              <a:buSzPct val="95000"/>
              <a:buFont typeface="Wingdings 2" pitchFamily="33" charset="2"/>
              <a:buChar char=""/>
              <a:defRPr/>
            </a:pPr>
            <a:r>
              <a:rPr lang="en-GB" sz="2000" dirty="0" smtClean="0">
                <a:latin typeface="Arial" pitchFamily="34" charset="0"/>
                <a:ea typeface="Arial" pitchFamily="-65" charset="0"/>
                <a:cs typeface="Arial" pitchFamily="34" charset="0"/>
              </a:rPr>
              <a:t>The </a:t>
            </a:r>
            <a:r>
              <a:rPr lang="en-GB" sz="2000" dirty="0">
                <a:latin typeface="Arial" pitchFamily="34" charset="0"/>
                <a:ea typeface="Arial" pitchFamily="-65" charset="0"/>
                <a:cs typeface="Arial" pitchFamily="34" charset="0"/>
              </a:rPr>
              <a:t>Commission’s system of radiological protection aims</a:t>
            </a:r>
            <a:r>
              <a:rPr lang="en-GB" sz="2000" dirty="0" smtClean="0">
                <a:latin typeface="Arial" pitchFamily="34" charset="0"/>
                <a:ea typeface="Arial" pitchFamily="-65" charset="0"/>
                <a:cs typeface="Arial" pitchFamily="34" charset="0"/>
              </a:rPr>
              <a:t>…to </a:t>
            </a:r>
            <a:r>
              <a:rPr lang="en-GB" sz="2000" dirty="0">
                <a:latin typeface="Arial" pitchFamily="34" charset="0"/>
                <a:ea typeface="Arial" pitchFamily="-65" charset="0"/>
                <a:cs typeface="Arial" pitchFamily="34" charset="0"/>
              </a:rPr>
              <a:t>manage and control exposures to ionizing radiation so that </a:t>
            </a:r>
            <a:r>
              <a:rPr lang="en-GB" sz="2000" b="1" dirty="0">
                <a:solidFill>
                  <a:srgbClr val="800000"/>
                </a:solidFill>
                <a:latin typeface="Arial" pitchFamily="34" charset="0"/>
                <a:ea typeface="Arial" pitchFamily="-65" charset="0"/>
                <a:cs typeface="Arial" pitchFamily="34" charset="0"/>
              </a:rPr>
              <a:t>deterministic effects are prevented</a:t>
            </a:r>
            <a:r>
              <a:rPr lang="en-GB" sz="2000" dirty="0">
                <a:latin typeface="Arial" pitchFamily="34" charset="0"/>
                <a:ea typeface="Arial" pitchFamily="-65" charset="0"/>
                <a:cs typeface="Arial" pitchFamily="34" charset="0"/>
              </a:rPr>
              <a:t>, and the risks of </a:t>
            </a:r>
            <a:r>
              <a:rPr lang="en-GB" sz="2000" b="1" dirty="0">
                <a:solidFill>
                  <a:srgbClr val="800000"/>
                </a:solidFill>
                <a:latin typeface="Arial" pitchFamily="34" charset="0"/>
                <a:ea typeface="Arial" pitchFamily="-65" charset="0"/>
                <a:cs typeface="Arial" pitchFamily="34" charset="0"/>
              </a:rPr>
              <a:t>stochastic effects are reduced to the extent reasonably </a:t>
            </a:r>
            <a:r>
              <a:rPr lang="en-GB" sz="2000" b="1" dirty="0" smtClean="0">
                <a:solidFill>
                  <a:srgbClr val="800000"/>
                </a:solidFill>
                <a:latin typeface="Arial" pitchFamily="34" charset="0"/>
                <a:ea typeface="Arial" pitchFamily="-65" charset="0"/>
                <a:cs typeface="Arial" pitchFamily="34" charset="0"/>
              </a:rPr>
              <a:t>achievable </a:t>
            </a:r>
            <a:r>
              <a:rPr lang="en-GB" sz="2000" dirty="0" smtClean="0">
                <a:latin typeface="Arial" pitchFamily="34" charset="0"/>
                <a:ea typeface="Arial" pitchFamily="-65" charset="0"/>
                <a:cs typeface="Arial" pitchFamily="34" charset="0"/>
              </a:rPr>
              <a:t>(</a:t>
            </a:r>
            <a:r>
              <a:rPr lang="en-GB" sz="2000" dirty="0">
                <a:latin typeface="Arial" pitchFamily="34" charset="0"/>
                <a:ea typeface="Arial" pitchFamily="-65" charset="0"/>
                <a:cs typeface="Arial" pitchFamily="34" charset="0"/>
              </a:rPr>
              <a:t>ICRP 103, § 29</a:t>
            </a:r>
            <a:r>
              <a:rPr lang="en-GB" sz="2000" dirty="0" smtClean="0">
                <a:latin typeface="Arial" pitchFamily="34" charset="0"/>
                <a:ea typeface="Arial" pitchFamily="-65" charset="0"/>
                <a:cs typeface="Arial" pitchFamily="34" charset="0"/>
              </a:rPr>
              <a:t>)</a:t>
            </a:r>
          </a:p>
          <a:p>
            <a:pPr marL="273050" indent="-273050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Clr>
                <a:srgbClr val="083763"/>
              </a:buClr>
              <a:buSzPct val="95000"/>
              <a:buFont typeface="Wingdings 2" pitchFamily="33" charset="2"/>
              <a:buChar char=""/>
              <a:defRPr/>
            </a:pPr>
            <a:r>
              <a:rPr lang="en-CA" sz="2000" dirty="0" smtClean="0">
                <a:latin typeface="Arial" pitchFamily="34" charset="0"/>
                <a:ea typeface="Arial" pitchFamily="-65" charset="0"/>
                <a:cs typeface="Arial" pitchFamily="34" charset="0"/>
              </a:rPr>
              <a:t>The primary </a:t>
            </a:r>
            <a:r>
              <a:rPr lang="en-CA" sz="2000" dirty="0">
                <a:latin typeface="Arial" pitchFamily="34" charset="0"/>
                <a:ea typeface="Arial" pitchFamily="-65" charset="0"/>
                <a:cs typeface="Arial" pitchFamily="34" charset="0"/>
              </a:rPr>
              <a:t>objective is </a:t>
            </a:r>
            <a:r>
              <a:rPr lang="en-CA" sz="2000">
                <a:latin typeface="Arial" pitchFamily="34" charset="0"/>
                <a:ea typeface="Arial" pitchFamily="-65" charset="0"/>
                <a:cs typeface="Arial" pitchFamily="34" charset="0"/>
              </a:rPr>
              <a:t>to </a:t>
            </a:r>
            <a:r>
              <a:rPr lang="en-CA" sz="2000" b="1" smtClean="0">
                <a:solidFill>
                  <a:srgbClr val="800000"/>
                </a:solidFill>
                <a:latin typeface="Arial" pitchFamily="34" charset="0"/>
                <a:ea typeface="Arial" pitchFamily="-65" charset="0"/>
                <a:cs typeface="Arial" pitchFamily="34" charset="0"/>
              </a:rPr>
              <a:t>to </a:t>
            </a:r>
            <a:r>
              <a:rPr lang="en-CA" sz="2000" b="1" dirty="0" smtClean="0">
                <a:solidFill>
                  <a:srgbClr val="800000"/>
                </a:solidFill>
                <a:latin typeface="Arial" pitchFamily="34" charset="0"/>
                <a:ea typeface="Arial" pitchFamily="-65" charset="0"/>
                <a:cs typeface="Arial" pitchFamily="34" charset="0"/>
              </a:rPr>
              <a:t>maintain exposure </a:t>
            </a:r>
            <a:r>
              <a:rPr lang="en-CA" sz="2000" b="1" dirty="0">
                <a:solidFill>
                  <a:srgbClr val="800000"/>
                </a:solidFill>
                <a:latin typeface="Arial" pitchFamily="34" charset="0"/>
                <a:ea typeface="Arial" pitchFamily="-65" charset="0"/>
                <a:cs typeface="Arial" pitchFamily="34" charset="0"/>
              </a:rPr>
              <a:t>below 100 </a:t>
            </a:r>
            <a:r>
              <a:rPr lang="en-CA" sz="2000" b="1" dirty="0" err="1" smtClean="0">
                <a:solidFill>
                  <a:srgbClr val="800000"/>
                </a:solidFill>
                <a:latin typeface="Arial" pitchFamily="34" charset="0"/>
                <a:ea typeface="Arial" pitchFamily="-65" charset="0"/>
                <a:cs typeface="Arial" pitchFamily="34" charset="0"/>
              </a:rPr>
              <a:t>mSv</a:t>
            </a:r>
            <a:r>
              <a:rPr lang="en-CA" sz="2000" b="1" dirty="0" smtClean="0">
                <a:solidFill>
                  <a:srgbClr val="800000"/>
                </a:solidFill>
                <a:latin typeface="Arial" pitchFamily="34" charset="0"/>
                <a:ea typeface="Arial" pitchFamily="-65" charset="0"/>
                <a:cs typeface="Arial" pitchFamily="34" charset="0"/>
              </a:rPr>
              <a:t> : </a:t>
            </a:r>
            <a:r>
              <a:rPr lang="en-GB" sz="2000" dirty="0" smtClean="0"/>
              <a:t>“</a:t>
            </a:r>
            <a:r>
              <a:rPr lang="en-GB" sz="2000" dirty="0"/>
              <a:t>At doses higher than 100 </a:t>
            </a:r>
            <a:r>
              <a:rPr lang="en-GB" sz="2000" dirty="0" err="1"/>
              <a:t>mSv</a:t>
            </a:r>
            <a:r>
              <a:rPr lang="en-GB" sz="2000" dirty="0"/>
              <a:t>, there is an increased likelihood of </a:t>
            </a:r>
            <a:r>
              <a:rPr lang="en-GB" sz="2000" dirty="0" smtClean="0"/>
              <a:t>deterministic </a:t>
            </a:r>
            <a:r>
              <a:rPr lang="en-GB" sz="2000" dirty="0"/>
              <a:t>effects and a significant risk of cancer” </a:t>
            </a:r>
            <a:r>
              <a:rPr lang="en-CA" sz="2000" dirty="0" smtClean="0"/>
              <a:t>(</a:t>
            </a:r>
            <a:r>
              <a:rPr lang="en-CA" sz="2000" dirty="0"/>
              <a:t>ICRP 103, § 236</a:t>
            </a:r>
            <a:r>
              <a:rPr lang="en-CA" sz="2000" dirty="0" smtClean="0"/>
              <a:t>)</a:t>
            </a:r>
            <a:endParaRPr lang="en-GB" sz="2000" dirty="0">
              <a:latin typeface="Arial" charset="0"/>
              <a:ea typeface="Arial" charset="0"/>
              <a:cs typeface="Arial" charset="0"/>
            </a:endParaRPr>
          </a:p>
          <a:p>
            <a:pPr marL="273050" lvl="2" indent="-273050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Clr>
                <a:srgbClr val="083763"/>
              </a:buClr>
              <a:buSzPct val="95000"/>
              <a:buFont typeface="Wingdings 2" pitchFamily="33" charset="2"/>
              <a:buChar char=""/>
              <a:defRPr/>
            </a:pPr>
            <a:r>
              <a:rPr lang="en-GB" sz="2000" dirty="0" smtClean="0">
                <a:latin typeface="Arial" charset="0"/>
                <a:ea typeface="Arial" charset="0"/>
                <a:cs typeface="Arial" charset="0"/>
              </a:rPr>
              <a:t>The </a:t>
            </a:r>
            <a:r>
              <a:rPr lang="en-GB" sz="2000" dirty="0">
                <a:latin typeface="Arial" charset="0"/>
                <a:ea typeface="Arial" charset="0"/>
                <a:cs typeface="Arial" charset="0"/>
              </a:rPr>
              <a:t>Commission </a:t>
            </a:r>
            <a:r>
              <a:rPr lang="en-GB" sz="2000" dirty="0" smtClean="0">
                <a:latin typeface="Arial" charset="0"/>
                <a:ea typeface="Arial" charset="0"/>
                <a:cs typeface="Arial" charset="0"/>
              </a:rPr>
              <a:t>provides </a:t>
            </a:r>
            <a:r>
              <a:rPr lang="en-GB" sz="2000" dirty="0">
                <a:latin typeface="Arial" charset="0"/>
                <a:ea typeface="Arial" charset="0"/>
                <a:cs typeface="Arial" charset="0"/>
              </a:rPr>
              <a:t>a </a:t>
            </a:r>
            <a:r>
              <a:rPr lang="en-GB" sz="2000" b="1" dirty="0">
                <a:solidFill>
                  <a:srgbClr val="800000"/>
                </a:solidFill>
                <a:latin typeface="Arial" charset="0"/>
                <a:ea typeface="Arial" charset="0"/>
                <a:cs typeface="Arial" charset="0"/>
              </a:rPr>
              <a:t>dose scale </a:t>
            </a:r>
            <a:r>
              <a:rPr lang="en-GB" sz="2000" b="1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(</a:t>
            </a:r>
            <a:r>
              <a:rPr lang="en-GB" sz="200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r</a:t>
            </a:r>
            <a:r>
              <a:rPr lang="en-GB" sz="2000" dirty="0" smtClean="0">
                <a:latin typeface="Arial" charset="0"/>
                <a:ea typeface="Arial" charset="0"/>
                <a:cs typeface="Arial" charset="0"/>
              </a:rPr>
              <a:t>elated </a:t>
            </a:r>
            <a:r>
              <a:rPr lang="en-GB" sz="2000" dirty="0">
                <a:latin typeface="Arial" charset="0"/>
                <a:ea typeface="Arial" charset="0"/>
                <a:cs typeface="Arial" charset="0"/>
              </a:rPr>
              <a:t>to the tolerability of </a:t>
            </a:r>
            <a:r>
              <a:rPr lang="en-GB" sz="2000" dirty="0" smtClean="0">
                <a:latin typeface="Arial" charset="0"/>
                <a:ea typeface="Arial" charset="0"/>
                <a:cs typeface="Arial" charset="0"/>
              </a:rPr>
              <a:t>risk) </a:t>
            </a:r>
            <a:r>
              <a:rPr lang="en-GB" sz="2000" dirty="0">
                <a:latin typeface="Arial" charset="0"/>
                <a:ea typeface="Arial" charset="0"/>
                <a:cs typeface="Arial" charset="0"/>
              </a:rPr>
              <a:t>with </a:t>
            </a:r>
            <a:r>
              <a:rPr lang="en-GB" sz="2000" b="1" dirty="0">
                <a:solidFill>
                  <a:srgbClr val="800000"/>
                </a:solidFill>
                <a:latin typeface="Arial" charset="0"/>
                <a:ea typeface="Arial" charset="0"/>
                <a:cs typeface="Arial" charset="0"/>
              </a:rPr>
              <a:t>three bands </a:t>
            </a:r>
            <a:r>
              <a:rPr lang="en-GB" sz="2000" dirty="0">
                <a:latin typeface="Arial" charset="0"/>
                <a:ea typeface="Arial" charset="0"/>
                <a:cs typeface="Arial" charset="0"/>
              </a:rPr>
              <a:t>in order to select </a:t>
            </a:r>
            <a:r>
              <a:rPr lang="en-GB" sz="2000" b="1" dirty="0">
                <a:solidFill>
                  <a:srgbClr val="800000"/>
                </a:solidFill>
                <a:latin typeface="Arial" charset="0"/>
                <a:ea typeface="Arial" charset="0"/>
                <a:cs typeface="Arial" charset="0"/>
              </a:rPr>
              <a:t>the </a:t>
            </a:r>
            <a:r>
              <a:rPr lang="en-GB" sz="2000" b="1" dirty="0" smtClean="0">
                <a:solidFill>
                  <a:srgbClr val="800000"/>
                </a:solidFill>
                <a:latin typeface="Arial" charset="0"/>
                <a:ea typeface="Arial" charset="0"/>
                <a:cs typeface="Arial" charset="0"/>
              </a:rPr>
              <a:t>individual dose restrictions </a:t>
            </a:r>
            <a:r>
              <a:rPr lang="en-GB" sz="2000" dirty="0">
                <a:latin typeface="Arial" charset="0"/>
                <a:ea typeface="Arial" charset="0"/>
                <a:cs typeface="Arial" charset="0"/>
              </a:rPr>
              <a:t>(dose constraints and reference </a:t>
            </a:r>
            <a:r>
              <a:rPr lang="en-GB" sz="2000" dirty="0" smtClean="0">
                <a:latin typeface="Arial" charset="0"/>
                <a:ea typeface="Arial" charset="0"/>
                <a:cs typeface="Arial" charset="0"/>
              </a:rPr>
              <a:t>levels</a:t>
            </a:r>
            <a:r>
              <a:rPr lang="en-GB" sz="2000" dirty="0">
                <a:latin typeface="Arial" charset="0"/>
                <a:ea typeface="Arial" charset="0"/>
                <a:cs typeface="Arial" charset="0"/>
              </a:rPr>
              <a:t>) to be applied in the </a:t>
            </a:r>
            <a:r>
              <a:rPr lang="en-GB" sz="2000" b="1" dirty="0">
                <a:solidFill>
                  <a:srgbClr val="800000"/>
                </a:solidFill>
                <a:latin typeface="Arial" charset="0"/>
                <a:ea typeface="Arial" charset="0"/>
                <a:cs typeface="Arial" charset="0"/>
              </a:rPr>
              <a:t>optimisation </a:t>
            </a:r>
            <a:r>
              <a:rPr lang="en-GB" sz="2000" b="1" dirty="0" smtClean="0">
                <a:solidFill>
                  <a:srgbClr val="800000"/>
                </a:solidFill>
                <a:latin typeface="Arial" charset="0"/>
                <a:ea typeface="Arial" charset="0"/>
                <a:cs typeface="Arial" charset="0"/>
              </a:rPr>
              <a:t>process </a:t>
            </a:r>
            <a:r>
              <a:rPr lang="en-GB" sz="200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to reduce and maintain exposure </a:t>
            </a:r>
            <a:r>
              <a:rPr lang="en-GB" sz="2000" b="1" dirty="0" smtClean="0">
                <a:solidFill>
                  <a:srgbClr val="800000"/>
                </a:solidFill>
                <a:latin typeface="Arial" charset="0"/>
                <a:ea typeface="Arial" charset="0"/>
                <a:cs typeface="Arial" charset="0"/>
              </a:rPr>
              <a:t>as low as reasonably achievable </a:t>
            </a:r>
            <a:r>
              <a:rPr lang="en-GB" sz="200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taking into account economic and societal factors </a:t>
            </a:r>
            <a:r>
              <a:rPr lang="en-GB" sz="2000" b="1" dirty="0" smtClean="0">
                <a:solidFill>
                  <a:srgbClr val="800000"/>
                </a:solidFill>
                <a:latin typeface="Arial" charset="0"/>
                <a:ea typeface="Arial" charset="0"/>
                <a:cs typeface="Arial" charset="0"/>
              </a:rPr>
              <a:t>(Prudent attitude)</a:t>
            </a:r>
          </a:p>
          <a:p>
            <a:pPr marL="273050" lvl="2" indent="-273050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Clr>
                <a:srgbClr val="083763"/>
              </a:buClr>
              <a:buSzPct val="95000"/>
              <a:buFont typeface="Wingdings 2" pitchFamily="33" charset="2"/>
              <a:buChar char=""/>
              <a:defRPr/>
            </a:pPr>
            <a:endParaRPr lang="en-CA" sz="2000" dirty="0">
              <a:latin typeface="Arial" pitchFamily="34" charset="0"/>
              <a:ea typeface="Arial" pitchFamily="-65" charset="0"/>
              <a:cs typeface="Arial" pitchFamily="34" charset="0"/>
            </a:endParaRPr>
          </a:p>
          <a:p>
            <a:pPr marL="273050" indent="-273050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Clr>
                <a:srgbClr val="083763"/>
              </a:buClr>
              <a:buSzPct val="95000"/>
              <a:buFont typeface="Wingdings 2" pitchFamily="33" charset="2"/>
              <a:buChar char=""/>
              <a:defRPr/>
            </a:pPr>
            <a:endParaRPr lang="en-GB" sz="2000" dirty="0">
              <a:latin typeface="Arial" pitchFamily="34" charset="0"/>
              <a:ea typeface="Arial" pitchFamily="-65" charset="0"/>
              <a:cs typeface="Arial" pitchFamily="34" charset="0"/>
            </a:endParaRPr>
          </a:p>
          <a:p>
            <a:pPr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Clr>
                <a:srgbClr val="083763"/>
              </a:buClr>
              <a:buSzPct val="95000"/>
              <a:defRPr/>
            </a:pPr>
            <a:endParaRPr lang="en-GB" sz="2000" dirty="0">
              <a:latin typeface="Arial" pitchFamily="34" charset="0"/>
              <a:ea typeface="Arial" pitchFamily="-65" charset="0"/>
              <a:cs typeface="Arial" pitchFamily="34" charset="0"/>
            </a:endParaRPr>
          </a:p>
          <a:p>
            <a:pPr marL="273050" indent="-273050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Clr>
                <a:srgbClr val="083763"/>
              </a:buClr>
              <a:buSzPct val="95000"/>
              <a:buFont typeface="Wingdings 2" pitchFamily="33" charset="2"/>
              <a:buChar char=""/>
              <a:defRPr/>
            </a:pPr>
            <a:endParaRPr lang="en-GB" sz="2000" dirty="0">
              <a:latin typeface="Arial" pitchFamily="34" charset="0"/>
              <a:ea typeface="Arial" pitchFamily="-65" charset="0"/>
              <a:cs typeface="Arial" pitchFamily="34" charset="0"/>
            </a:endParaRPr>
          </a:p>
        </p:txBody>
      </p:sp>
      <p:sp>
        <p:nvSpPr>
          <p:cNvPr id="4" name="Espace réservé du numéro de diapositive 4"/>
          <p:cNvSpPr txBox="1">
            <a:spLocks noGrp="1"/>
          </p:cNvSpPr>
          <p:nvPr/>
        </p:nvSpPr>
        <p:spPr bwMode="auto">
          <a:xfrm>
            <a:off x="7019925" y="62865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C2D86B69-FB4B-DB4D-B31C-1A0A361419C9}" type="slidenum">
              <a:rPr lang="fr-FR" sz="1200"/>
              <a:pPr algn="r"/>
              <a:t>8</a:t>
            </a:fld>
            <a:endParaRPr lang="fr-FR" sz="1200"/>
          </a:p>
        </p:txBody>
      </p:sp>
    </p:spTree>
    <p:extLst>
      <p:ext uri="{BB962C8B-B14F-4D97-AF65-F5344CB8AC3E}">
        <p14:creationId xmlns:p14="http://schemas.microsoft.com/office/powerpoint/2010/main" val="2281972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990600"/>
          </a:xfrm>
        </p:spPr>
        <p:txBody>
          <a:bodyPr/>
          <a:lstStyle/>
          <a:p>
            <a:pPr>
              <a:defRPr/>
            </a:pPr>
            <a:r>
              <a:rPr lang="en-GB" sz="2400" b="1" dirty="0" smtClean="0">
                <a:solidFill>
                  <a:srgbClr val="000045"/>
                </a:solidFill>
                <a:latin typeface="Arial" pitchFamily="-1" charset="0"/>
                <a:ea typeface="Arial" pitchFamily="-1" charset="0"/>
                <a:cs typeface="Arial" pitchFamily="-1" charset="0"/>
              </a:rPr>
              <a:t>Reference levels to manage</a:t>
            </a:r>
            <a:br>
              <a:rPr lang="en-GB" sz="2400" b="1" dirty="0" smtClean="0">
                <a:solidFill>
                  <a:srgbClr val="000045"/>
                </a:solidFill>
                <a:latin typeface="Arial" pitchFamily="-1" charset="0"/>
                <a:ea typeface="Arial" pitchFamily="-1" charset="0"/>
                <a:cs typeface="Arial" pitchFamily="-1" charset="0"/>
              </a:rPr>
            </a:br>
            <a:r>
              <a:rPr lang="en-GB" sz="2400" b="1" dirty="0" smtClean="0">
                <a:solidFill>
                  <a:srgbClr val="000045"/>
                </a:solidFill>
                <a:latin typeface="Arial" pitchFamily="-1" charset="0"/>
                <a:ea typeface="Arial" pitchFamily="-1" charset="0"/>
                <a:cs typeface="Arial" pitchFamily="-1" charset="0"/>
              </a:rPr>
              <a:t> a nuclear accident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229600" cy="4648200"/>
          </a:xfrm>
        </p:spPr>
        <p:txBody>
          <a:bodyPr>
            <a:normAutofit/>
          </a:bodyPr>
          <a:lstStyle/>
          <a:p>
            <a:pPr marL="457200" lvl="1" indent="-457200">
              <a:spcAft>
                <a:spcPts val="1200"/>
              </a:spcAft>
              <a:buSzPct val="95000"/>
            </a:pPr>
            <a:r>
              <a:rPr lang="en-CA" sz="2000" dirty="0">
                <a:latin typeface="Arial" charset="0"/>
                <a:ea typeface="ＭＳ Ｐゴシック" charset="0"/>
                <a:cs typeface="ＭＳ Ｐゴシック" charset="0"/>
              </a:rPr>
              <a:t>For the protection of the public in case of a nuclear accident with potential long term consequences the Commission is recommending to select reference levels </a:t>
            </a:r>
            <a:r>
              <a:rPr lang="en-CA" sz="2000" dirty="0" smtClean="0">
                <a:latin typeface="Arial" charset="0"/>
                <a:ea typeface="ＭＳ Ｐゴシック" charset="0"/>
                <a:cs typeface="ＭＳ Ｐゴシック" charset="0"/>
              </a:rPr>
              <a:t>for implementing the optimisation principle:</a:t>
            </a:r>
            <a:endParaRPr lang="en-CA" sz="20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819150" lvl="3" indent="-273050">
              <a:spcAft>
                <a:spcPts val="1200"/>
              </a:spcAft>
              <a:buSzPct val="95000"/>
            </a:pPr>
            <a:r>
              <a:rPr lang="en-CA" sz="1900" dirty="0">
                <a:latin typeface="Arial" charset="0"/>
                <a:ea typeface="ＭＳ Ｐゴシック" charset="0"/>
                <a:cs typeface="ＭＳ Ｐゴシック" charset="0"/>
              </a:rPr>
              <a:t>In the </a:t>
            </a:r>
            <a:r>
              <a:rPr lang="en-CA" sz="1900" b="1" dirty="0">
                <a:solidFill>
                  <a:srgbClr val="800000"/>
                </a:solidFill>
                <a:latin typeface="Arial" charset="0"/>
                <a:ea typeface="ＭＳ Ｐゴシック" charset="0"/>
                <a:cs typeface="ＭＳ Ｐゴシック" charset="0"/>
              </a:rPr>
              <a:t>20–100 </a:t>
            </a:r>
            <a:r>
              <a:rPr lang="en-CA" sz="1900" b="1" dirty="0" err="1">
                <a:solidFill>
                  <a:srgbClr val="800000"/>
                </a:solidFill>
                <a:latin typeface="Arial" charset="0"/>
                <a:ea typeface="ＭＳ Ｐゴシック" charset="0"/>
                <a:cs typeface="ＭＳ Ｐゴシック" charset="0"/>
              </a:rPr>
              <a:t>mSv</a:t>
            </a:r>
            <a:r>
              <a:rPr lang="en-CA" sz="1900" b="1" dirty="0">
                <a:solidFill>
                  <a:srgbClr val="800000"/>
                </a:solidFill>
                <a:latin typeface="Arial" charset="0"/>
                <a:ea typeface="ＭＳ Ｐゴシック" charset="0"/>
                <a:cs typeface="ＭＳ Ｐゴシック" charset="0"/>
              </a:rPr>
              <a:t>/year </a:t>
            </a:r>
            <a:r>
              <a:rPr lang="en-CA" sz="1900" b="1" dirty="0" smtClean="0">
                <a:solidFill>
                  <a:srgbClr val="800000"/>
                </a:solidFill>
                <a:latin typeface="Arial" charset="0"/>
                <a:ea typeface="ＭＳ Ｐゴシック" charset="0"/>
                <a:cs typeface="ＭＳ Ｐゴシック" charset="0"/>
              </a:rPr>
              <a:t>band </a:t>
            </a:r>
            <a:r>
              <a:rPr lang="en-CA" sz="1900" dirty="0">
                <a:latin typeface="Arial" charset="0"/>
                <a:ea typeface="ＭＳ Ｐゴシック" charset="0"/>
                <a:cs typeface="ＭＳ Ｐゴシック" charset="0"/>
              </a:rPr>
              <a:t>for the </a:t>
            </a:r>
            <a:r>
              <a:rPr lang="en-CA" sz="1900" b="1" dirty="0">
                <a:solidFill>
                  <a:srgbClr val="800000"/>
                </a:solidFill>
                <a:latin typeface="Arial" charset="0"/>
                <a:ea typeface="ＭＳ Ｐゴシック" charset="0"/>
                <a:cs typeface="ＭＳ Ｐゴシック" charset="0"/>
              </a:rPr>
              <a:t>emergency exposure situation </a:t>
            </a:r>
          </a:p>
          <a:p>
            <a:pPr marL="819150" lvl="3" indent="-273050">
              <a:spcAft>
                <a:spcPts val="1200"/>
              </a:spcAft>
              <a:buSzPct val="95000"/>
            </a:pPr>
            <a:r>
              <a:rPr lang="en-CA" sz="1900" dirty="0">
                <a:latin typeface="Arial" charset="0"/>
                <a:ea typeface="ＭＳ Ｐゴシック" charset="0"/>
                <a:cs typeface="ＭＳ Ｐゴシック" charset="0"/>
              </a:rPr>
              <a:t>In the </a:t>
            </a:r>
            <a:r>
              <a:rPr lang="en-CA" sz="1900" b="1" dirty="0">
                <a:solidFill>
                  <a:srgbClr val="800000"/>
                </a:solidFill>
                <a:latin typeface="Arial" charset="0"/>
                <a:ea typeface="ＭＳ Ｐゴシック" charset="0"/>
                <a:cs typeface="ＭＳ Ｐゴシック" charset="0"/>
              </a:rPr>
              <a:t>lower part of the 1–20 </a:t>
            </a:r>
            <a:r>
              <a:rPr lang="en-CA" sz="1900" b="1" dirty="0" err="1">
                <a:solidFill>
                  <a:srgbClr val="800000"/>
                </a:solidFill>
                <a:latin typeface="Arial" charset="0"/>
                <a:ea typeface="ＭＳ Ｐゴシック" charset="0"/>
                <a:cs typeface="ＭＳ Ｐゴシック" charset="0"/>
              </a:rPr>
              <a:t>mSv</a:t>
            </a:r>
            <a:r>
              <a:rPr lang="en-CA" sz="1900" b="1" dirty="0">
                <a:solidFill>
                  <a:srgbClr val="800000"/>
                </a:solidFill>
                <a:latin typeface="Arial" charset="0"/>
                <a:ea typeface="ＭＳ Ｐゴシック" charset="0"/>
                <a:cs typeface="ＭＳ Ｐゴシック" charset="0"/>
              </a:rPr>
              <a:t>/year </a:t>
            </a:r>
            <a:r>
              <a:rPr lang="en-CA" sz="1900" b="1" dirty="0" smtClean="0">
                <a:solidFill>
                  <a:srgbClr val="800000"/>
                </a:solidFill>
                <a:latin typeface="Arial" charset="0"/>
                <a:ea typeface="ＭＳ Ｐゴシック" charset="0"/>
                <a:cs typeface="ＭＳ Ｐゴシック" charset="0"/>
              </a:rPr>
              <a:t>band </a:t>
            </a:r>
            <a:r>
              <a:rPr lang="en-CA" sz="1900" dirty="0" smtClean="0">
                <a:latin typeface="Arial" charset="0"/>
                <a:ea typeface="ＭＳ Ｐゴシック" charset="0"/>
                <a:cs typeface="ＭＳ Ｐゴシック" charset="0"/>
              </a:rPr>
              <a:t>with </a:t>
            </a:r>
            <a:r>
              <a:rPr lang="en-CA" sz="1900" dirty="0">
                <a:latin typeface="Arial" charset="0"/>
                <a:ea typeface="ＭＳ Ｐゴシック" charset="0"/>
                <a:cs typeface="ＭＳ Ｐゴシック" charset="0"/>
              </a:rPr>
              <a:t>the </a:t>
            </a:r>
            <a:r>
              <a:rPr lang="en-CA" sz="1900" b="1" dirty="0">
                <a:solidFill>
                  <a:srgbClr val="800000"/>
                </a:solidFill>
                <a:latin typeface="Arial" charset="0"/>
                <a:ea typeface="ＭＳ Ｐゴシック" charset="0"/>
                <a:cs typeface="ＭＳ Ｐゴシック" charset="0"/>
              </a:rPr>
              <a:t>long term objective </a:t>
            </a:r>
            <a:r>
              <a:rPr lang="en-CA" sz="1900" dirty="0">
                <a:latin typeface="Arial" charset="0"/>
                <a:ea typeface="ＭＳ Ｐゴシック" charset="0"/>
                <a:cs typeface="ＭＳ Ｐゴシック" charset="0"/>
              </a:rPr>
              <a:t>to reduce and maintain exposures</a:t>
            </a:r>
            <a:r>
              <a:rPr lang="en-CA" sz="1900" b="1" dirty="0">
                <a:solidFill>
                  <a:srgbClr val="800000"/>
                </a:solidFill>
                <a:latin typeface="Arial" charset="0"/>
                <a:ea typeface="ＭＳ Ｐゴシック" charset="0"/>
                <a:cs typeface="ＭＳ Ｐゴシック" charset="0"/>
              </a:rPr>
              <a:t> below 1 </a:t>
            </a:r>
            <a:r>
              <a:rPr lang="en-CA" sz="1900" b="1" dirty="0" err="1">
                <a:solidFill>
                  <a:srgbClr val="800000"/>
                </a:solidFill>
                <a:latin typeface="Arial" charset="0"/>
                <a:ea typeface="ＭＳ Ｐゴシック" charset="0"/>
                <a:cs typeface="ＭＳ Ｐゴシック" charset="0"/>
              </a:rPr>
              <a:t>mSv</a:t>
            </a:r>
            <a:r>
              <a:rPr lang="en-CA" sz="1900" b="1" dirty="0">
                <a:solidFill>
                  <a:srgbClr val="800000"/>
                </a:solidFill>
                <a:latin typeface="Arial" charset="0"/>
                <a:ea typeface="ＭＳ Ｐゴシック" charset="0"/>
                <a:cs typeface="ＭＳ Ｐゴシック" charset="0"/>
              </a:rPr>
              <a:t>/</a:t>
            </a:r>
            <a:r>
              <a:rPr lang="en-CA" sz="1900" b="1" dirty="0" smtClean="0">
                <a:solidFill>
                  <a:srgbClr val="800000"/>
                </a:solidFill>
                <a:latin typeface="Arial" charset="0"/>
                <a:ea typeface="ＭＳ Ｐゴシック" charset="0"/>
                <a:cs typeface="ＭＳ Ｐゴシック" charset="0"/>
              </a:rPr>
              <a:t>year </a:t>
            </a:r>
            <a:r>
              <a:rPr lang="en-CA" sz="1900" dirty="0" smtClean="0">
                <a:latin typeface="Arial" charset="0"/>
                <a:ea typeface="ＭＳ Ｐゴシック" charset="0"/>
                <a:cs typeface="ＭＳ Ｐゴシック" charset="0"/>
              </a:rPr>
              <a:t>for </a:t>
            </a:r>
            <a:r>
              <a:rPr lang="en-CA" sz="1900" dirty="0">
                <a:latin typeface="Arial" charset="0"/>
                <a:ea typeface="ＭＳ Ｐゴシック" charset="0"/>
                <a:cs typeface="ＭＳ Ｐゴシック" charset="0"/>
              </a:rPr>
              <a:t>the </a:t>
            </a:r>
            <a:r>
              <a:rPr lang="en-CA" sz="1900" b="1" dirty="0">
                <a:solidFill>
                  <a:srgbClr val="800000"/>
                </a:solidFill>
                <a:latin typeface="Arial" charset="0"/>
                <a:ea typeface="ＭＳ Ｐゴシック" charset="0"/>
                <a:cs typeface="ＭＳ Ｐゴシック" charset="0"/>
              </a:rPr>
              <a:t>existing exposure </a:t>
            </a:r>
            <a:r>
              <a:rPr lang="en-CA" sz="1900" b="1" dirty="0" smtClean="0">
                <a:solidFill>
                  <a:srgbClr val="800000"/>
                </a:solidFill>
                <a:latin typeface="Arial" charset="0"/>
                <a:ea typeface="ＭＳ Ｐゴシック" charset="0"/>
                <a:cs typeface="ＭＳ Ｐゴシック" charset="0"/>
              </a:rPr>
              <a:t>situation</a:t>
            </a:r>
            <a:r>
              <a:rPr lang="en-CA" sz="1900" dirty="0" smtClean="0">
                <a:latin typeface="Arial" charset="0"/>
                <a:ea typeface="ＭＳ Ｐゴシック" charset="0"/>
                <a:cs typeface="ＭＳ Ｐゴシック" charset="0"/>
              </a:rPr>
              <a:t> (ICRP 111, § 50)</a:t>
            </a:r>
            <a:endParaRPr lang="en-CA" sz="1900" b="1" dirty="0">
              <a:solidFill>
                <a:srgbClr val="8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marL="457200" lvl="1" indent="-457200" algn="ctr">
              <a:spcAft>
                <a:spcPts val="1200"/>
              </a:spcAft>
              <a:buSzPct val="95000"/>
              <a:buFont typeface="Wingdings 2" charset="0"/>
              <a:buNone/>
            </a:pPr>
            <a:r>
              <a:rPr lang="en-CA" sz="2000" dirty="0">
                <a:latin typeface="Arial" charset="0"/>
                <a:ea typeface="ＭＳ Ｐゴシック" charset="0"/>
                <a:cs typeface="ＭＳ Ｐゴシック" charset="0"/>
              </a:rPr>
              <a:t>	</a:t>
            </a:r>
            <a:endParaRPr lang="en-CA" sz="2000" b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533400" y="5105400"/>
            <a:ext cx="8001000" cy="9144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rIns="18288">
            <a:prstTxWarp prst="textNoShape">
              <a:avLst/>
            </a:prstTxWarp>
          </a:bodyPr>
          <a:lstStyle/>
          <a:p>
            <a:pPr marL="0" lvl="1" algn="ct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en-CA" sz="2000" b="1" dirty="0">
                <a:latin typeface="Arial" charset="0"/>
                <a:ea typeface="ＭＳ Ｐゴシック" charset="0"/>
                <a:cs typeface="ＭＳ Ｐゴシック" charset="0"/>
              </a:rPr>
              <a:t>Authorities may select values of reference levels </a:t>
            </a:r>
            <a:r>
              <a:rPr lang="en-CA" sz="2000" b="1" dirty="0" smtClean="0">
                <a:latin typeface="Arial" charset="0"/>
                <a:ea typeface="ＭＳ Ｐゴシック" charset="0"/>
                <a:cs typeface="ＭＳ Ｐゴシック" charset="0"/>
              </a:rPr>
              <a:t>depending</a:t>
            </a:r>
          </a:p>
          <a:p>
            <a:pPr marL="0" lvl="1" algn="ct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en-CA" sz="2000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CA" sz="2000" b="1" dirty="0">
                <a:latin typeface="Arial" charset="0"/>
                <a:ea typeface="ＭＳ Ｐゴシック" charset="0"/>
                <a:cs typeface="ＭＳ Ｐゴシック" charset="0"/>
              </a:rPr>
              <a:t>on the scale of the accident and the local circumstances</a:t>
            </a:r>
          </a:p>
          <a:p>
            <a:pPr algn="ctr">
              <a:spcBef>
                <a:spcPct val="20000"/>
              </a:spcBef>
              <a:buClr>
                <a:srgbClr val="0BD0D9"/>
              </a:buClr>
              <a:buSzPct val="95000"/>
            </a:pPr>
            <a:endParaRPr lang="en-GB" sz="2000" dirty="0"/>
          </a:p>
        </p:txBody>
      </p:sp>
      <p:sp>
        <p:nvSpPr>
          <p:cNvPr id="6" name="Espace réservé du numéro de diapositive 4"/>
          <p:cNvSpPr txBox="1">
            <a:spLocks noGrp="1"/>
          </p:cNvSpPr>
          <p:nvPr/>
        </p:nvSpPr>
        <p:spPr bwMode="auto">
          <a:xfrm>
            <a:off x="7019925" y="62865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C2D86B69-FB4B-DB4D-B31C-1A0A361419C9}" type="slidenum">
              <a:rPr lang="fr-FR" sz="1200"/>
              <a:pPr algn="r"/>
              <a:t>9</a:t>
            </a:fld>
            <a:endParaRPr lang="fr-FR" sz="1200"/>
          </a:p>
        </p:txBody>
      </p:sp>
    </p:spTree>
    <p:extLst>
      <p:ext uri="{BB962C8B-B14F-4D97-AF65-F5344CB8AC3E}">
        <p14:creationId xmlns:p14="http://schemas.microsoft.com/office/powerpoint/2010/main" val="1626427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txDef>
      <a:spPr/>
      <a:bodyPr vert="horz" lIns="0" rIns="18288">
        <a:normAutofit/>
      </a:bodyPr>
      <a:lstStyle>
        <a:defPPr marL="0" marR="45720" indent="0" algn="r" defTabSz="914400" rtl="0" eaLnBrk="1" fontAlgn="auto" latinLnBrk="0" hangingPunct="1">
          <a:lnSpc>
            <a:spcPct val="100000"/>
          </a:lnSpc>
          <a:spcBef>
            <a:spcPct val="20000"/>
          </a:spcBef>
          <a:spcAft>
            <a:spcPts val="0"/>
          </a:spcAft>
          <a:buClr>
            <a:schemeClr val="accent3"/>
          </a:buClr>
          <a:buSzPct val="95000"/>
          <a:buFont typeface="Wingdings 2"/>
          <a:buNone/>
          <a:tabLst/>
          <a:defRPr kumimoji="0" sz="1600" b="0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18607</TotalTime>
  <Words>2171</Words>
  <Application>Microsoft Macintosh PowerPoint</Application>
  <PresentationFormat>Présentation à l'écran (4:3)</PresentationFormat>
  <Paragraphs>255</Paragraphs>
  <Slides>29</Slides>
  <Notes>16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29</vt:i4>
      </vt:variant>
    </vt:vector>
  </HeadingPairs>
  <TitlesOfParts>
    <vt:vector size="30" baseType="lpstr">
      <vt:lpstr>Flow</vt:lpstr>
      <vt:lpstr>Science and Values in ICRP Publication 111:  Experience from Fukushima </vt:lpstr>
      <vt:lpstr>Content</vt:lpstr>
      <vt:lpstr>   Science and values in radiological protection : a long tradition    </vt:lpstr>
      <vt:lpstr> The three pillars of the  system of radiological protection   </vt:lpstr>
      <vt:lpstr>Présentation PowerPoint</vt:lpstr>
      <vt:lpstr>Exposure situations </vt:lpstr>
      <vt:lpstr>  The three types of exposure situations    </vt:lpstr>
      <vt:lpstr>Présentation PowerPoint</vt:lpstr>
      <vt:lpstr>Reference levels to manage  a nuclear accident</vt:lpstr>
      <vt:lpstr>Transition from the emergency to the existing  exposure situation after an accident (ICRP 111, § 7 to 9)</vt:lpstr>
      <vt:lpstr>Transition from the emergency to the existing  exposure situation after an accident</vt:lpstr>
      <vt:lpstr>Transition from the emergency to the existing  exposure situation after an accident</vt:lpstr>
      <vt:lpstr>Transition from the emergency to the existing  exposure situation after an accident</vt:lpstr>
      <vt:lpstr>Lessons from Fukushima</vt:lpstr>
      <vt:lpstr>Présentation PowerPoint</vt:lpstr>
      <vt:lpstr>Typical dose distribution from caesium intake of children  in the contaminated area around Chernobyl  20 years after the accident</vt:lpstr>
      <vt:lpstr>Présentation PowerPoint</vt:lpstr>
      <vt:lpstr>Présentation PowerPoint</vt:lpstr>
      <vt:lpstr>Living in contaminated areas  </vt:lpstr>
      <vt:lpstr> The engagement of the Suetsugi community  </vt:lpstr>
      <vt:lpstr> The engagement of the Suetsugi community  </vt:lpstr>
      <vt:lpstr>The management of contaminated foodstuffs  (ICRP 111, § 82,83)   </vt:lpstr>
      <vt:lpstr>Présentation PowerPoint</vt:lpstr>
      <vt:lpstr>A dialogue between producers, distributors  and consumers (July 2012)</vt:lpstr>
      <vt:lpstr>Recommendations of the dialogue </vt:lpstr>
      <vt:lpstr>The management of foodstuffs in Date City (October 2012)</vt:lpstr>
      <vt:lpstr>Concluding remarks (1) </vt:lpstr>
      <vt:lpstr>Concluding remarks (2)</vt:lpstr>
      <vt:lpstr>Présentation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Slide</dc:title>
  <dc:creator>Chris</dc:creator>
  <cp:lastModifiedBy>Renate Lochard</cp:lastModifiedBy>
  <cp:revision>423</cp:revision>
  <cp:lastPrinted>2012-08-21T07:37:40Z</cp:lastPrinted>
  <dcterms:created xsi:type="dcterms:W3CDTF">2013-02-12T09:36:06Z</dcterms:created>
  <dcterms:modified xsi:type="dcterms:W3CDTF">2013-03-04T15:29:03Z</dcterms:modified>
</cp:coreProperties>
</file>