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notesSlides/notesSlide9.xml" ContentType="application/vnd.openxmlformats-officedocument.presentationml.notesSlide+xml"/>
  <Default Extension="rels" ContentType="application/vnd.openxmlformats-package.relationships+xml"/>
  <Override PartName="/ppt/slides/slide5.xml" ContentType="application/vnd.openxmlformats-officedocument.presentationml.slide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theme/theme3.xml" ContentType="application/vnd.openxmlformats-officedocument.theme+xml"/>
  <Override PartName="/ppt/notesSlides/notesSlide6.xml" ContentType="application/vnd.openxmlformats-officedocument.presentationml.notesSlide+xml"/>
  <Default Extension="gif" ContentType="image/gif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0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4076" r:id="rId1"/>
  </p:sldMasterIdLst>
  <p:notesMasterIdLst>
    <p:notesMasterId r:id="rId24"/>
  </p:notesMasterIdLst>
  <p:handoutMasterIdLst>
    <p:handoutMasterId r:id="rId25"/>
  </p:handoutMasterIdLst>
  <p:sldIdLst>
    <p:sldId id="503" r:id="rId2"/>
    <p:sldId id="505" r:id="rId3"/>
    <p:sldId id="555" r:id="rId4"/>
    <p:sldId id="509" r:id="rId5"/>
    <p:sldId id="543" r:id="rId6"/>
    <p:sldId id="506" r:id="rId7"/>
    <p:sldId id="507" r:id="rId8"/>
    <p:sldId id="508" r:id="rId9"/>
    <p:sldId id="517" r:id="rId10"/>
    <p:sldId id="544" r:id="rId11"/>
    <p:sldId id="522" r:id="rId12"/>
    <p:sldId id="518" r:id="rId13"/>
    <p:sldId id="545" r:id="rId14"/>
    <p:sldId id="547" r:id="rId15"/>
    <p:sldId id="529" r:id="rId16"/>
    <p:sldId id="531" r:id="rId17"/>
    <p:sldId id="533" r:id="rId18"/>
    <p:sldId id="520" r:id="rId19"/>
    <p:sldId id="536" r:id="rId20"/>
    <p:sldId id="546" r:id="rId21"/>
    <p:sldId id="514" r:id="rId22"/>
    <p:sldId id="513" r:id="rId23"/>
  </p:sldIdLst>
  <p:sldSz cx="9144000" cy="6858000" type="screen4x3"/>
  <p:notesSz cx="9601200" cy="7315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7" charset="0"/>
        <a:ea typeface="Arial" pitchFamily="-107" charset="0"/>
        <a:cs typeface="Arial" pitchFamily="-107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7" charset="0"/>
        <a:ea typeface="Arial" pitchFamily="-107" charset="0"/>
        <a:cs typeface="Arial" pitchFamily="-107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7" charset="0"/>
        <a:ea typeface="Arial" pitchFamily="-107" charset="0"/>
        <a:cs typeface="Arial" pitchFamily="-107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7" charset="0"/>
        <a:ea typeface="Arial" pitchFamily="-107" charset="0"/>
        <a:cs typeface="Arial" pitchFamily="-107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7" charset="0"/>
        <a:ea typeface="Arial" pitchFamily="-107" charset="0"/>
        <a:cs typeface="Arial" pitchFamily="-107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7" charset="0"/>
        <a:ea typeface="Arial" pitchFamily="-107" charset="0"/>
        <a:cs typeface="Arial" pitchFamily="-107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7" charset="0"/>
        <a:ea typeface="Arial" pitchFamily="-107" charset="0"/>
        <a:cs typeface="Arial" pitchFamily="-107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7" charset="0"/>
        <a:ea typeface="Arial" pitchFamily="-107" charset="0"/>
        <a:cs typeface="Arial" pitchFamily="-107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7" charset="0"/>
        <a:ea typeface="Arial" pitchFamily="-107" charset="0"/>
        <a:cs typeface="Arial" pitchFamily="-107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154" d="100"/>
          <a:sy n="154" d="100"/>
        </p:scale>
        <p:origin x="-11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838" cy="3651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775" y="0"/>
            <a:ext cx="4160838" cy="365125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itchFamily="-65" charset="0"/>
                <a:ea typeface="Arial" pitchFamily="-65" charset="0"/>
                <a:cs typeface="Arial" pitchFamily="-65" charset="0"/>
              </a:defRPr>
            </a:lvl1pPr>
          </a:lstStyle>
          <a:p>
            <a:pPr>
              <a:defRPr/>
            </a:pPr>
            <a:fld id="{45C9F3FB-C76F-8A40-A321-468C9177064F}" type="datetime1">
              <a:rPr lang="en-US"/>
              <a:pPr>
                <a:defRPr/>
              </a:pPr>
              <a:t>14/02/13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488"/>
            <a:ext cx="4160838" cy="3651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775" y="6948488"/>
            <a:ext cx="4160838" cy="365125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itchFamily="-65" charset="0"/>
                <a:ea typeface="Arial" pitchFamily="-65" charset="0"/>
                <a:cs typeface="Arial" pitchFamily="-65" charset="0"/>
              </a:defRPr>
            </a:lvl1pPr>
          </a:lstStyle>
          <a:p>
            <a:pPr>
              <a:defRPr/>
            </a:pPr>
            <a:fld id="{EAD9C959-27FA-E84E-A59A-687904413D0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838" cy="3651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775" y="0"/>
            <a:ext cx="4160838" cy="365125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itchFamily="-65" charset="0"/>
                <a:ea typeface="Arial" pitchFamily="-65" charset="0"/>
                <a:cs typeface="Arial" pitchFamily="-65" charset="0"/>
              </a:defRPr>
            </a:lvl1pPr>
          </a:lstStyle>
          <a:p>
            <a:pPr>
              <a:defRPr/>
            </a:pPr>
            <a:fld id="{6A0B16DC-97DC-474E-987A-E23387C7000B}" type="datetime1">
              <a:rPr lang="en-US"/>
              <a:pPr>
                <a:defRPr/>
              </a:pPr>
              <a:t>14/02/13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9275"/>
            <a:ext cx="3657600" cy="2743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438" y="3475038"/>
            <a:ext cx="7680325" cy="3290887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488"/>
            <a:ext cx="4160838" cy="3651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775" y="6948488"/>
            <a:ext cx="4160838" cy="365125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itchFamily="-65" charset="0"/>
                <a:ea typeface="Arial" pitchFamily="-65" charset="0"/>
                <a:cs typeface="Arial" pitchFamily="-65" charset="0"/>
              </a:defRPr>
            </a:lvl1pPr>
          </a:lstStyle>
          <a:p>
            <a:pPr>
              <a:defRPr/>
            </a:pPr>
            <a:fld id="{9846629A-7E83-0947-8D8B-57360B8CB5DA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CA"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072775B-DCBE-FF4A-9F98-0EA166085496}" type="slidenum">
              <a:rPr lang="en-CA" smtClean="0">
                <a:latin typeface="Calibri" pitchFamily="-107" charset="0"/>
                <a:ea typeface="Arial" pitchFamily="-107" charset="0"/>
                <a:cs typeface="Arial" pitchFamily="-107" charset="0"/>
              </a:rPr>
              <a:pPr/>
              <a:t>1</a:t>
            </a:fld>
            <a:endParaRPr lang="en-CA" smtClean="0">
              <a:latin typeface="Calibri" pitchFamily="-107" charset="0"/>
              <a:ea typeface="Arial" pitchFamily="-107" charset="0"/>
              <a:cs typeface="Arial" pitchFamily="-107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922BE6B-D7C8-474C-B854-E27C6F1BCFC7}" type="slidenum">
              <a:rPr lang="en-CA">
                <a:latin typeface="Calibri" pitchFamily="-107" charset="0"/>
                <a:ea typeface="Arial" pitchFamily="-107" charset="0"/>
                <a:cs typeface="Arial" pitchFamily="-107" charset="0"/>
              </a:rPr>
              <a:pPr/>
              <a:t>22</a:t>
            </a:fld>
            <a:endParaRPr lang="en-CA">
              <a:latin typeface="Calibri" pitchFamily="-107" charset="0"/>
              <a:ea typeface="Arial" pitchFamily="-107" charset="0"/>
              <a:cs typeface="Arial" pitchFamily="-107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fr-CA"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4340" name="Espace réservé de la date 3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0FC5CC4-3C0F-BC40-9E3F-FA0863A8D9E8}" type="datetime1">
              <a:rPr lang="fr-FR" smtClean="0">
                <a:latin typeface="Helvetica" pitchFamily="-107" charset="0"/>
                <a:ea typeface="Arial" pitchFamily="-107" charset="0"/>
                <a:cs typeface="Arial" pitchFamily="-107" charset="0"/>
              </a:rPr>
              <a:pPr/>
              <a:t>14/02/13</a:t>
            </a:fld>
            <a:endParaRPr lang="fr-FR" smtClean="0">
              <a:latin typeface="Helvetica" pitchFamily="-107" charset="0"/>
              <a:ea typeface="Arial" pitchFamily="-107" charset="0"/>
              <a:cs typeface="Arial" pitchFamily="-107" charset="0"/>
            </a:endParaRPr>
          </a:p>
        </p:txBody>
      </p:sp>
      <p:sp>
        <p:nvSpPr>
          <p:cNvPr id="14341" name="Espace réservé du numéro de diapositive 4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B338D5-EE85-274E-8F3C-5B8268A7D029}" type="slidenum">
              <a:rPr lang="fr-FR" smtClean="0">
                <a:latin typeface="Helvetica" pitchFamily="-107" charset="0"/>
                <a:ea typeface="Arial" pitchFamily="-107" charset="0"/>
                <a:cs typeface="Arial" pitchFamily="-107" charset="0"/>
              </a:rPr>
              <a:pPr/>
              <a:t>2</a:t>
            </a:fld>
            <a:endParaRPr lang="fr-FR" smtClean="0">
              <a:latin typeface="Helvetica" pitchFamily="-107" charset="0"/>
              <a:ea typeface="Arial" pitchFamily="-107" charset="0"/>
              <a:cs typeface="Arial" pitchFamily="-107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fr-CA"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4340" name="Espace réservé de la date 3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0FC5CC4-3C0F-BC40-9E3F-FA0863A8D9E8}" type="datetime1">
              <a:rPr lang="fr-FR" smtClean="0">
                <a:latin typeface="Helvetica" pitchFamily="-107" charset="0"/>
                <a:ea typeface="Arial" pitchFamily="-107" charset="0"/>
                <a:cs typeface="Arial" pitchFamily="-107" charset="0"/>
              </a:rPr>
              <a:pPr/>
              <a:t>14/02/13</a:t>
            </a:fld>
            <a:endParaRPr lang="fr-FR" smtClean="0">
              <a:latin typeface="Helvetica" pitchFamily="-107" charset="0"/>
              <a:ea typeface="Arial" pitchFamily="-107" charset="0"/>
              <a:cs typeface="Arial" pitchFamily="-107" charset="0"/>
            </a:endParaRPr>
          </a:p>
        </p:txBody>
      </p:sp>
      <p:sp>
        <p:nvSpPr>
          <p:cNvPr id="14341" name="Espace réservé du numéro de diapositive 4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B338D5-EE85-274E-8F3C-5B8268A7D029}" type="slidenum">
              <a:rPr lang="fr-FR" smtClean="0">
                <a:latin typeface="Helvetica" pitchFamily="-107" charset="0"/>
                <a:ea typeface="Arial" pitchFamily="-107" charset="0"/>
                <a:cs typeface="Arial" pitchFamily="-107" charset="0"/>
              </a:rPr>
              <a:pPr/>
              <a:t>3</a:t>
            </a:fld>
            <a:endParaRPr lang="fr-FR" smtClean="0">
              <a:latin typeface="Helvetica" pitchFamily="-107" charset="0"/>
              <a:ea typeface="Arial" pitchFamily="-107" charset="0"/>
              <a:cs typeface="Arial" pitchFamily="-107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fr-CA"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6388" name="Espace réservé de la date 3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7849B68-2CBC-3844-BF24-931F91410368}" type="datetime1">
              <a:rPr lang="fr-FR" smtClean="0">
                <a:latin typeface="Helvetica" pitchFamily="-107" charset="0"/>
                <a:ea typeface="Arial" pitchFamily="-107" charset="0"/>
                <a:cs typeface="Arial" pitchFamily="-107" charset="0"/>
              </a:rPr>
              <a:pPr/>
              <a:t>14/02/13</a:t>
            </a:fld>
            <a:endParaRPr lang="fr-FR" smtClean="0">
              <a:latin typeface="Helvetica" pitchFamily="-107" charset="0"/>
              <a:ea typeface="Arial" pitchFamily="-107" charset="0"/>
              <a:cs typeface="Arial" pitchFamily="-107" charset="0"/>
            </a:endParaRPr>
          </a:p>
        </p:txBody>
      </p:sp>
      <p:sp>
        <p:nvSpPr>
          <p:cNvPr id="16389" name="Espace réservé du numéro de diapositive 4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42AB08E-F7CC-2E4E-9271-6B92DA7CDA5A}" type="slidenum">
              <a:rPr lang="fr-FR" smtClean="0">
                <a:latin typeface="Helvetica" pitchFamily="-107" charset="0"/>
                <a:ea typeface="Arial" pitchFamily="-107" charset="0"/>
                <a:cs typeface="Arial" pitchFamily="-107" charset="0"/>
              </a:rPr>
              <a:pPr/>
              <a:t>4</a:t>
            </a:fld>
            <a:endParaRPr lang="fr-FR" smtClean="0">
              <a:latin typeface="Helvetica" pitchFamily="-107" charset="0"/>
              <a:ea typeface="Arial" pitchFamily="-107" charset="0"/>
              <a:cs typeface="Arial" pitchFamily="-107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ru-RU">
              <a:ea typeface="MS PGothic" pitchFamily="34" charset="-128"/>
              <a:cs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ru-RU">
              <a:ea typeface="MS PGothic" pitchFamily="34" charset="-128"/>
              <a:cs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ru-RU">
              <a:ea typeface="MS PGothic" pitchFamily="34" charset="-128"/>
              <a:cs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ru-RU">
              <a:ea typeface="MS PGothic" pitchFamily="34" charset="-128"/>
              <a:cs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ru-RU">
              <a:ea typeface="MS PGothic" pitchFamily="34" charset="-128"/>
              <a:cs typeface="MS PGothic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Master" Target="../slideMasters/slideMaster1.xml"/><Relationship Id="rId3" Type="http://schemas.openxmlformats.org/officeDocument/2006/relationships/image" Target="../media/image3.gi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ICRP Logo.gif"/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200" y="76200"/>
            <a:ext cx="4267200" cy="1363323"/>
          </a:xfrm>
          <a:prstGeom prst="rect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</p:spPr>
      </p:pic>
      <p:cxnSp>
        <p:nvCxnSpPr>
          <p:cNvPr id="6" name="Straight Connector 6"/>
          <p:cNvCxnSpPr/>
          <p:nvPr userDrawn="1"/>
        </p:nvCxnSpPr>
        <p:spPr>
          <a:xfrm>
            <a:off x="0" y="3200400"/>
            <a:ext cx="8382000" cy="1588"/>
          </a:xfrm>
          <a:prstGeom prst="line">
            <a:avLst/>
          </a:prstGeom>
          <a:ln w="254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 anchor="b"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48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10"/>
          </p:nvPr>
        </p:nvSpPr>
        <p:spPr>
          <a:xfrm>
            <a:off x="533400" y="5257800"/>
            <a:ext cx="7848600" cy="838200"/>
          </a:xfrm>
        </p:spPr>
        <p:txBody>
          <a:bodyPr>
            <a:normAutofit/>
          </a:bodyPr>
          <a:lstStyle>
            <a:lvl1pPr algn="r">
              <a:buNone/>
              <a:defRPr sz="16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40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EAA365CB-7699-4043-9DCA-00F914BBF4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39E956-AEAF-1742-93BA-30F943E5BA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72440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72440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440A6-AE4C-0749-ACEC-47F889C3BC3B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304800" y="457200"/>
            <a:ext cx="2438400" cy="56388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6" name="Straight Connector 6"/>
          <p:cNvCxnSpPr/>
          <p:nvPr userDrawn="1"/>
        </p:nvCxnSpPr>
        <p:spPr>
          <a:xfrm rot="5400000">
            <a:off x="-266700" y="3162300"/>
            <a:ext cx="6326188" cy="1588"/>
          </a:xfrm>
          <a:prstGeom prst="line">
            <a:avLst/>
          </a:prstGeom>
          <a:ln w="254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14352"/>
            <a:ext cx="2286000" cy="1162050"/>
          </a:xfrm>
        </p:spPr>
        <p:txBody>
          <a:bodyPr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676400"/>
            <a:ext cx="2286000" cy="4343400"/>
          </a:xfrm>
        </p:spPr>
        <p:txBody>
          <a:bodyPr lIns="18288" rIns="18288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048000" y="533400"/>
            <a:ext cx="5638800" cy="57912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08A7D-F048-7B42-A579-8E29D7735DA2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0"/>
          </p:nvPr>
        </p:nvSpPr>
        <p:spPr>
          <a:xfrm>
            <a:off x="1219200" y="6400800"/>
            <a:ext cx="39624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600" b="1">
                <a:latin typeface="Swis721 BT" pitchFamily="34" charset="0"/>
                <a:ea typeface="Arial" pitchFamily="-107" charset="0"/>
                <a:cs typeface="Arial" pitchFamily="-107" charset="0"/>
              </a:defRPr>
            </a:lvl1pPr>
          </a:lstStyle>
          <a:p>
            <a:pPr>
              <a:defRPr/>
            </a:pPr>
            <a:endParaRPr lang="en-GB"/>
          </a:p>
          <a:p>
            <a:pPr>
              <a:defRPr/>
            </a:pPr>
            <a:r>
              <a:rPr lang="en-GB"/>
              <a:t>INTERNATIONAL COMMISSION ON RADIOLOGICAL PROTECTION    </a:t>
            </a:r>
          </a:p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>
  <p:cSld name="Titre. Texte et diag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5862" cy="41148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2338" y="1981200"/>
            <a:ext cx="3815862" cy="41148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9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>
          <a:gsLst>
            <a:gs pos="0">
              <a:schemeClr val="accent1">
                <a:lumMod val="40000"/>
                <a:lumOff val="60000"/>
              </a:schemeClr>
            </a:gs>
            <a:gs pos="40000">
              <a:schemeClr val="accent1">
                <a:tint val="44500"/>
                <a:satMod val="160000"/>
                <a:lumMod val="20000"/>
                <a:lumOff val="80000"/>
              </a:schemeClr>
            </a:gs>
            <a:gs pos="100000">
              <a:schemeClr val="accent1">
                <a:tint val="23500"/>
                <a:satMod val="160000"/>
                <a:lumMod val="0"/>
                <a:lumOff val="1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vert="horz" lIns="0" rIns="0" bIns="0" anchor="ctr" anchorCtr="0">
            <a:normAutofit/>
            <a:scene3d>
              <a:camera prst="orthographicFront"/>
              <a:lightRig rig="threePt" dir="t"/>
            </a:scene3d>
            <a:sp3d extrusionH="57150">
              <a:bevelT w="38100" h="38100"/>
              <a:extrusionClr>
                <a:schemeClr val="tx1"/>
              </a:extrusionClr>
            </a:sp3d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24600"/>
            <a:ext cx="762000" cy="2127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045C75"/>
                </a:solidFill>
                <a:latin typeface="Arial" pitchFamily="-65" charset="0"/>
                <a:ea typeface="Arial" pitchFamily="-65" charset="0"/>
                <a:cs typeface="Arial" pitchFamily="-65" charset="0"/>
              </a:defRPr>
            </a:lvl1pPr>
          </a:lstStyle>
          <a:p>
            <a:pPr>
              <a:defRPr/>
            </a:pPr>
            <a:fld id="{654F6285-2214-DF4F-8CAB-67549501AD66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pic>
        <p:nvPicPr>
          <p:cNvPr id="1029" name="Picture 13" descr="ICRP Logo and Title.gif"/>
          <p:cNvPicPr>
            <a:picLocks noChangeAspect="1"/>
          </p:cNvPicPr>
          <p:nvPr userDrawn="1"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7013" y="6418263"/>
            <a:ext cx="3811587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76" r:id="rId1"/>
    <p:sldLayoutId id="2147484577" r:id="rId2"/>
    <p:sldLayoutId id="2147484578" r:id="rId3"/>
    <p:sldLayoutId id="2147484575" r:id="rId4"/>
    <p:sldLayoutId id="2147484579" r:id="rId5"/>
    <p:sldLayoutId id="2147484580" r:id="rId6"/>
    <p:sldLayoutId id="2147484581" r:id="rId7"/>
  </p:sldLayoutIdLst>
  <p:transition spd="med"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Arial" pitchFamily="34" charset="0"/>
          <a:ea typeface="Arial" pitchFamily="-65" charset="0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pitchFamily="-65" charset="0"/>
          <a:ea typeface="Arial" pitchFamily="-65" charset="0"/>
          <a:cs typeface="Arial" pitchFamily="-65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pitchFamily="-65" charset="0"/>
          <a:ea typeface="Arial" pitchFamily="-65" charset="0"/>
          <a:cs typeface="Arial" pitchFamily="-65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pitchFamily="-65" charset="0"/>
          <a:ea typeface="Arial" pitchFamily="-65" charset="0"/>
          <a:cs typeface="Arial" pitchFamily="-65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pitchFamily="-65" charset="0"/>
          <a:ea typeface="Arial" pitchFamily="-65" charset="0"/>
          <a:cs typeface="Arial" pitchFamily="-65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pitchFamily="-65" charset="0"/>
          <a:ea typeface="Arial" pitchFamily="-65" charset="0"/>
          <a:cs typeface="Arial" pitchFamily="-65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pitchFamily="-65" charset="0"/>
          <a:ea typeface="Arial" pitchFamily="-65" charset="0"/>
          <a:cs typeface="Arial" pitchFamily="-65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pitchFamily="-65" charset="0"/>
          <a:ea typeface="Arial" pitchFamily="-65" charset="0"/>
          <a:cs typeface="Arial" pitchFamily="-65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pitchFamily="-65" charset="0"/>
          <a:ea typeface="Arial" pitchFamily="-65" charset="0"/>
          <a:cs typeface="Arial" pitchFamily="-65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83763"/>
        </a:buClr>
        <a:buSzPct val="95000"/>
        <a:buFont typeface="Wingdings 2" pitchFamily="-107" charset="2"/>
        <a:buChar char=""/>
        <a:defRPr sz="2600" kern="1200">
          <a:solidFill>
            <a:schemeClr val="tx1"/>
          </a:solidFill>
          <a:latin typeface="Arial" pitchFamily="34" charset="0"/>
          <a:ea typeface="Arial" pitchFamily="-65" charset="0"/>
          <a:cs typeface="Arial" pitchFamily="34" charset="0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rgbClr val="083763"/>
        </a:buClr>
        <a:buSzPct val="85000"/>
        <a:buFont typeface="Wingdings 2" pitchFamily="-107" charset="2"/>
        <a:buChar char=""/>
        <a:defRPr sz="2400" kern="1200">
          <a:solidFill>
            <a:schemeClr val="tx1"/>
          </a:solidFill>
          <a:latin typeface="Arial" pitchFamily="34" charset="0"/>
          <a:ea typeface="Arial" pitchFamily="-65" charset="0"/>
          <a:cs typeface="Arial" pitchFamily="34" charset="0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rgbClr val="083763"/>
        </a:buClr>
        <a:buSzPct val="70000"/>
        <a:buFont typeface="Wingdings 2" pitchFamily="-107" charset="2"/>
        <a:buChar char=""/>
        <a:defRPr sz="2100" kern="1200">
          <a:solidFill>
            <a:schemeClr val="tx1"/>
          </a:solidFill>
          <a:latin typeface="Arial" pitchFamily="34" charset="0"/>
          <a:ea typeface="Arial" pitchFamily="-65" charset="0"/>
          <a:cs typeface="Arial" pitchFamily="34" charset="0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83763"/>
        </a:buClr>
        <a:buSzPct val="65000"/>
        <a:buFont typeface="Wingdings 2" pitchFamily="-107" charset="2"/>
        <a:buChar char=""/>
        <a:defRPr sz="2000" kern="1200">
          <a:solidFill>
            <a:schemeClr val="tx1"/>
          </a:solidFill>
          <a:latin typeface="Arial" pitchFamily="34" charset="0"/>
          <a:ea typeface="Arial" pitchFamily="-65" charset="0"/>
          <a:cs typeface="Arial" pitchFamily="34" charset="0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083763"/>
        </a:buClr>
        <a:buSzPct val="65000"/>
        <a:buFont typeface="Wingdings 2" pitchFamily="-107" charset="2"/>
        <a:buChar char=""/>
        <a:defRPr sz="2000" kern="1200">
          <a:solidFill>
            <a:schemeClr val="tx1"/>
          </a:solidFill>
          <a:latin typeface="Arial" pitchFamily="34" charset="0"/>
          <a:ea typeface="Arial" pitchFamily="-65" charset="0"/>
          <a:cs typeface="Arial" pitchFamily="34" charset="0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600200"/>
            <a:ext cx="8458200" cy="1828800"/>
          </a:xfrm>
        </p:spPr>
        <p:txBody>
          <a:bodyPr/>
          <a:lstStyle/>
          <a:p>
            <a:r>
              <a:rPr lang="en-US" sz="2800" dirty="0" smtClean="0"/>
              <a:t>Rehabilitating Living Conditions after a Nuclear Accident: Lessons from Experience </a:t>
            </a:r>
            <a:r>
              <a:rPr lang="fr-FR" sz="2800" dirty="0" smtClean="0"/>
              <a:t/>
            </a:r>
            <a:br>
              <a:rPr lang="fr-FR" sz="2800" dirty="0" smtClean="0"/>
            </a:br>
            <a:endParaRPr lang="en-CA" sz="2800" i="1" dirty="0"/>
          </a:p>
        </p:txBody>
      </p:sp>
      <p:sp>
        <p:nvSpPr>
          <p:cNvPr id="11268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828800" y="3429000"/>
            <a:ext cx="6858000" cy="3048000"/>
          </a:xfrm>
        </p:spPr>
        <p:txBody>
          <a:bodyPr>
            <a:noAutofit/>
          </a:bodyPr>
          <a:lstStyle/>
          <a:p>
            <a:r>
              <a:rPr lang="en-CA" sz="2000" b="1" dirty="0" smtClean="0">
                <a:latin typeface="Arial" pitchFamily="-107" charset="0"/>
                <a:ea typeface="Arial" pitchFamily="-107" charset="0"/>
                <a:cs typeface="Arial" pitchFamily="-107" charset="0"/>
              </a:rPr>
              <a:t>Jacques </a:t>
            </a:r>
            <a:r>
              <a:rPr lang="en-CA" sz="2000" b="1" dirty="0" err="1" smtClean="0">
                <a:latin typeface="Arial" pitchFamily="-107" charset="0"/>
                <a:ea typeface="Arial" pitchFamily="-107" charset="0"/>
                <a:cs typeface="Arial" pitchFamily="-107" charset="0"/>
              </a:rPr>
              <a:t>Lochard</a:t>
            </a:r>
            <a:endParaRPr lang="en-CA" sz="2000" b="1" dirty="0" smtClean="0">
              <a:latin typeface="Arial" pitchFamily="-107" charset="0"/>
              <a:ea typeface="Arial" pitchFamily="-107" charset="0"/>
              <a:cs typeface="Arial" pitchFamily="-107" charset="0"/>
            </a:endParaRPr>
          </a:p>
          <a:p>
            <a:r>
              <a:rPr lang="en-CA" sz="2000" b="1" dirty="0" smtClean="0">
                <a:latin typeface="Arial" pitchFamily="-107" charset="0"/>
                <a:ea typeface="Arial" pitchFamily="-107" charset="0"/>
                <a:cs typeface="Arial" pitchFamily="-107" charset="0"/>
              </a:rPr>
              <a:t>ICRP Main Commission</a:t>
            </a:r>
          </a:p>
          <a:p>
            <a:r>
              <a:rPr lang="en-CA" sz="2000" b="1" dirty="0" smtClean="0">
                <a:latin typeface="Arial" pitchFamily="-107" charset="0"/>
                <a:ea typeface="Arial" pitchFamily="-107" charset="0"/>
                <a:cs typeface="Arial" pitchFamily="-107" charset="0"/>
              </a:rPr>
              <a:t> </a:t>
            </a:r>
          </a:p>
          <a:p>
            <a:pPr marR="0">
              <a:lnSpc>
                <a:spcPct val="80000"/>
              </a:lnSpc>
            </a:pPr>
            <a:r>
              <a:rPr lang="en-GB" sz="2000" b="1" dirty="0" smtClean="0">
                <a:latin typeface="Arial" pitchFamily="-107" charset="0"/>
                <a:ea typeface="Arial" pitchFamily="-107" charset="0"/>
                <a:cs typeface="Arial" pitchFamily="-107" charset="0"/>
              </a:rPr>
              <a:t>International Symposium on Phoenix Leader Education  </a:t>
            </a:r>
          </a:p>
          <a:p>
            <a:pPr marR="0">
              <a:lnSpc>
                <a:spcPct val="80000"/>
              </a:lnSpc>
            </a:pPr>
            <a:r>
              <a:rPr lang="en-GB" sz="2000" b="1" dirty="0" smtClean="0">
                <a:latin typeface="Arial" pitchFamily="-107" charset="0"/>
                <a:ea typeface="Arial" pitchFamily="-107" charset="0"/>
                <a:cs typeface="Arial" pitchFamily="-107" charset="0"/>
              </a:rPr>
              <a:t>Program for Renaissance from Radiation Disaster </a:t>
            </a:r>
            <a:r>
              <a:rPr lang="en-GB" sz="2000" dirty="0" smtClean="0">
                <a:latin typeface="Arial" pitchFamily="-107" charset="0"/>
                <a:ea typeface="Arial" pitchFamily="-107" charset="0"/>
                <a:cs typeface="Arial" pitchFamily="-107" charset="0"/>
              </a:rPr>
              <a:t> </a:t>
            </a:r>
          </a:p>
          <a:p>
            <a:endParaRPr lang="en-CA" sz="2000" b="1" dirty="0" smtClean="0">
              <a:latin typeface="Arial" pitchFamily="-107" charset="0"/>
              <a:ea typeface="Arial" pitchFamily="-107" charset="0"/>
              <a:cs typeface="Arial" pitchFamily="-107" charset="0"/>
            </a:endParaRPr>
          </a:p>
          <a:p>
            <a:pPr marR="0">
              <a:lnSpc>
                <a:spcPct val="80000"/>
              </a:lnSpc>
            </a:pPr>
            <a:r>
              <a:rPr lang="en-GB" sz="2000" dirty="0" smtClean="0">
                <a:latin typeface="Arial" pitchFamily="-107" charset="0"/>
                <a:ea typeface="Arial" pitchFamily="-107" charset="0"/>
                <a:cs typeface="Arial" pitchFamily="-107" charset="0"/>
              </a:rPr>
              <a:t>10-11 February 2013</a:t>
            </a:r>
          </a:p>
          <a:p>
            <a:pPr marR="0">
              <a:lnSpc>
                <a:spcPct val="80000"/>
              </a:lnSpc>
            </a:pPr>
            <a:r>
              <a:rPr lang="en-GB" sz="2000" dirty="0" smtClean="0">
                <a:latin typeface="Arial" pitchFamily="-107" charset="0"/>
                <a:ea typeface="Arial" pitchFamily="-107" charset="0"/>
                <a:cs typeface="Arial" pitchFamily="-107" charset="0"/>
              </a:rPr>
              <a:t>Hiroshima, Japan</a:t>
            </a:r>
          </a:p>
          <a:p>
            <a:r>
              <a:rPr lang="en-CA" sz="2000" b="1" dirty="0" smtClean="0">
                <a:latin typeface="Arial" pitchFamily="-107" charset="0"/>
                <a:ea typeface="Arial" pitchFamily="-107" charset="0"/>
                <a:cs typeface="Arial" pitchFamily="-107" charset="0"/>
              </a:rPr>
              <a:t> 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ChangeArrowheads="1"/>
          </p:cNvSpPr>
          <p:nvPr/>
        </p:nvSpPr>
        <p:spPr bwMode="auto">
          <a:xfrm>
            <a:off x="533400" y="1524000"/>
            <a:ext cx="8229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6" rIns="91431" bIns="45716">
            <a:prstTxWarp prst="textNoShape">
              <a:avLst/>
            </a:prstTxWarp>
          </a:bodyPr>
          <a:lstStyle/>
          <a:p>
            <a:pPr marL="914400" lvl="1" indent="-457200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rgbClr val="083763"/>
              </a:buClr>
              <a:buSzPct val="85000"/>
              <a:buFont typeface="Wingdings 2" pitchFamily="-107" charset="2"/>
              <a:buChar char=""/>
            </a:pPr>
            <a:endParaRPr lang="en-GB"/>
          </a:p>
        </p:txBody>
      </p:sp>
      <p:sp>
        <p:nvSpPr>
          <p:cNvPr id="21507" name="Rectangle 2"/>
          <p:cNvSpPr txBox="1">
            <a:spLocks noChangeArrowheads="1"/>
          </p:cNvSpPr>
          <p:nvPr/>
        </p:nvSpPr>
        <p:spPr bwMode="auto">
          <a:xfrm>
            <a:off x="0" y="1524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spcAft>
                <a:spcPts val="3000"/>
              </a:spcAft>
            </a:pPr>
            <a:endParaRPr lang="en-GB" sz="2400" b="1" dirty="0">
              <a:solidFill>
                <a:srgbClr val="000045"/>
              </a:solidFill>
            </a:endParaRPr>
          </a:p>
          <a:p>
            <a:pPr algn="ctr">
              <a:spcAft>
                <a:spcPts val="3000"/>
              </a:spcAft>
            </a:pPr>
            <a:r>
              <a:rPr lang="en-GB" sz="2400" b="1" dirty="0">
                <a:solidFill>
                  <a:srgbClr val="000045"/>
                </a:solidFill>
              </a:rPr>
              <a:t>Lessons from Chernobyl</a:t>
            </a:r>
            <a:r>
              <a:rPr lang="en-GB" sz="2400" b="1" dirty="0" smtClean="0">
                <a:solidFill>
                  <a:srgbClr val="000045"/>
                </a:solidFill>
              </a:rPr>
              <a:t> (</a:t>
            </a:r>
            <a:r>
              <a:rPr lang="en-GB" sz="2400" b="1" dirty="0">
                <a:solidFill>
                  <a:srgbClr val="000045"/>
                </a:solidFill>
              </a:rPr>
              <a:t>2)</a:t>
            </a:r>
            <a:endParaRPr lang="en-GB" sz="2000" dirty="0">
              <a:ea typeface="ＭＳ Ｐゴシック" pitchFamily="-107" charset="-128"/>
              <a:cs typeface="ＭＳ Ｐゴシック" pitchFamily="-107" charset="-128"/>
            </a:endParaRPr>
          </a:p>
          <a:p>
            <a:pPr algn="ctr">
              <a:spcAft>
                <a:spcPts val="3000"/>
              </a:spcAft>
            </a:pPr>
            <a:endParaRPr lang="en-GB" sz="2400" b="1" dirty="0">
              <a:solidFill>
                <a:srgbClr val="000045"/>
              </a:solidFill>
            </a:endParaRPr>
          </a:p>
        </p:txBody>
      </p:sp>
      <p:sp>
        <p:nvSpPr>
          <p:cNvPr id="21508" name="Espace réservé du numéro de diapositive 4"/>
          <p:cNvSpPr txBox="1">
            <a:spLocks noGrp="1"/>
          </p:cNvSpPr>
          <p:nvPr/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044A5E68-128B-0947-AC1F-FA36B14EC71E}" type="slidenum">
              <a:rPr lang="fr-FR" sz="1200"/>
              <a:pPr algn="r"/>
              <a:t>10</a:t>
            </a:fld>
            <a:endParaRPr lang="fr-FR" sz="1200"/>
          </a:p>
        </p:txBody>
      </p:sp>
      <p:sp>
        <p:nvSpPr>
          <p:cNvPr id="5" name="ZoneTexte 4"/>
          <p:cNvSpPr txBox="1"/>
          <p:nvPr/>
        </p:nvSpPr>
        <p:spPr>
          <a:xfrm>
            <a:off x="0" y="0"/>
            <a:ext cx="9144000" cy="914400"/>
          </a:xfrm>
          <a:prstGeom prst="rect">
            <a:avLst/>
          </a:prstGeom>
        </p:spPr>
        <p:txBody>
          <a:bodyPr wrap="none" lIns="0" rIns="18288">
            <a:prstTxWarp prst="textNoShape">
              <a:avLst/>
            </a:prstTxWarp>
            <a:normAutofit/>
          </a:bodyPr>
          <a:lstStyle/>
          <a:p>
            <a:pPr algn="r">
              <a:spcBef>
                <a:spcPct val="20000"/>
              </a:spcBef>
              <a:buClr>
                <a:srgbClr val="0BD0D9"/>
              </a:buClr>
              <a:buSzPct val="95000"/>
            </a:pPr>
            <a:endParaRPr lang="fr-FR" sz="1600"/>
          </a:p>
        </p:txBody>
      </p:sp>
      <p:sp>
        <p:nvSpPr>
          <p:cNvPr id="21510" name="Rectangle 3"/>
          <p:cNvSpPr>
            <a:spLocks noChangeArrowheads="1"/>
          </p:cNvSpPr>
          <p:nvPr/>
        </p:nvSpPr>
        <p:spPr bwMode="auto">
          <a:xfrm>
            <a:off x="304800" y="838200"/>
            <a:ext cx="84582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6" rIns="91431" bIns="45716">
            <a:prstTxWarp prst="textNoShape">
              <a:avLst/>
            </a:prstTxWarp>
          </a:bodyPr>
          <a:lstStyle/>
          <a:p>
            <a:pPr lvl="1" indent="-273050">
              <a:lnSpc>
                <a:spcPct val="130000"/>
              </a:lnSpc>
              <a:spcBef>
                <a:spcPct val="20000"/>
              </a:spcBef>
              <a:buClr>
                <a:srgbClr val="083763"/>
              </a:buClr>
              <a:buSzPct val="95000"/>
              <a:buFont typeface="Wingdings 2" pitchFamily="-107" charset="2"/>
              <a:buChar char=""/>
              <a:defRPr/>
            </a:pPr>
            <a:r>
              <a:rPr lang="en-GB" sz="2000" b="1" dirty="0" smtClean="0">
                <a:ea typeface="ＭＳ Ｐゴシック" pitchFamily="-107" charset="-128"/>
                <a:cs typeface="ＭＳ Ｐゴシック" pitchFamily="-107" charset="-128"/>
              </a:rPr>
              <a:t>To orient themselves people need to know: </a:t>
            </a:r>
          </a:p>
          <a:p>
            <a:pPr lvl="2" indent="-273050">
              <a:lnSpc>
                <a:spcPct val="130000"/>
              </a:lnSpc>
              <a:spcBef>
                <a:spcPct val="20000"/>
              </a:spcBef>
              <a:buClr>
                <a:srgbClr val="083763"/>
              </a:buClr>
              <a:buSzPct val="95000"/>
              <a:buFont typeface="Wingdings 2" pitchFamily="-107" charset="2"/>
              <a:buChar char=""/>
              <a:defRPr/>
            </a:pPr>
            <a:r>
              <a:rPr lang="en-GB" dirty="0" smtClean="0">
                <a:ea typeface="ＭＳ Ｐゴシック" pitchFamily="-107" charset="-128"/>
                <a:cs typeface="ＭＳ Ｐゴシック" pitchFamily="-107" charset="-128"/>
              </a:rPr>
              <a:t>The </a:t>
            </a:r>
            <a:r>
              <a:rPr lang="en-GB" b="1" dirty="0" smtClean="0">
                <a:solidFill>
                  <a:srgbClr val="800000"/>
                </a:solidFill>
                <a:ea typeface="ＭＳ Ｐゴシック" pitchFamily="-107" charset="-128"/>
                <a:cs typeface="ＭＳ Ｐゴシック" pitchFamily="-107" charset="-128"/>
              </a:rPr>
              <a:t>ambient dose rates </a:t>
            </a:r>
            <a:r>
              <a:rPr lang="en-GB" dirty="0" smtClean="0">
                <a:ea typeface="ＭＳ Ｐゴシック" pitchFamily="-107" charset="-128"/>
                <a:cs typeface="ＭＳ Ｐゴシック" pitchFamily="-107" charset="-128"/>
              </a:rPr>
              <a:t>in their living and recreation places</a:t>
            </a:r>
          </a:p>
          <a:p>
            <a:pPr lvl="2" indent="-273050">
              <a:lnSpc>
                <a:spcPct val="130000"/>
              </a:lnSpc>
              <a:spcBef>
                <a:spcPct val="20000"/>
              </a:spcBef>
              <a:buClr>
                <a:srgbClr val="083763"/>
              </a:buClr>
              <a:buSzPct val="95000"/>
              <a:buFont typeface="Wingdings 2" pitchFamily="-107" charset="2"/>
              <a:buChar char=""/>
              <a:defRPr/>
            </a:pPr>
            <a:r>
              <a:rPr lang="en-GB" dirty="0" smtClean="0">
                <a:ea typeface="ＭＳ Ｐゴシック" pitchFamily="-107" charset="-128"/>
                <a:cs typeface="ＭＳ Ｐゴシック" pitchFamily="-107" charset="-128"/>
              </a:rPr>
              <a:t>The </a:t>
            </a:r>
            <a:r>
              <a:rPr lang="en-GB" b="1" dirty="0" smtClean="0">
                <a:solidFill>
                  <a:srgbClr val="800000"/>
                </a:solidFill>
                <a:ea typeface="ＭＳ Ｐゴシック" pitchFamily="-107" charset="-128"/>
                <a:cs typeface="ＭＳ Ｐゴシック" pitchFamily="-107" charset="-128"/>
              </a:rPr>
              <a:t>contamination of </a:t>
            </a:r>
            <a:r>
              <a:rPr lang="en-GB" dirty="0" smtClean="0">
                <a:ea typeface="ＭＳ Ｐゴシック" pitchFamily="-107" charset="-128"/>
                <a:cs typeface="ＭＳ Ｐゴシック" pitchFamily="-107" charset="-128"/>
              </a:rPr>
              <a:t>the self-produced or gathered </a:t>
            </a:r>
            <a:r>
              <a:rPr lang="en-GB" b="1" dirty="0" smtClean="0">
                <a:solidFill>
                  <a:srgbClr val="800000"/>
                </a:solidFill>
                <a:ea typeface="ＭＳ Ｐゴシック" pitchFamily="-107" charset="-128"/>
                <a:cs typeface="ＭＳ Ｐゴシック" pitchFamily="-107" charset="-128"/>
              </a:rPr>
              <a:t>foodstuffs</a:t>
            </a:r>
            <a:r>
              <a:rPr lang="en-GB" dirty="0" smtClean="0">
                <a:ea typeface="ＭＳ Ｐゴシック" pitchFamily="-107" charset="-128"/>
                <a:cs typeface="ＭＳ Ｐゴシック" pitchFamily="-107" charset="-128"/>
              </a:rPr>
              <a:t> they eat daily </a:t>
            </a:r>
          </a:p>
          <a:p>
            <a:pPr lvl="2" indent="-273050">
              <a:lnSpc>
                <a:spcPct val="130000"/>
              </a:lnSpc>
              <a:spcBef>
                <a:spcPct val="20000"/>
              </a:spcBef>
              <a:buClr>
                <a:srgbClr val="083763"/>
              </a:buClr>
              <a:buSzPct val="95000"/>
              <a:buFont typeface="Wingdings 2" pitchFamily="-107" charset="2"/>
              <a:buChar char=""/>
              <a:defRPr/>
            </a:pPr>
            <a:r>
              <a:rPr lang="en-GB" dirty="0" smtClean="0">
                <a:ea typeface="ＭＳ Ｐゴシック" pitchFamily="-107" charset="-128"/>
                <a:cs typeface="ＭＳ Ｐゴシック" pitchFamily="-107" charset="-128"/>
              </a:rPr>
              <a:t>Their </a:t>
            </a:r>
            <a:r>
              <a:rPr lang="en-GB" b="1" dirty="0" smtClean="0">
                <a:solidFill>
                  <a:srgbClr val="800000"/>
                </a:solidFill>
                <a:ea typeface="ＭＳ Ｐゴシック" pitchFamily="-107" charset="-128"/>
                <a:cs typeface="ＭＳ Ｐゴシック" pitchFamily="-107" charset="-128"/>
              </a:rPr>
              <a:t>internal contamination </a:t>
            </a:r>
            <a:r>
              <a:rPr lang="en-GB" dirty="0" smtClean="0">
                <a:ea typeface="ＭＳ Ｐゴシック" pitchFamily="-107" charset="-128"/>
                <a:cs typeface="ＭＳ Ｐゴシック" pitchFamily="-107" charset="-128"/>
              </a:rPr>
              <a:t>(Whole body counting) </a:t>
            </a:r>
          </a:p>
          <a:p>
            <a:pPr lvl="1" indent="-273050">
              <a:lnSpc>
                <a:spcPct val="130000"/>
              </a:lnSpc>
              <a:spcBef>
                <a:spcPct val="20000"/>
              </a:spcBef>
              <a:buClr>
                <a:srgbClr val="083763"/>
              </a:buClr>
              <a:buSzPct val="95000"/>
              <a:defRPr/>
            </a:pPr>
            <a:r>
              <a:rPr lang="en-GB" b="1" dirty="0" smtClean="0">
                <a:solidFill>
                  <a:srgbClr val="800000"/>
                </a:solidFill>
                <a:latin typeface="Arial" pitchFamily="-65" charset="0"/>
                <a:ea typeface="ＭＳ Ｐゴシック" pitchFamily="-65" charset="-128"/>
                <a:cs typeface="ＭＳ Ｐゴシック" pitchFamily="-65" charset="-128"/>
              </a:rPr>
              <a:t>	</a:t>
            </a:r>
            <a:r>
              <a:rPr lang="en-GB" dirty="0" smtClean="0">
                <a:latin typeface="Arial" pitchFamily="-65" charset="0"/>
                <a:ea typeface="ＭＳ Ｐゴシック" pitchFamily="-65" charset="-128"/>
                <a:cs typeface="ＭＳ Ｐゴシック" pitchFamily="-65" charset="-128"/>
              </a:rPr>
              <a:t>This basic information helps everyone to establish links between her/his activities and lifestyle and her/his levels of exposure</a:t>
            </a:r>
          </a:p>
          <a:p>
            <a:pPr lvl="1" indent="-273050">
              <a:lnSpc>
                <a:spcPct val="130000"/>
              </a:lnSpc>
              <a:spcBef>
                <a:spcPct val="20000"/>
              </a:spcBef>
              <a:buClr>
                <a:srgbClr val="083763"/>
              </a:buClr>
              <a:buSzPct val="95000"/>
              <a:buFont typeface="Wingdings 2" pitchFamily="-107" charset="2"/>
              <a:buChar char=""/>
              <a:defRPr/>
            </a:pPr>
            <a:r>
              <a:rPr lang="en-GB" sz="2000" b="1" dirty="0" smtClean="0">
                <a:ea typeface="ＭＳ Ｐゴシック" pitchFamily="-107" charset="-128"/>
                <a:cs typeface="ＭＳ Ｐゴシック" pitchFamily="-107" charset="-128"/>
              </a:rPr>
              <a:t>The characterization of the radiological situation around Chernobyl revealed:</a:t>
            </a:r>
          </a:p>
          <a:p>
            <a:pPr lvl="2" indent="-273050">
              <a:lnSpc>
                <a:spcPct val="130000"/>
              </a:lnSpc>
              <a:spcBef>
                <a:spcPct val="20000"/>
              </a:spcBef>
              <a:buClr>
                <a:srgbClr val="083763"/>
              </a:buClr>
              <a:buSzPct val="95000"/>
              <a:buFont typeface="Wingdings 2" pitchFamily="-107" charset="2"/>
              <a:buChar char=""/>
              <a:defRPr/>
            </a:pPr>
            <a:r>
              <a:rPr lang="en-GB" dirty="0" smtClean="0">
                <a:ea typeface="ＭＳ Ｐゴシック" pitchFamily="-107" charset="-128"/>
                <a:cs typeface="ＭＳ Ｐゴシック" pitchFamily="-107" charset="-128"/>
              </a:rPr>
              <a:t>The </a:t>
            </a:r>
            <a:r>
              <a:rPr lang="en-GB" b="1" dirty="0" smtClean="0">
                <a:solidFill>
                  <a:srgbClr val="800000"/>
                </a:solidFill>
                <a:ea typeface="ＭＳ Ｐゴシック" pitchFamily="-107" charset="-128"/>
                <a:cs typeface="ＭＳ Ｐゴシック" pitchFamily="-107" charset="-128"/>
              </a:rPr>
              <a:t>non-homogeneity </a:t>
            </a:r>
            <a:r>
              <a:rPr lang="en-GB" dirty="0" smtClean="0">
                <a:ea typeface="ＭＳ Ｐゴシック" pitchFamily="-107" charset="-128"/>
                <a:cs typeface="ＭＳ Ｐゴシック" pitchFamily="-107" charset="-128"/>
              </a:rPr>
              <a:t>of local contamination </a:t>
            </a:r>
          </a:p>
          <a:p>
            <a:pPr lvl="2" indent="-273050">
              <a:lnSpc>
                <a:spcPct val="130000"/>
              </a:lnSpc>
              <a:spcBef>
                <a:spcPct val="20000"/>
              </a:spcBef>
              <a:buClr>
                <a:srgbClr val="083763"/>
              </a:buClr>
              <a:buSzPct val="95000"/>
              <a:buFont typeface="Wingdings 2" pitchFamily="-107" charset="2"/>
              <a:buChar char=""/>
              <a:defRPr/>
            </a:pPr>
            <a:r>
              <a:rPr lang="en-GB" dirty="0" smtClean="0">
                <a:ea typeface="ＭＳ Ｐゴシック" pitchFamily="-107" charset="-128"/>
                <a:cs typeface="ＭＳ Ｐゴシック" pitchFamily="-107" charset="-128"/>
              </a:rPr>
              <a:t>The </a:t>
            </a:r>
            <a:r>
              <a:rPr lang="en-GB" b="1" dirty="0" smtClean="0">
                <a:solidFill>
                  <a:srgbClr val="800000"/>
                </a:solidFill>
                <a:ea typeface="ＭＳ Ｐゴシック" pitchFamily="-107" charset="-128"/>
                <a:cs typeface="ＭＳ Ｐゴシック" pitchFamily="-107" charset="-128"/>
              </a:rPr>
              <a:t>wide distribution of individual exposures </a:t>
            </a:r>
            <a:r>
              <a:rPr lang="en-GB" dirty="0" smtClean="0">
                <a:ea typeface="ＭＳ Ｐゴシック" pitchFamily="-107" charset="-128"/>
                <a:cs typeface="ＭＳ Ｐゴシック" pitchFamily="-107" charset="-128"/>
              </a:rPr>
              <a:t>according the different behaviours and habits </a:t>
            </a:r>
          </a:p>
          <a:p>
            <a:pPr lvl="2" indent="-273050">
              <a:lnSpc>
                <a:spcPct val="130000"/>
              </a:lnSpc>
              <a:spcBef>
                <a:spcPct val="20000"/>
              </a:spcBef>
              <a:buClr>
                <a:srgbClr val="083763"/>
              </a:buClr>
              <a:buSzPct val="95000"/>
              <a:buFont typeface="Wingdings 2" pitchFamily="-107" charset="2"/>
              <a:buChar char=""/>
              <a:defRPr/>
            </a:pPr>
            <a:r>
              <a:rPr lang="en-GB" dirty="0" smtClean="0">
                <a:ea typeface="ＭＳ Ｐゴシック" pitchFamily="-107" charset="-128"/>
                <a:cs typeface="ＭＳ Ｐゴシック" pitchFamily="-107" charset="-128"/>
              </a:rPr>
              <a:t>The existence of </a:t>
            </a:r>
            <a:r>
              <a:rPr lang="en-GB" b="1" dirty="0" smtClean="0">
                <a:solidFill>
                  <a:srgbClr val="800000"/>
                </a:solidFill>
                <a:ea typeface="ＭＳ Ｐゴシック" pitchFamily="-107" charset="-128"/>
                <a:cs typeface="ＭＳ Ｐゴシック" pitchFamily="-107" charset="-128"/>
              </a:rPr>
              <a:t>numerous leeway </a:t>
            </a:r>
            <a:r>
              <a:rPr lang="en-GB" dirty="0" smtClean="0">
                <a:ea typeface="ＭＳ Ｐゴシック" pitchFamily="-107" charset="-128"/>
                <a:cs typeface="ＭＳ Ｐゴシック" pitchFamily="-107" charset="-128"/>
              </a:rPr>
              <a:t>at the individual level to reduce exposure </a:t>
            </a:r>
          </a:p>
          <a:p>
            <a:pPr lvl="1" indent="-273050">
              <a:lnSpc>
                <a:spcPct val="130000"/>
              </a:lnSpc>
              <a:spcBef>
                <a:spcPct val="20000"/>
              </a:spcBef>
              <a:buClr>
                <a:srgbClr val="083763"/>
              </a:buClr>
              <a:buSzPct val="95000"/>
              <a:defRPr/>
            </a:pPr>
            <a:endParaRPr lang="en-GB" dirty="0" smtClean="0"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  <a:p>
            <a:pPr lvl="1" indent="-273050">
              <a:lnSpc>
                <a:spcPct val="130000"/>
              </a:lnSpc>
              <a:spcBef>
                <a:spcPct val="20000"/>
              </a:spcBef>
              <a:buClr>
                <a:srgbClr val="083763"/>
              </a:buClr>
              <a:buSzPct val="95000"/>
              <a:defRPr/>
            </a:pPr>
            <a:endParaRPr lang="en-GB" dirty="0" smtClean="0"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  <a:p>
            <a:pPr lvl="1" indent="-273050">
              <a:lnSpc>
                <a:spcPct val="130000"/>
              </a:lnSpc>
              <a:spcBef>
                <a:spcPct val="20000"/>
              </a:spcBef>
              <a:buClr>
                <a:srgbClr val="083763"/>
              </a:buClr>
              <a:buSzPct val="95000"/>
              <a:buFont typeface="Arial"/>
              <a:buChar char="•"/>
              <a:defRPr/>
            </a:pPr>
            <a:endParaRPr lang="en-GB" sz="1400" dirty="0" smtClean="0"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  <a:p>
            <a:pPr lvl="1" indent="-273050">
              <a:lnSpc>
                <a:spcPct val="130000"/>
              </a:lnSpc>
              <a:spcBef>
                <a:spcPct val="20000"/>
              </a:spcBef>
              <a:buClr>
                <a:srgbClr val="083763"/>
              </a:buClr>
              <a:buSzPct val="95000"/>
              <a:buFont typeface="Arial"/>
              <a:buChar char="•"/>
              <a:defRPr/>
            </a:pPr>
            <a:endParaRPr lang="en-GB" sz="1400" dirty="0" smtClean="0"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  <a:p>
            <a:pPr lvl="1" indent="-273050">
              <a:lnSpc>
                <a:spcPct val="130000"/>
              </a:lnSpc>
              <a:spcBef>
                <a:spcPct val="20000"/>
              </a:spcBef>
              <a:buClr>
                <a:srgbClr val="083763"/>
              </a:buClr>
              <a:buSzPct val="95000"/>
              <a:defRPr/>
            </a:pPr>
            <a:endParaRPr lang="en-GB" sz="1400" dirty="0" smtClean="0"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  <a:p>
            <a:pPr lvl="1" indent="-273050">
              <a:lnSpc>
                <a:spcPct val="130000"/>
              </a:lnSpc>
              <a:spcBef>
                <a:spcPct val="20000"/>
              </a:spcBef>
              <a:buClr>
                <a:srgbClr val="083763"/>
              </a:buClr>
              <a:buSzPct val="95000"/>
              <a:defRPr/>
            </a:pPr>
            <a:endParaRPr lang="en-GB" sz="2000" dirty="0" smtClean="0"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  <a:p>
            <a:pPr marL="730250" lvl="2" indent="-273050">
              <a:lnSpc>
                <a:spcPct val="130000"/>
              </a:lnSpc>
              <a:spcBef>
                <a:spcPct val="20000"/>
              </a:spcBef>
              <a:buClr>
                <a:srgbClr val="083763"/>
              </a:buClr>
              <a:buSzPct val="95000"/>
              <a:buFont typeface="Wingdings 2" pitchFamily="-107" charset="2"/>
              <a:buChar char=""/>
            </a:pPr>
            <a:endParaRPr lang="fr-FR" dirty="0" smtClean="0"/>
          </a:p>
          <a:p>
            <a:pPr marL="730250" lvl="2" indent="-273050">
              <a:lnSpc>
                <a:spcPct val="130000"/>
              </a:lnSpc>
              <a:spcBef>
                <a:spcPct val="20000"/>
              </a:spcBef>
              <a:buClr>
                <a:srgbClr val="083763"/>
              </a:buClr>
              <a:buSzPct val="95000"/>
            </a:pPr>
            <a:endParaRPr lang="fr-FR" dirty="0"/>
          </a:p>
          <a:p>
            <a:pPr marL="730250" lvl="2" indent="-273050">
              <a:lnSpc>
                <a:spcPct val="130000"/>
              </a:lnSpc>
              <a:spcBef>
                <a:spcPct val="20000"/>
              </a:spcBef>
              <a:buClr>
                <a:srgbClr val="083763"/>
              </a:buClr>
              <a:buSzPct val="95000"/>
              <a:buFont typeface="Wingdings 2" pitchFamily="-107" charset="2"/>
              <a:buChar char=""/>
            </a:pPr>
            <a:endParaRPr lang="fr-FR" dirty="0"/>
          </a:p>
          <a:p>
            <a:r>
              <a:rPr lang="fr-FR" dirty="0"/>
              <a:t> </a:t>
            </a:r>
          </a:p>
          <a:p>
            <a:pPr marL="730250" lvl="2" indent="-273050">
              <a:lnSpc>
                <a:spcPct val="130000"/>
              </a:lnSpc>
              <a:spcBef>
                <a:spcPct val="20000"/>
              </a:spcBef>
              <a:buClr>
                <a:srgbClr val="083763"/>
              </a:buClr>
              <a:buSzPct val="95000"/>
              <a:buFont typeface="Wingdings 2" pitchFamily="-107" charset="2"/>
              <a:buChar char=""/>
            </a:pPr>
            <a:endParaRPr lang="en-GB" sz="2000" b="1" dirty="0">
              <a:ea typeface="ＭＳ Ｐゴシック" pitchFamily="-107" charset="-128"/>
              <a:cs typeface="ＭＳ Ｐゴシック" pitchFamily="-107" charset="-128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ChangeArrowheads="1"/>
          </p:cNvSpPr>
          <p:nvPr/>
        </p:nvSpPr>
        <p:spPr bwMode="auto">
          <a:xfrm>
            <a:off x="533400" y="1524000"/>
            <a:ext cx="8229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6" rIns="91431" bIns="45716">
            <a:prstTxWarp prst="textNoShape">
              <a:avLst/>
            </a:prstTxWarp>
          </a:bodyPr>
          <a:lstStyle/>
          <a:p>
            <a:pPr marL="914400" lvl="1" indent="-457200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rgbClr val="083763"/>
              </a:buClr>
              <a:buSzPct val="85000"/>
              <a:buFont typeface="Wingdings 2" pitchFamily="-107" charset="2"/>
              <a:buChar char=""/>
            </a:pPr>
            <a:endParaRPr lang="en-GB"/>
          </a:p>
        </p:txBody>
      </p:sp>
      <p:sp>
        <p:nvSpPr>
          <p:cNvPr id="21507" name="Rectangle 2"/>
          <p:cNvSpPr txBox="1">
            <a:spLocks noChangeArrowheads="1"/>
          </p:cNvSpPr>
          <p:nvPr/>
        </p:nvSpPr>
        <p:spPr bwMode="auto">
          <a:xfrm>
            <a:off x="0" y="1524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spcAft>
                <a:spcPts val="3000"/>
              </a:spcAft>
            </a:pPr>
            <a:endParaRPr lang="en-GB" sz="2400" b="1" dirty="0">
              <a:solidFill>
                <a:srgbClr val="000045"/>
              </a:solidFill>
            </a:endParaRPr>
          </a:p>
          <a:p>
            <a:pPr algn="ctr">
              <a:spcAft>
                <a:spcPts val="3000"/>
              </a:spcAft>
            </a:pPr>
            <a:r>
              <a:rPr lang="en-GB" sz="2400" b="1" dirty="0">
                <a:solidFill>
                  <a:srgbClr val="000045"/>
                </a:solidFill>
              </a:rPr>
              <a:t>Lessons from Chernobyl</a:t>
            </a:r>
            <a:r>
              <a:rPr lang="en-GB" sz="2400" b="1" dirty="0" smtClean="0">
                <a:solidFill>
                  <a:srgbClr val="000045"/>
                </a:solidFill>
              </a:rPr>
              <a:t> (3)</a:t>
            </a:r>
            <a:endParaRPr lang="en-GB" sz="2000" dirty="0">
              <a:ea typeface="ＭＳ Ｐゴシック" pitchFamily="-107" charset="-128"/>
              <a:cs typeface="ＭＳ Ｐゴシック" pitchFamily="-107" charset="-128"/>
            </a:endParaRPr>
          </a:p>
          <a:p>
            <a:pPr algn="ctr">
              <a:spcAft>
                <a:spcPts val="3000"/>
              </a:spcAft>
            </a:pPr>
            <a:endParaRPr lang="en-GB" sz="2400" b="1" dirty="0">
              <a:solidFill>
                <a:srgbClr val="000045"/>
              </a:solidFill>
            </a:endParaRPr>
          </a:p>
        </p:txBody>
      </p:sp>
      <p:sp>
        <p:nvSpPr>
          <p:cNvPr id="21508" name="Espace réservé du numéro de diapositive 4"/>
          <p:cNvSpPr txBox="1">
            <a:spLocks noGrp="1"/>
          </p:cNvSpPr>
          <p:nvPr/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044A5E68-128B-0947-AC1F-FA36B14EC71E}" type="slidenum">
              <a:rPr lang="fr-FR" sz="1200"/>
              <a:pPr algn="r"/>
              <a:t>11</a:t>
            </a:fld>
            <a:endParaRPr lang="fr-FR" sz="1200"/>
          </a:p>
        </p:txBody>
      </p:sp>
      <p:sp>
        <p:nvSpPr>
          <p:cNvPr id="5" name="ZoneTexte 4"/>
          <p:cNvSpPr txBox="1"/>
          <p:nvPr/>
        </p:nvSpPr>
        <p:spPr>
          <a:xfrm>
            <a:off x="0" y="0"/>
            <a:ext cx="9144000" cy="914400"/>
          </a:xfrm>
          <a:prstGeom prst="rect">
            <a:avLst/>
          </a:prstGeom>
        </p:spPr>
        <p:txBody>
          <a:bodyPr wrap="none" lIns="0" rIns="18288">
            <a:prstTxWarp prst="textNoShape">
              <a:avLst/>
            </a:prstTxWarp>
            <a:normAutofit/>
          </a:bodyPr>
          <a:lstStyle/>
          <a:p>
            <a:pPr algn="r">
              <a:spcBef>
                <a:spcPct val="20000"/>
              </a:spcBef>
              <a:buClr>
                <a:srgbClr val="0BD0D9"/>
              </a:buClr>
              <a:buSzPct val="95000"/>
            </a:pPr>
            <a:endParaRPr lang="fr-FR" sz="1600"/>
          </a:p>
        </p:txBody>
      </p:sp>
      <p:sp>
        <p:nvSpPr>
          <p:cNvPr id="21510" name="Rectangle 3"/>
          <p:cNvSpPr>
            <a:spLocks noChangeArrowheads="1"/>
          </p:cNvSpPr>
          <p:nvPr/>
        </p:nvSpPr>
        <p:spPr bwMode="auto">
          <a:xfrm>
            <a:off x="152400" y="838200"/>
            <a:ext cx="87630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6" rIns="91431" bIns="45716">
            <a:prstTxWarp prst="textNoShape">
              <a:avLst/>
            </a:prstTxWarp>
          </a:bodyPr>
          <a:lstStyle/>
          <a:p>
            <a:pPr lvl="1" indent="-273050">
              <a:lnSpc>
                <a:spcPct val="130000"/>
              </a:lnSpc>
              <a:spcBef>
                <a:spcPct val="20000"/>
              </a:spcBef>
              <a:spcAft>
                <a:spcPts val="600"/>
              </a:spcAft>
              <a:buClr>
                <a:srgbClr val="083763"/>
              </a:buClr>
              <a:buSzPct val="95000"/>
              <a:buFont typeface="Wingdings 2" pitchFamily="-107" charset="2"/>
              <a:buChar char=""/>
            </a:pPr>
            <a:r>
              <a:rPr lang="en-GB" sz="2000" b="1" dirty="0" smtClean="0">
                <a:ea typeface="ＭＳ Ｐゴシック" pitchFamily="-107" charset="-128"/>
                <a:cs typeface="ＭＳ Ｐゴシック" pitchFamily="-107" charset="-128"/>
              </a:rPr>
              <a:t>With the help of local professionals (particularly the health care personnel and teachers) it is possible to develop a </a:t>
            </a:r>
            <a:r>
              <a:rPr lang="en-GB" sz="2000" b="1" dirty="0" smtClean="0">
                <a:solidFill>
                  <a:srgbClr val="000000"/>
                </a:solidFill>
                <a:ea typeface="ＭＳ Ｐゴシック" pitchFamily="-107" charset="-128"/>
                <a:cs typeface="ＭＳ Ｐゴシック" pitchFamily="-107" charset="-128"/>
              </a:rPr>
              <a:t>practical radiation protection culture among the affected population  </a:t>
            </a:r>
            <a:r>
              <a:rPr lang="en-GB" sz="2000" b="1" dirty="0" smtClean="0">
                <a:ea typeface="ＭＳ Ｐゴシック" pitchFamily="-107" charset="-128"/>
                <a:cs typeface="ＭＳ Ｐゴシック" pitchFamily="-107" charset="-128"/>
              </a:rPr>
              <a:t>allowing individuals:</a:t>
            </a:r>
          </a:p>
          <a:p>
            <a:pPr lvl="2" indent="-273050">
              <a:lnSpc>
                <a:spcPct val="130000"/>
              </a:lnSpc>
              <a:spcBef>
                <a:spcPct val="20000"/>
              </a:spcBef>
              <a:spcAft>
                <a:spcPts val="0"/>
              </a:spcAft>
              <a:buClr>
                <a:srgbClr val="083763"/>
              </a:buClr>
              <a:buSzPct val="95000"/>
              <a:buFont typeface="Wingdings 2" pitchFamily="-107" charset="2"/>
              <a:buChar char=""/>
            </a:pPr>
            <a:r>
              <a:rPr lang="en-GB" sz="2000" dirty="0" smtClean="0">
                <a:ea typeface="ＭＳ Ｐゴシック" pitchFamily="-107" charset="-128"/>
                <a:cs typeface="ＭＳ Ｐゴシック" pitchFamily="-107" charset="-128"/>
              </a:rPr>
              <a:t>To </a:t>
            </a:r>
            <a:r>
              <a:rPr lang="en-GB" sz="2000" b="1" dirty="0" smtClean="0">
                <a:solidFill>
                  <a:srgbClr val="800000"/>
                </a:solidFill>
                <a:ea typeface="ＭＳ Ｐゴシック" pitchFamily="-107" charset="-128"/>
                <a:cs typeface="ＭＳ Ｐゴシック" pitchFamily="-107" charset="-128"/>
              </a:rPr>
              <a:t>interpret</a:t>
            </a:r>
            <a:r>
              <a:rPr lang="en-GB" sz="2000" dirty="0" smtClean="0">
                <a:ea typeface="ＭＳ Ｐゴシック" pitchFamily="-107" charset="-128"/>
                <a:cs typeface="ＭＳ Ｐゴシック" pitchFamily="-107" charset="-128"/>
              </a:rPr>
              <a:t> results of measurements</a:t>
            </a:r>
          </a:p>
          <a:p>
            <a:pPr lvl="2" indent="-273050">
              <a:lnSpc>
                <a:spcPct val="130000"/>
              </a:lnSpc>
              <a:spcBef>
                <a:spcPct val="20000"/>
              </a:spcBef>
              <a:spcAft>
                <a:spcPts val="0"/>
              </a:spcAft>
              <a:buClr>
                <a:srgbClr val="083763"/>
              </a:buClr>
              <a:buSzPct val="95000"/>
              <a:buFont typeface="Wingdings 2" pitchFamily="-107" charset="2"/>
              <a:buChar char=""/>
            </a:pPr>
            <a:r>
              <a:rPr lang="en-GB" sz="2000" b="1" dirty="0" smtClean="0">
                <a:solidFill>
                  <a:srgbClr val="800000"/>
                </a:solidFill>
                <a:ea typeface="ＭＳ Ｐゴシック" pitchFamily="-107" charset="-128"/>
                <a:cs typeface="ＭＳ Ｐゴシック" pitchFamily="-107" charset="-128"/>
              </a:rPr>
              <a:t>To orient themselves</a:t>
            </a:r>
            <a:r>
              <a:rPr lang="en-GB" sz="2000" dirty="0" smtClean="0">
                <a:ea typeface="ＭＳ Ｐゴシック" pitchFamily="-107" charset="-128"/>
                <a:cs typeface="ＭＳ Ｐゴシック" pitchFamily="-107" charset="-128"/>
              </a:rPr>
              <a:t> in relation to radioactivity in everyday life</a:t>
            </a:r>
          </a:p>
          <a:p>
            <a:pPr lvl="2" indent="-273050">
              <a:lnSpc>
                <a:spcPct val="130000"/>
              </a:lnSpc>
              <a:spcBef>
                <a:spcPct val="20000"/>
              </a:spcBef>
              <a:spcAft>
                <a:spcPts val="0"/>
              </a:spcAft>
              <a:buClr>
                <a:srgbClr val="083763"/>
              </a:buClr>
              <a:buSzPct val="95000"/>
              <a:buFont typeface="Wingdings 2" pitchFamily="-107" charset="2"/>
              <a:buChar char=""/>
            </a:pPr>
            <a:r>
              <a:rPr lang="en-GB" sz="2000" dirty="0" smtClean="0">
                <a:ea typeface="ＭＳ Ｐゴシック" pitchFamily="-107" charset="-128"/>
                <a:cs typeface="ＭＳ Ｐゴシック" pitchFamily="-107" charset="-128"/>
              </a:rPr>
              <a:t>To bring elements to </a:t>
            </a:r>
            <a:r>
              <a:rPr lang="en-GB" sz="2000" b="1" dirty="0" smtClean="0">
                <a:solidFill>
                  <a:srgbClr val="800000"/>
                </a:solidFill>
                <a:ea typeface="ＭＳ Ｐゴシック" pitchFamily="-107" charset="-128"/>
                <a:cs typeface="ＭＳ Ｐゴシック" pitchFamily="-107" charset="-128"/>
              </a:rPr>
              <a:t>make decisions and take actions</a:t>
            </a:r>
          </a:p>
          <a:p>
            <a:pPr lvl="2" indent="-273050">
              <a:lnSpc>
                <a:spcPct val="130000"/>
              </a:lnSpc>
              <a:spcBef>
                <a:spcPct val="20000"/>
              </a:spcBef>
              <a:spcAft>
                <a:spcPts val="0"/>
              </a:spcAft>
              <a:buClr>
                <a:srgbClr val="083763"/>
              </a:buClr>
              <a:buSzPct val="95000"/>
              <a:buFont typeface="Wingdings 2" pitchFamily="-107" charset="2"/>
              <a:buChar char=""/>
            </a:pPr>
            <a:r>
              <a:rPr lang="en-GB" sz="2000" dirty="0" smtClean="0">
                <a:ea typeface="ＭＳ Ｐゴシック" pitchFamily="-107" charset="-128"/>
                <a:cs typeface="ＭＳ Ｐゴシック" pitchFamily="-107" charset="-128"/>
              </a:rPr>
              <a:t>To </a:t>
            </a:r>
            <a:r>
              <a:rPr lang="en-GB" sz="2000" b="1" dirty="0" smtClean="0">
                <a:solidFill>
                  <a:srgbClr val="800000"/>
                </a:solidFill>
                <a:ea typeface="ＭＳ Ｐゴシック" pitchFamily="-107" charset="-128"/>
                <a:cs typeface="ＭＳ Ｐゴシック" pitchFamily="-107" charset="-128"/>
              </a:rPr>
              <a:t>assess the effectiveness </a:t>
            </a:r>
            <a:r>
              <a:rPr lang="en-GB" sz="2000" dirty="0" smtClean="0">
                <a:ea typeface="ＭＳ Ｐゴシック" pitchFamily="-107" charset="-128"/>
                <a:cs typeface="ＭＳ Ｐゴシック" pitchFamily="-107" charset="-128"/>
              </a:rPr>
              <a:t>of the protective actions they implement themselves</a:t>
            </a:r>
          </a:p>
          <a:p>
            <a:pPr lvl="1" indent="-273050">
              <a:lnSpc>
                <a:spcPct val="130000"/>
              </a:lnSpc>
              <a:spcBef>
                <a:spcPct val="20000"/>
              </a:spcBef>
              <a:spcAft>
                <a:spcPts val="600"/>
              </a:spcAft>
              <a:buClr>
                <a:srgbClr val="083763"/>
              </a:buClr>
              <a:buSzPct val="95000"/>
              <a:buFont typeface="Wingdings 2" pitchFamily="-107" charset="2"/>
              <a:buChar char=""/>
            </a:pPr>
            <a:r>
              <a:rPr lang="en-GB" sz="2000" b="1" dirty="0" smtClean="0">
                <a:solidFill>
                  <a:srgbClr val="000000"/>
                </a:solidFill>
                <a:ea typeface="ＭＳ Ｐゴシック" pitchFamily="-107" charset="-128"/>
                <a:cs typeface="ＭＳ Ｐゴシック" pitchFamily="-107" charset="-128"/>
              </a:rPr>
              <a:t>This practical radiation protection culture can be defined as the knowledge and skills enabling each citizen </a:t>
            </a:r>
            <a:r>
              <a:rPr lang="en-GB" sz="2000" b="1" dirty="0" smtClean="0">
                <a:ea typeface="ＭＳ Ｐゴシック" pitchFamily="-107" charset="-128"/>
                <a:cs typeface="ＭＳ Ｐゴシック" pitchFamily="-107" charset="-128"/>
              </a:rPr>
              <a:t>to make choices and behave wisely in a contaminated environment</a:t>
            </a:r>
            <a:endParaRPr lang="en-GB" sz="2000" dirty="0" smtClean="0">
              <a:ea typeface="ＭＳ Ｐゴシック" pitchFamily="-107" charset="-128"/>
              <a:cs typeface="ＭＳ Ｐゴシック" pitchFamily="-107" charset="-128"/>
            </a:endParaRPr>
          </a:p>
          <a:p>
            <a:pPr lvl="2" indent="-273050">
              <a:lnSpc>
                <a:spcPct val="130000"/>
              </a:lnSpc>
              <a:spcBef>
                <a:spcPct val="20000"/>
              </a:spcBef>
              <a:buClr>
                <a:srgbClr val="083763"/>
              </a:buClr>
              <a:buSzPct val="95000"/>
              <a:buFont typeface="Wingdings 2" pitchFamily="-107" charset="2"/>
              <a:buChar char=""/>
            </a:pPr>
            <a:endParaRPr lang="en-GB" dirty="0" smtClean="0">
              <a:solidFill>
                <a:srgbClr val="800000"/>
              </a:solidFill>
              <a:ea typeface="ＭＳ Ｐゴシック" pitchFamily="-107" charset="-128"/>
              <a:cs typeface="ＭＳ Ｐゴシック" pitchFamily="-107" charset="-128"/>
            </a:endParaRPr>
          </a:p>
          <a:p>
            <a:pPr marL="730250" lvl="2" indent="-273050">
              <a:lnSpc>
                <a:spcPct val="130000"/>
              </a:lnSpc>
              <a:spcBef>
                <a:spcPct val="20000"/>
              </a:spcBef>
              <a:buClr>
                <a:srgbClr val="083763"/>
              </a:buClr>
              <a:buSzPct val="95000"/>
            </a:pPr>
            <a:endParaRPr lang="fr-FR" dirty="0" smtClean="0"/>
          </a:p>
          <a:p>
            <a:pPr marL="730250" lvl="2" indent="-273050">
              <a:lnSpc>
                <a:spcPct val="130000"/>
              </a:lnSpc>
              <a:spcBef>
                <a:spcPct val="20000"/>
              </a:spcBef>
              <a:buClr>
                <a:srgbClr val="083763"/>
              </a:buClr>
              <a:buSzPct val="95000"/>
              <a:buFont typeface="Wingdings 2" pitchFamily="-107" charset="2"/>
              <a:buChar char=""/>
            </a:pPr>
            <a:endParaRPr lang="fr-FR" dirty="0"/>
          </a:p>
          <a:p>
            <a:r>
              <a:rPr lang="fr-FR" dirty="0"/>
              <a:t> </a:t>
            </a:r>
          </a:p>
          <a:p>
            <a:pPr marL="730250" lvl="2" indent="-273050">
              <a:lnSpc>
                <a:spcPct val="130000"/>
              </a:lnSpc>
              <a:spcBef>
                <a:spcPct val="20000"/>
              </a:spcBef>
              <a:buClr>
                <a:srgbClr val="083763"/>
              </a:buClr>
              <a:buSzPct val="95000"/>
              <a:buFont typeface="Wingdings 2" pitchFamily="-107" charset="2"/>
              <a:buChar char=""/>
            </a:pPr>
            <a:endParaRPr lang="en-GB" sz="2000" b="1" dirty="0">
              <a:ea typeface="ＭＳ Ｐゴシック" pitchFamily="-107" charset="-128"/>
              <a:cs typeface="ＭＳ Ｐゴシック" pitchFamily="-107" charset="-128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ChangeArrowheads="1"/>
          </p:cNvSpPr>
          <p:nvPr/>
        </p:nvSpPr>
        <p:spPr bwMode="auto">
          <a:xfrm>
            <a:off x="228600" y="838200"/>
            <a:ext cx="84582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6" rIns="91431" bIns="45716">
            <a:prstTxWarp prst="textNoShape">
              <a:avLst/>
            </a:prstTxWarp>
          </a:bodyPr>
          <a:lstStyle/>
          <a:p>
            <a:pPr lvl="1" indent="-273050">
              <a:lnSpc>
                <a:spcPct val="130000"/>
              </a:lnSpc>
              <a:spcBef>
                <a:spcPct val="20000"/>
              </a:spcBef>
              <a:spcAft>
                <a:spcPts val="0"/>
              </a:spcAft>
              <a:buClr>
                <a:srgbClr val="083763"/>
              </a:buClr>
              <a:buSzPct val="95000"/>
              <a:buFont typeface="Wingdings 2" pitchFamily="-107" charset="2"/>
              <a:buChar char=""/>
              <a:defRPr/>
            </a:pPr>
            <a:r>
              <a:rPr lang="en-GB" sz="2000" b="1" dirty="0">
                <a:ea typeface="ＭＳ Ｐゴシック" pitchFamily="-107" charset="-128"/>
                <a:cs typeface="ＭＳ Ｐゴシック" pitchFamily="-107" charset="-128"/>
              </a:rPr>
              <a:t>The pluralism of sources of measurement (public and private local, regional and national actors) and the establishment of places for dialogue are important to </a:t>
            </a:r>
            <a:r>
              <a:rPr lang="en-GB" sz="2000" b="1" dirty="0" smtClean="0">
                <a:ea typeface="ＭＳ Ｐゴシック" pitchFamily="-107" charset="-128"/>
                <a:cs typeface="ＭＳ Ｐゴシック" pitchFamily="-107" charset="-128"/>
              </a:rPr>
              <a:t>ensure: </a:t>
            </a:r>
          </a:p>
          <a:p>
            <a:pPr lvl="2" indent="-273050">
              <a:lnSpc>
                <a:spcPct val="130000"/>
              </a:lnSpc>
              <a:spcBef>
                <a:spcPct val="20000"/>
              </a:spcBef>
              <a:spcAft>
                <a:spcPts val="0"/>
              </a:spcAft>
              <a:buClr>
                <a:srgbClr val="083763"/>
              </a:buClr>
              <a:buSzPct val="95000"/>
              <a:buFont typeface="Wingdings 2" pitchFamily="-107" charset="2"/>
              <a:buChar char=""/>
              <a:defRPr/>
            </a:pPr>
            <a:r>
              <a:rPr lang="en-GB" sz="2000" b="1" dirty="0" smtClean="0">
                <a:solidFill>
                  <a:srgbClr val="800000"/>
                </a:solidFill>
                <a:ea typeface="ＭＳ Ｐゴシック" pitchFamily="-107" charset="-128"/>
                <a:cs typeface="ＭＳ Ｐゴシック" pitchFamily="-107" charset="-128"/>
              </a:rPr>
              <a:t>Confidence</a:t>
            </a:r>
            <a:r>
              <a:rPr lang="en-GB" sz="2000" b="1" dirty="0" smtClean="0">
                <a:ea typeface="ＭＳ Ｐゴシック" pitchFamily="-107" charset="-128"/>
                <a:cs typeface="ＭＳ Ｐゴシック" pitchFamily="-107" charset="-128"/>
              </a:rPr>
              <a:t> </a:t>
            </a:r>
            <a:r>
              <a:rPr lang="en-GB" sz="2000" dirty="0">
                <a:ea typeface="ＭＳ Ｐゴシック" pitchFamily="-107" charset="-128"/>
                <a:cs typeface="ＭＳ Ｐゴシック" pitchFamily="-107" charset="-128"/>
              </a:rPr>
              <a:t>of the population in the progress of</a:t>
            </a:r>
            <a:r>
              <a:rPr lang="en-GB" sz="2000" dirty="0" smtClean="0">
                <a:ea typeface="ＭＳ Ｐゴシック" pitchFamily="-107" charset="-128"/>
                <a:cs typeface="ＭＳ Ｐゴシック" pitchFamily="-107" charset="-128"/>
              </a:rPr>
              <a:t> the remediation </a:t>
            </a:r>
          </a:p>
          <a:p>
            <a:pPr lvl="2" indent="-273050">
              <a:lnSpc>
                <a:spcPct val="130000"/>
              </a:lnSpc>
              <a:spcBef>
                <a:spcPct val="20000"/>
              </a:spcBef>
              <a:spcAft>
                <a:spcPts val="0"/>
              </a:spcAft>
              <a:buClr>
                <a:srgbClr val="083763"/>
              </a:buClr>
              <a:buSzPct val="95000"/>
              <a:buFont typeface="Wingdings 2" pitchFamily="-107" charset="2"/>
              <a:buChar char=""/>
              <a:defRPr/>
            </a:pPr>
            <a:r>
              <a:rPr lang="en-GB" sz="2000" dirty="0" smtClean="0">
                <a:ea typeface="ＭＳ Ｐゴシック" pitchFamily="-107" charset="-128"/>
                <a:cs typeface="ＭＳ Ｐゴシック" pitchFamily="-107" charset="-128"/>
              </a:rPr>
              <a:t>The </a:t>
            </a:r>
            <a:r>
              <a:rPr lang="en-GB" sz="2000" dirty="0">
                <a:ea typeface="ＭＳ Ｐゴシック" pitchFamily="-107" charset="-128"/>
                <a:cs typeface="ＭＳ Ｐゴシック" pitchFamily="-107" charset="-128"/>
              </a:rPr>
              <a:t>development of a</a:t>
            </a:r>
            <a:r>
              <a:rPr lang="en-GB" sz="2000" b="1" dirty="0">
                <a:ea typeface="ＭＳ Ｐゴシック" pitchFamily="-107" charset="-128"/>
                <a:cs typeface="ＭＳ Ｐゴシック" pitchFamily="-107" charset="-128"/>
              </a:rPr>
              <a:t> </a:t>
            </a:r>
            <a:r>
              <a:rPr lang="en-GB" sz="2000" b="1" dirty="0">
                <a:solidFill>
                  <a:srgbClr val="800000"/>
                </a:solidFill>
                <a:ea typeface="ＭＳ Ｐゴシック" pitchFamily="-107" charset="-128"/>
                <a:cs typeface="ＭＳ Ｐゴシック" pitchFamily="-107" charset="-128"/>
              </a:rPr>
              <a:t>common language </a:t>
            </a:r>
            <a:r>
              <a:rPr lang="en-GB" sz="2000" dirty="0">
                <a:ea typeface="ＭＳ Ｐゴシック" pitchFamily="-107" charset="-128"/>
                <a:cs typeface="ＭＳ Ｐゴシック" pitchFamily="-107" charset="-128"/>
              </a:rPr>
              <a:t>between all involved </a:t>
            </a:r>
            <a:r>
              <a:rPr lang="en-GB" sz="2000" dirty="0" smtClean="0">
                <a:ea typeface="ＭＳ Ｐゴシック" pitchFamily="-107" charset="-128"/>
                <a:cs typeface="ＭＳ Ｐゴシック" pitchFamily="-107" charset="-128"/>
              </a:rPr>
              <a:t>stakeholders </a:t>
            </a:r>
          </a:p>
          <a:p>
            <a:pPr lvl="2" indent="-273050">
              <a:lnSpc>
                <a:spcPct val="130000"/>
              </a:lnSpc>
              <a:spcBef>
                <a:spcPct val="20000"/>
              </a:spcBef>
              <a:spcAft>
                <a:spcPts val="0"/>
              </a:spcAft>
              <a:buClr>
                <a:srgbClr val="083763"/>
              </a:buClr>
              <a:buSzPct val="95000"/>
              <a:buFont typeface="Wingdings 2" pitchFamily="-107" charset="2"/>
              <a:buChar char=""/>
              <a:defRPr/>
            </a:pPr>
            <a:r>
              <a:rPr lang="en-GB" sz="2000" dirty="0" smtClean="0">
                <a:ea typeface="ＭＳ Ｐゴシック" pitchFamily="-107" charset="-128"/>
                <a:cs typeface="ＭＳ Ｐゴシック" pitchFamily="-107" charset="-128"/>
              </a:rPr>
              <a:t>The </a:t>
            </a:r>
            <a:r>
              <a:rPr lang="en-GB" sz="2000" b="1" dirty="0" smtClean="0">
                <a:solidFill>
                  <a:srgbClr val="800000"/>
                </a:solidFill>
                <a:ea typeface="ＭＳ Ｐゴシック" pitchFamily="-107" charset="-128"/>
                <a:cs typeface="ＭＳ Ｐゴシック" pitchFamily="-107" charset="-128"/>
              </a:rPr>
              <a:t>dissemination of the practical radiation protection culture</a:t>
            </a:r>
            <a:r>
              <a:rPr lang="en-GB" sz="2000" b="1" dirty="0" smtClean="0">
                <a:ea typeface="ＭＳ Ｐゴシック" pitchFamily="-107" charset="-128"/>
                <a:cs typeface="ＭＳ Ｐゴシック" pitchFamily="-107" charset="-128"/>
              </a:rPr>
              <a:t> </a:t>
            </a:r>
            <a:r>
              <a:rPr lang="en-GB" sz="2000" dirty="0" smtClean="0">
                <a:ea typeface="ＭＳ Ｐゴシック" pitchFamily="-107" charset="-128"/>
                <a:cs typeface="ＭＳ Ｐゴシック" pitchFamily="-107" charset="-128"/>
              </a:rPr>
              <a:t>in all segments of the population </a:t>
            </a:r>
          </a:p>
          <a:p>
            <a:pPr lvl="2" indent="-273050">
              <a:lnSpc>
                <a:spcPct val="130000"/>
              </a:lnSpc>
              <a:spcBef>
                <a:spcPct val="20000"/>
              </a:spcBef>
              <a:spcAft>
                <a:spcPts val="0"/>
              </a:spcAft>
              <a:buClr>
                <a:srgbClr val="083763"/>
              </a:buClr>
              <a:buSzPct val="95000"/>
              <a:defRPr/>
            </a:pPr>
            <a:endParaRPr lang="en-GB" sz="1000" dirty="0" smtClean="0">
              <a:ea typeface="ＭＳ Ｐゴシック" pitchFamily="-107" charset="-128"/>
              <a:cs typeface="ＭＳ Ｐゴシック" pitchFamily="-107" charset="-128"/>
            </a:endParaRPr>
          </a:p>
          <a:p>
            <a:pPr lvl="1" indent="-273050">
              <a:lnSpc>
                <a:spcPct val="130000"/>
              </a:lnSpc>
              <a:spcBef>
                <a:spcPct val="20000"/>
              </a:spcBef>
              <a:spcAft>
                <a:spcPts val="0"/>
              </a:spcAft>
              <a:buClr>
                <a:srgbClr val="083763"/>
              </a:buClr>
              <a:buSzPct val="95000"/>
              <a:buFont typeface="Wingdings 2" pitchFamily="-107" charset="2"/>
              <a:buChar char=""/>
              <a:defRPr/>
            </a:pPr>
            <a:r>
              <a:rPr lang="en-GB" sz="2000" b="1" dirty="0" smtClean="0">
                <a:solidFill>
                  <a:srgbClr val="000000"/>
                </a:solidFill>
                <a:ea typeface="ＭＳ Ｐゴシック" pitchFamily="-107" charset="-128"/>
                <a:cs typeface="ＭＳ Ｐゴシック" pitchFamily="-107" charset="-128"/>
              </a:rPr>
              <a:t>When people have direct access to measurements, standards cease to be a limiting/blocking  factor for their involvement in the rehabilitation process, but become benchmarks to guide their daily actions and behaviours</a:t>
            </a:r>
            <a:endParaRPr lang="en-GB" sz="2000" b="1" dirty="0">
              <a:solidFill>
                <a:srgbClr val="000000"/>
              </a:solidFill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24579" name="Rectangle 2"/>
          <p:cNvSpPr txBox="1">
            <a:spLocks noChangeArrowheads="1"/>
          </p:cNvSpPr>
          <p:nvPr/>
        </p:nvSpPr>
        <p:spPr bwMode="auto">
          <a:xfrm>
            <a:off x="0" y="38100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fr-FR" sz="2400" b="1" dirty="0">
                <a:latin typeface="Calibri" pitchFamily="-107" charset="0"/>
              </a:rPr>
              <a:t/>
            </a:r>
            <a:br>
              <a:rPr lang="fr-FR" sz="2400" b="1" dirty="0">
                <a:latin typeface="Calibri" pitchFamily="-107" charset="0"/>
              </a:rPr>
            </a:br>
            <a:r>
              <a:rPr lang="fr-FR" sz="2400" b="1" dirty="0" smtClean="0">
                <a:latin typeface="Calibri" pitchFamily="-107" charset="0"/>
              </a:rPr>
              <a:t/>
            </a:r>
            <a:br>
              <a:rPr lang="fr-FR" sz="2400" b="1" dirty="0" smtClean="0">
                <a:latin typeface="Calibri" pitchFamily="-107" charset="0"/>
              </a:rPr>
            </a:br>
            <a:endParaRPr lang="fr-FR" sz="2400" b="1" dirty="0" smtClean="0">
              <a:latin typeface="Calibri" pitchFamily="-107" charset="0"/>
            </a:endParaRPr>
          </a:p>
          <a:p>
            <a:pPr algn="ctr"/>
            <a:r>
              <a:rPr lang="en-GB" sz="2400" b="1" dirty="0" smtClean="0">
                <a:solidFill>
                  <a:srgbClr val="000045"/>
                </a:solidFill>
              </a:rPr>
              <a:t>Lessons from Chernobyl (4)</a:t>
            </a:r>
            <a:endParaRPr lang="en-GB" sz="2400" dirty="0" smtClean="0">
              <a:ea typeface="ＭＳ Ｐゴシック" pitchFamily="-107" charset="-128"/>
              <a:cs typeface="ＭＳ Ｐゴシック" pitchFamily="-107" charset="-128"/>
            </a:endParaRPr>
          </a:p>
          <a:p>
            <a:pPr algn="ctr"/>
            <a:endParaRPr lang="en-GB" sz="2800" b="1" dirty="0" smtClean="0">
              <a:solidFill>
                <a:srgbClr val="000053"/>
              </a:solidFill>
            </a:endParaRPr>
          </a:p>
          <a:p>
            <a:pPr algn="r"/>
            <a:r>
              <a:rPr lang="fr-FR" sz="2400" b="1" dirty="0">
                <a:latin typeface="Calibri" pitchFamily="-107" charset="0"/>
              </a:rPr>
              <a:t/>
            </a:r>
            <a:br>
              <a:rPr lang="fr-FR" sz="2400" b="1" dirty="0">
                <a:latin typeface="Calibri" pitchFamily="-107" charset="0"/>
              </a:rPr>
            </a:br>
            <a:r>
              <a:rPr lang="fr-FR" sz="2000" b="1" dirty="0">
                <a:latin typeface="Calibri" pitchFamily="-107" charset="0"/>
              </a:rPr>
              <a:t/>
            </a:r>
            <a:br>
              <a:rPr lang="fr-FR" sz="2000" b="1" dirty="0">
                <a:latin typeface="Calibri" pitchFamily="-107" charset="0"/>
              </a:rPr>
            </a:br>
            <a:r>
              <a:rPr lang="fr-FR" sz="2400" b="1" dirty="0">
                <a:latin typeface="Calibri" pitchFamily="-107" charset="0"/>
              </a:rPr>
              <a:t> </a:t>
            </a:r>
          </a:p>
        </p:txBody>
      </p:sp>
      <p:sp>
        <p:nvSpPr>
          <p:cNvPr id="24580" name="Espace réservé du numéro de diapositive 4"/>
          <p:cNvSpPr txBox="1">
            <a:spLocks noGrp="1"/>
          </p:cNvSpPr>
          <p:nvPr/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3B56C605-9C4E-694A-9A5F-D1F1450D135C}" type="slidenum">
              <a:rPr lang="fr-FR" sz="1200"/>
              <a:pPr algn="r"/>
              <a:t>12</a:t>
            </a:fld>
            <a:endParaRPr lang="fr-FR" sz="1200" dirty="0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152400"/>
            <a:ext cx="9144000" cy="6096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GB" sz="2400" b="1" dirty="0" smtClean="0">
                <a:solidFill>
                  <a:srgbClr val="000045"/>
                </a:solidFill>
              </a:rPr>
              <a:t>Lessons from Chernobyl (5)</a:t>
            </a:r>
            <a:endParaRPr lang="en-GB" sz="2400" b="1" dirty="0" smtClean="0">
              <a:solidFill>
                <a:srgbClr val="000045"/>
              </a:solidFill>
              <a:latin typeface="Arial" pitchFamily="-107" charset="0"/>
              <a:ea typeface="Arial" pitchFamily="-107" charset="0"/>
              <a:cs typeface="Arial" pitchFamily="-107" charset="0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685800"/>
            <a:ext cx="8382000" cy="5867400"/>
          </a:xfrm>
        </p:spPr>
        <p:txBody>
          <a:bodyPr/>
          <a:lstStyle/>
          <a:p>
            <a:pPr marL="457200" lvl="1" indent="-273050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2000" b="1" dirty="0" smtClean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The dissemination within all segments of the population of a “practical radiation protection culture” is a powerful way:</a:t>
            </a:r>
          </a:p>
          <a:p>
            <a:pPr marL="731837" lvl="2" indent="-273050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T</a:t>
            </a:r>
            <a:r>
              <a:rPr lang="en-GB" sz="1800" dirty="0" smtClean="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o </a:t>
            </a:r>
            <a:r>
              <a:rPr lang="en-GB" sz="1800" b="1" dirty="0" smtClean="0">
                <a:solidFill>
                  <a:srgbClr val="8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involve directly</a:t>
            </a:r>
            <a:r>
              <a:rPr lang="en-GB" sz="1800" dirty="0" smtClean="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 people in the day to day rehabilitation of  living conditions in contaminated areas </a:t>
            </a:r>
          </a:p>
          <a:p>
            <a:pPr marL="731837" lvl="2" indent="-273050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1800" dirty="0" smtClean="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Consequently to </a:t>
            </a:r>
            <a:r>
              <a:rPr lang="en-GB" sz="1800" b="1" dirty="0" smtClean="0">
                <a:solidFill>
                  <a:srgbClr val="8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break the vicious circle of exclusion and loss of control</a:t>
            </a:r>
          </a:p>
          <a:p>
            <a:pPr marL="457200" lvl="1" indent="-273050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2000" b="1" dirty="0" smtClean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This involvement must rely on 3 pillars: </a:t>
            </a:r>
          </a:p>
          <a:p>
            <a:pPr marL="731837" lvl="2" indent="-273050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1800" b="1" dirty="0" smtClean="0">
                <a:solidFill>
                  <a:srgbClr val="8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Radiation monitoring</a:t>
            </a:r>
          </a:p>
          <a:p>
            <a:pPr marL="731837" lvl="2" indent="-273050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1800" b="1" dirty="0" smtClean="0">
                <a:solidFill>
                  <a:srgbClr val="8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Health surveillance</a:t>
            </a:r>
          </a:p>
          <a:p>
            <a:pPr marL="731837" lvl="2" indent="-273050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1800" b="1" dirty="0" smtClean="0">
                <a:solidFill>
                  <a:srgbClr val="8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Education at school </a:t>
            </a:r>
          </a:p>
          <a:p>
            <a:pPr marL="457200" lvl="1" indent="-273050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2000" b="1" dirty="0" smtClean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To be effective and sustainable, it must also rely on:</a:t>
            </a:r>
          </a:p>
          <a:p>
            <a:pPr marL="731837" lvl="2" indent="-273050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1800" dirty="0" smtClean="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The </a:t>
            </a:r>
            <a:r>
              <a:rPr lang="en-GB" sz="1800" b="1" dirty="0" smtClean="0">
                <a:solidFill>
                  <a:srgbClr val="8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social and economic development</a:t>
            </a:r>
            <a:r>
              <a:rPr lang="en-GB" sz="1800" dirty="0" smtClean="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 of the affected areas</a:t>
            </a:r>
          </a:p>
          <a:p>
            <a:pPr marL="731837" lvl="2" indent="-273050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1800" dirty="0" smtClean="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A local, national and international </a:t>
            </a:r>
            <a:r>
              <a:rPr lang="en-GB" sz="1800" b="1" dirty="0" smtClean="0">
                <a:solidFill>
                  <a:srgbClr val="8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co-operation </a:t>
            </a:r>
            <a:r>
              <a:rPr lang="en-GB" sz="1800" dirty="0" smtClean="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between all concerned parties</a:t>
            </a:r>
          </a:p>
        </p:txBody>
      </p:sp>
      <p:sp>
        <p:nvSpPr>
          <p:cNvPr id="4" name="Espace réservé du numéro de diapositive 4"/>
          <p:cNvSpPr txBox="1">
            <a:spLocks noGrp="1"/>
          </p:cNvSpPr>
          <p:nvPr/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3B56C605-9C4E-694A-9A5F-D1F1450D135C}" type="slidenum">
              <a:rPr lang="fr-FR" sz="1200"/>
              <a:pPr algn="r"/>
              <a:t>13</a:t>
            </a:fld>
            <a:endParaRPr lang="fr-FR" sz="12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914400"/>
            <a:ext cx="8589962" cy="5334000"/>
          </a:xfrm>
        </p:spPr>
        <p:txBody>
          <a:bodyPr/>
          <a:lstStyle/>
          <a:p>
            <a:pPr marL="457200" lvl="1" indent="-273050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2000" b="1" dirty="0" smtClean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Objective: to provide people with the tools to drive their radiological situation and contribute to their own protection. Everyone must be able to:</a:t>
            </a:r>
          </a:p>
          <a:p>
            <a:pPr marL="742950" lvl="1" indent="-273050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Access to information about the local situation</a:t>
            </a:r>
          </a:p>
          <a:p>
            <a:pPr marL="742950" lvl="1" indent="-273050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Perform measurements</a:t>
            </a:r>
          </a:p>
          <a:p>
            <a:pPr marL="742950" lvl="1" indent="-273050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Investigate the causes of her/his exposure and ways to reduce it</a:t>
            </a:r>
          </a:p>
          <a:p>
            <a:pPr marL="742950" lvl="1" indent="-273050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Integrate the practical radiation protection culture into her/his daily activities</a:t>
            </a:r>
          </a:p>
          <a:p>
            <a:pPr marL="342900">
              <a:lnSpc>
                <a:spcPct val="130000"/>
              </a:lnSpc>
              <a:spcAft>
                <a:spcPts val="0"/>
              </a:spcAft>
              <a:defRPr/>
            </a:pPr>
            <a:r>
              <a:rPr lang="en-GB" sz="2000" b="1" dirty="0" smtClean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Conditions of effectiveness :</a:t>
            </a:r>
          </a:p>
          <a:p>
            <a:pPr marL="742950" lvl="1" indent="-273050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Scientific and technical qualifications of the operators but also </a:t>
            </a:r>
          </a:p>
          <a:p>
            <a:pPr marL="742950" lvl="1" indent="-273050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Pluralism of sources of measurement</a:t>
            </a:r>
          </a:p>
          <a:p>
            <a:pPr marL="742950" lvl="1" indent="-273050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Link between the measurements made by local actors and the administrative controls for compliance with regulation </a:t>
            </a:r>
          </a:p>
          <a:p>
            <a:pPr marL="742950" lvl="1" indent="-273050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Places to collect, analyse and disseminate all available information</a:t>
            </a:r>
          </a:p>
        </p:txBody>
      </p:sp>
      <p:sp>
        <p:nvSpPr>
          <p:cNvPr id="39940" name="Rectangle 2"/>
          <p:cNvSpPr>
            <a:spLocks noChangeArrowheads="1"/>
          </p:cNvSpPr>
          <p:nvPr/>
        </p:nvSpPr>
        <p:spPr bwMode="auto">
          <a:xfrm>
            <a:off x="1042988" y="96838"/>
            <a:ext cx="7200900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endParaRPr lang="fr-FR" sz="2900" b="1">
              <a:solidFill>
                <a:schemeClr val="accent1"/>
              </a:solidFill>
            </a:endParaRPr>
          </a:p>
        </p:txBody>
      </p:sp>
      <p:sp>
        <p:nvSpPr>
          <p:cNvPr id="39941" name="Rectangle 3"/>
          <p:cNvSpPr>
            <a:spLocks noChangeArrowheads="1"/>
          </p:cNvSpPr>
          <p:nvPr/>
        </p:nvSpPr>
        <p:spPr bwMode="auto">
          <a:xfrm>
            <a:off x="0" y="152400"/>
            <a:ext cx="9144000" cy="79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ctr" eaLnBrk="0" hangingPunct="0"/>
            <a:r>
              <a:rPr lang="en-GB" sz="2400" b="1" dirty="0" smtClean="0">
                <a:solidFill>
                  <a:srgbClr val="000045"/>
                </a:solidFill>
              </a:rPr>
              <a:t>Lessons from Chernobyl (6)</a:t>
            </a:r>
          </a:p>
          <a:p>
            <a:pPr algn="ctr" eaLnBrk="0" hangingPunct="0"/>
            <a:r>
              <a:rPr lang="en-GB" sz="2000" b="1" dirty="0" smtClean="0">
                <a:solidFill>
                  <a:srgbClr val="000045"/>
                </a:solidFill>
                <a:latin typeface="Arial" pitchFamily="34" charset="0"/>
                <a:ea typeface="Arial" pitchFamily="-65" charset="0"/>
                <a:cs typeface="Arial" pitchFamily="34" charset="0"/>
              </a:rPr>
              <a:t>- Radiation monitoring -</a:t>
            </a:r>
          </a:p>
        </p:txBody>
      </p:sp>
      <p:sp>
        <p:nvSpPr>
          <p:cNvPr id="6" name="Espace réservé du numéro de diapositive 4"/>
          <p:cNvSpPr txBox="1">
            <a:spLocks noGrp="1"/>
          </p:cNvSpPr>
          <p:nvPr/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3B56C605-9C4E-694A-9A5F-D1F1450D135C}" type="slidenum">
              <a:rPr lang="fr-FR" sz="1200"/>
              <a:pPr algn="r"/>
              <a:t>14</a:t>
            </a:fld>
            <a:endParaRPr lang="fr-FR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762000"/>
            <a:ext cx="8763000" cy="5943600"/>
          </a:xfrm>
        </p:spPr>
        <p:txBody>
          <a:bodyPr anchor="ctr"/>
          <a:lstStyle/>
          <a:p>
            <a:pPr marL="342900">
              <a:lnSpc>
                <a:spcPct val="130000"/>
              </a:lnSpc>
              <a:spcAft>
                <a:spcPts val="0"/>
              </a:spcAft>
              <a:defRPr/>
            </a:pPr>
            <a:r>
              <a:rPr lang="en-GB" sz="2000" b="1" dirty="0" smtClean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Objectives:</a:t>
            </a:r>
          </a:p>
          <a:p>
            <a:pPr marL="742950" lvl="1" indent="-273050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To carefully monitor the health status of the affected population in relation with the radiological quality of the environment and the products</a:t>
            </a:r>
          </a:p>
          <a:p>
            <a:pPr marL="742950" lvl="1" indent="-273050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To detect individual situations of concern and provide advice and appropriate treatment if necessary</a:t>
            </a:r>
          </a:p>
          <a:p>
            <a:pPr marL="742950" lvl="1" indent="-273050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To contribute to the understanding of the health effects associated with ionizing radiation</a:t>
            </a:r>
          </a:p>
          <a:p>
            <a:pPr marL="342900">
              <a:lnSpc>
                <a:spcPct val="130000"/>
              </a:lnSpc>
              <a:spcAft>
                <a:spcPts val="0"/>
              </a:spcAft>
              <a:defRPr/>
            </a:pPr>
            <a:r>
              <a:rPr lang="en-GB" sz="2000" b="1" dirty="0" smtClean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Actions :</a:t>
            </a:r>
          </a:p>
          <a:p>
            <a:pPr marL="742950" lvl="1" indent="-273050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Training of health professionals in radiation protection to improve their ability to support and inform their patients</a:t>
            </a:r>
          </a:p>
          <a:p>
            <a:pPr marL="742950" lvl="1" indent="-273050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Systematic whole body measurements to identify the most contaminated individuals and to help them to identify ways to reduce internal contamination</a:t>
            </a:r>
          </a:p>
          <a:p>
            <a:pPr marL="742950" lvl="1" indent="-273050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Raising awareness of the most vulnerable populations (children and pregnant women) to prevent them from risky behaviours</a:t>
            </a:r>
          </a:p>
          <a:p>
            <a:pPr marL="342900" indent="-342900">
              <a:lnSpc>
                <a:spcPct val="80000"/>
              </a:lnSpc>
              <a:spcBef>
                <a:spcPct val="40000"/>
              </a:spcBef>
            </a:pPr>
            <a:endParaRPr lang="fr-FR" sz="1600" dirty="0">
              <a:ea typeface="MS PGothic" pitchFamily="34" charset="-128"/>
              <a:cs typeface="MS PGothic" pitchFamily="34" charset="-128"/>
            </a:endParaRPr>
          </a:p>
        </p:txBody>
      </p:sp>
      <p:sp>
        <p:nvSpPr>
          <p:cNvPr id="41988" name="Rectangle 2"/>
          <p:cNvSpPr>
            <a:spLocks noChangeArrowheads="1"/>
          </p:cNvSpPr>
          <p:nvPr/>
        </p:nvSpPr>
        <p:spPr bwMode="auto">
          <a:xfrm>
            <a:off x="1042988" y="96838"/>
            <a:ext cx="7200900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endParaRPr lang="fr-FR" sz="2900" b="1">
              <a:solidFill>
                <a:schemeClr val="accent1"/>
              </a:solidFill>
            </a:endParaRPr>
          </a:p>
        </p:txBody>
      </p:sp>
      <p:sp>
        <p:nvSpPr>
          <p:cNvPr id="41989" name="Rectangle 3"/>
          <p:cNvSpPr>
            <a:spLocks noChangeArrowheads="1"/>
          </p:cNvSpPr>
          <p:nvPr/>
        </p:nvSpPr>
        <p:spPr bwMode="auto">
          <a:xfrm>
            <a:off x="0" y="2286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ctr" eaLnBrk="0" hangingPunct="0"/>
            <a:endParaRPr lang="en-GB" sz="2400" b="1" dirty="0" smtClean="0">
              <a:solidFill>
                <a:srgbClr val="000045"/>
              </a:solidFill>
              <a:latin typeface="Arial" pitchFamily="34" charset="0"/>
              <a:ea typeface="Arial" pitchFamily="-65" charset="0"/>
              <a:cs typeface="Arial" pitchFamily="34" charset="0"/>
            </a:endParaRPr>
          </a:p>
          <a:p>
            <a:pPr algn="ctr" eaLnBrk="0" hangingPunct="0"/>
            <a:r>
              <a:rPr lang="en-GB" sz="2400" b="1" dirty="0" smtClean="0">
                <a:solidFill>
                  <a:srgbClr val="000045"/>
                </a:solidFill>
              </a:rPr>
              <a:t>Lessons from Chernobyl (7)</a:t>
            </a:r>
          </a:p>
          <a:p>
            <a:pPr algn="ctr" eaLnBrk="0" hangingPunct="0"/>
            <a:r>
              <a:rPr lang="en-GB" sz="2000" b="1" dirty="0" smtClean="0">
                <a:solidFill>
                  <a:srgbClr val="000045"/>
                </a:solidFill>
                <a:latin typeface="Arial" pitchFamily="34" charset="0"/>
                <a:ea typeface="Arial" pitchFamily="-65" charset="0"/>
                <a:cs typeface="Arial" pitchFamily="34" charset="0"/>
              </a:rPr>
              <a:t>- Health surveillance -</a:t>
            </a:r>
          </a:p>
        </p:txBody>
      </p:sp>
      <p:sp>
        <p:nvSpPr>
          <p:cNvPr id="6" name="Espace réservé du numéro de diapositive 4"/>
          <p:cNvSpPr txBox="1">
            <a:spLocks noGrp="1"/>
          </p:cNvSpPr>
          <p:nvPr/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3B56C605-9C4E-694A-9A5F-D1F1450D135C}" type="slidenum">
              <a:rPr lang="fr-FR" sz="1200"/>
              <a:pPr algn="r"/>
              <a:t>15</a:t>
            </a:fld>
            <a:endParaRPr lang="fr-FR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066800"/>
            <a:ext cx="8763000" cy="5486400"/>
          </a:xfrm>
        </p:spPr>
        <p:txBody>
          <a:bodyPr/>
          <a:lstStyle/>
          <a:p>
            <a:pPr marL="342900" lvl="1" indent="-273050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2000" b="1" dirty="0" smtClean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Development of “practical radiation protection culture circles” in schools with voluntary teachers and school children</a:t>
            </a:r>
          </a:p>
          <a:p>
            <a:pPr marL="742950" lvl="1" indent="-273050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To learn the basics of radiation protection in relation with the local situation</a:t>
            </a:r>
          </a:p>
          <a:p>
            <a:pPr marL="742950" lvl="1" indent="-273050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To measure radiation in the environment (at school, at home, in recreational places, in forests, ...) and in foodstuffs</a:t>
            </a:r>
          </a:p>
          <a:p>
            <a:pPr marL="742950" lvl="1" indent="-273050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To learn how to interpret whole body measurements</a:t>
            </a:r>
          </a:p>
          <a:p>
            <a:pPr marL="742950" lvl="1" indent="-273050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To work on the meaning of the accident and its memory to avoid forgetting or confinement in commemoration</a:t>
            </a:r>
          </a:p>
          <a:p>
            <a:pPr marL="342900">
              <a:lnSpc>
                <a:spcPct val="130000"/>
              </a:lnSpc>
              <a:spcAft>
                <a:spcPts val="0"/>
              </a:spcAft>
              <a:defRPr/>
            </a:pPr>
            <a:r>
              <a:rPr lang="en-GB" sz="2000" b="1" dirty="0" smtClean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Conditions for success:</a:t>
            </a:r>
          </a:p>
          <a:p>
            <a:pPr marL="742950" lvl="1" indent="-273050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Support of teachers by local experts and local professionals</a:t>
            </a:r>
          </a:p>
          <a:p>
            <a:pPr marL="742950" lvl="1" indent="-273050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Joint activities with other areas (agriculture, medical, culture,… )</a:t>
            </a:r>
          </a:p>
          <a:p>
            <a:pPr marL="742950" lvl="1" indent="-273050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Exchange of experience between teachers, networking projects</a:t>
            </a:r>
          </a:p>
          <a:p>
            <a:pPr marL="742950" lvl="1" indent="-273050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Recognition by the national education system</a:t>
            </a:r>
          </a:p>
          <a:p>
            <a:pPr marL="742950" lvl="1" indent="-273050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endParaRPr lang="en-GB" sz="1800" dirty="0" smtClean="0">
              <a:solidFill>
                <a:srgbClr val="000000"/>
              </a:solidFill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  <a:p>
            <a:pPr marL="742950" lvl="1" indent="-285750">
              <a:lnSpc>
                <a:spcPct val="80000"/>
              </a:lnSpc>
              <a:spcBef>
                <a:spcPct val="40000"/>
              </a:spcBef>
            </a:pPr>
            <a:endParaRPr lang="en-GB" sz="1800" dirty="0" smtClean="0">
              <a:solidFill>
                <a:srgbClr val="000000"/>
              </a:solidFill>
              <a:ea typeface="MS PGothic" pitchFamily="34" charset="-128"/>
              <a:cs typeface="MS PGothic" pitchFamily="34" charset="-128"/>
            </a:endParaRPr>
          </a:p>
          <a:p>
            <a:pPr marL="342900" indent="-342900">
              <a:lnSpc>
                <a:spcPct val="80000"/>
              </a:lnSpc>
              <a:spcBef>
                <a:spcPct val="40000"/>
              </a:spcBef>
            </a:pPr>
            <a:endParaRPr lang="fr-FR" sz="1500" dirty="0">
              <a:ea typeface="MS PGothic" pitchFamily="34" charset="-128"/>
              <a:cs typeface="MS PGothic" pitchFamily="34" charset="-128"/>
            </a:endParaRPr>
          </a:p>
        </p:txBody>
      </p:sp>
      <p:sp>
        <p:nvSpPr>
          <p:cNvPr id="46084" name="Rectangle 2"/>
          <p:cNvSpPr>
            <a:spLocks noChangeArrowheads="1"/>
          </p:cNvSpPr>
          <p:nvPr/>
        </p:nvSpPr>
        <p:spPr bwMode="auto">
          <a:xfrm>
            <a:off x="1042988" y="96838"/>
            <a:ext cx="7200900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endParaRPr lang="fr-FR" sz="2900" b="1">
              <a:solidFill>
                <a:schemeClr val="accent1"/>
              </a:solidFill>
            </a:endParaRPr>
          </a:p>
        </p:txBody>
      </p:sp>
      <p:sp>
        <p:nvSpPr>
          <p:cNvPr id="46085" name="Rectangle 3"/>
          <p:cNvSpPr>
            <a:spLocks noChangeArrowheads="1"/>
          </p:cNvSpPr>
          <p:nvPr/>
        </p:nvSpPr>
        <p:spPr bwMode="auto">
          <a:xfrm>
            <a:off x="0" y="1524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ctr" eaLnBrk="0" hangingPunct="0"/>
            <a:r>
              <a:rPr lang="en-GB" sz="2400" b="1" dirty="0" smtClean="0">
                <a:solidFill>
                  <a:srgbClr val="000045"/>
                </a:solidFill>
              </a:rPr>
              <a:t>Lessons from Chernobyl (8)</a:t>
            </a:r>
          </a:p>
          <a:p>
            <a:pPr algn="ctr" eaLnBrk="0" hangingPunct="0"/>
            <a:r>
              <a:rPr lang="en-GB" sz="2000" b="1" dirty="0" smtClean="0">
                <a:solidFill>
                  <a:srgbClr val="000045"/>
                </a:solidFill>
                <a:latin typeface="Arial" pitchFamily="34" charset="0"/>
                <a:ea typeface="Arial" pitchFamily="-65" charset="0"/>
                <a:cs typeface="Arial" pitchFamily="34" charset="0"/>
              </a:rPr>
              <a:t>- Education at school - </a:t>
            </a:r>
          </a:p>
        </p:txBody>
      </p:sp>
      <p:sp>
        <p:nvSpPr>
          <p:cNvPr id="6" name="Espace réservé du numéro de diapositive 4"/>
          <p:cNvSpPr txBox="1">
            <a:spLocks noGrp="1"/>
          </p:cNvSpPr>
          <p:nvPr/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3B56C605-9C4E-694A-9A5F-D1F1450D135C}" type="slidenum">
              <a:rPr lang="fr-FR" sz="1200"/>
              <a:pPr algn="r"/>
              <a:t>16</a:t>
            </a:fld>
            <a:endParaRPr lang="fr-FR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066800"/>
            <a:ext cx="8153400" cy="5257800"/>
          </a:xfrm>
        </p:spPr>
        <p:txBody>
          <a:bodyPr/>
          <a:lstStyle/>
          <a:p>
            <a:pPr marL="342900">
              <a:lnSpc>
                <a:spcPct val="130000"/>
              </a:lnSpc>
              <a:spcAft>
                <a:spcPts val="0"/>
              </a:spcAft>
              <a:defRPr/>
            </a:pPr>
            <a:r>
              <a:rPr lang="en-GB" sz="2000" b="1" dirty="0" smtClean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Need to support local businesses and producers</a:t>
            </a:r>
          </a:p>
          <a:p>
            <a:pPr marL="709613" lvl="1" indent="-273050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Facilitation of experimental local projects to improve the quality of products and services </a:t>
            </a:r>
          </a:p>
          <a:p>
            <a:pPr marL="709613" lvl="1" indent="-273050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Establishment of advisory services for local business</a:t>
            </a:r>
          </a:p>
          <a:p>
            <a:pPr marL="742950" lvl="1" indent="-273050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Advertising of success stories </a:t>
            </a:r>
          </a:p>
          <a:p>
            <a:pPr marL="342900">
              <a:lnSpc>
                <a:spcPct val="130000"/>
              </a:lnSpc>
              <a:spcAft>
                <a:spcPts val="0"/>
              </a:spcAft>
              <a:defRPr/>
            </a:pPr>
            <a:r>
              <a:rPr lang="en-GB" sz="2000" b="1" dirty="0" smtClean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In agriculture</a:t>
            </a:r>
          </a:p>
          <a:p>
            <a:pPr marL="742950" lvl="1" indent="-273050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Compliance with standards is not enough to rebuild trust both within the affected areas and outside </a:t>
            </a:r>
          </a:p>
          <a:p>
            <a:pPr marL="742950" lvl="1" indent="-273050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Restoring confidence in the quality of food products passes through cooperation between producers, distributors and consumers</a:t>
            </a:r>
          </a:p>
          <a:p>
            <a:pPr marL="742950" lvl="1" indent="-273050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Farmers are at the forefront of the restoration of quality</a:t>
            </a:r>
          </a:p>
          <a:p>
            <a:pPr marL="742950" lvl="1" indent="-273050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The food market is a powerful lever to improve the quality</a:t>
            </a:r>
          </a:p>
          <a:p>
            <a:pPr marL="342900">
              <a:lnSpc>
                <a:spcPct val="130000"/>
              </a:lnSpc>
              <a:spcAft>
                <a:spcPts val="0"/>
              </a:spcAft>
              <a:defRPr/>
            </a:pPr>
            <a:endParaRPr lang="en-GB" sz="2000" b="1" dirty="0">
              <a:solidFill>
                <a:srgbClr val="000000"/>
              </a:solidFill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50180" name="Rectangle 2"/>
          <p:cNvSpPr>
            <a:spLocks noChangeArrowheads="1"/>
          </p:cNvSpPr>
          <p:nvPr/>
        </p:nvSpPr>
        <p:spPr bwMode="auto">
          <a:xfrm>
            <a:off x="1042988" y="96838"/>
            <a:ext cx="7200900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endParaRPr lang="fr-FR" sz="2900" b="1">
              <a:solidFill>
                <a:schemeClr val="accent1"/>
              </a:solidFill>
            </a:endParaRPr>
          </a:p>
        </p:txBody>
      </p:sp>
      <p:sp>
        <p:nvSpPr>
          <p:cNvPr id="50181" name="Rectangle 3"/>
          <p:cNvSpPr>
            <a:spLocks noChangeArrowheads="1"/>
          </p:cNvSpPr>
          <p:nvPr/>
        </p:nvSpPr>
        <p:spPr bwMode="auto">
          <a:xfrm>
            <a:off x="0" y="1524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marL="342900" indent="-342900" algn="ctr" eaLnBrk="0" hangingPunct="0"/>
            <a:r>
              <a:rPr lang="en-GB" sz="2400" b="1" dirty="0" smtClean="0">
                <a:solidFill>
                  <a:srgbClr val="000045"/>
                </a:solidFill>
              </a:rPr>
              <a:t>Lessons from Chernobyl (9)</a:t>
            </a:r>
          </a:p>
          <a:p>
            <a:pPr marL="342900" indent="-342900" algn="ctr" eaLnBrk="0" hangingPunct="0"/>
            <a:r>
              <a:rPr lang="en-GB" sz="2000" b="1" dirty="0" smtClean="0">
                <a:solidFill>
                  <a:srgbClr val="000045"/>
                </a:solidFill>
                <a:latin typeface="Arial" pitchFamily="34" charset="0"/>
                <a:ea typeface="Arial" pitchFamily="-65" charset="0"/>
                <a:cs typeface="Arial" pitchFamily="34" charset="0"/>
              </a:rPr>
              <a:t>- Social and economic development -</a:t>
            </a:r>
          </a:p>
        </p:txBody>
      </p:sp>
      <p:sp>
        <p:nvSpPr>
          <p:cNvPr id="6" name="Espace réservé du numéro de diapositive 4"/>
          <p:cNvSpPr txBox="1">
            <a:spLocks noGrp="1"/>
          </p:cNvSpPr>
          <p:nvPr/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3B56C605-9C4E-694A-9A5F-D1F1450D135C}" type="slidenum">
              <a:rPr lang="fr-FR" sz="1200"/>
              <a:pPr algn="r"/>
              <a:t>17</a:t>
            </a:fld>
            <a:endParaRPr lang="fr-FR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ChangeArrowheads="1"/>
          </p:cNvSpPr>
          <p:nvPr/>
        </p:nvSpPr>
        <p:spPr bwMode="auto">
          <a:xfrm>
            <a:off x="0" y="1143000"/>
            <a:ext cx="8610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6" rIns="91431" bIns="45716">
            <a:prstTxWarp prst="textNoShape">
              <a:avLst/>
            </a:prstTxWarp>
          </a:bodyPr>
          <a:lstStyle/>
          <a:p>
            <a:pPr marL="914400" lvl="1" indent="-457200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rgbClr val="083763"/>
              </a:buClr>
              <a:buSzPct val="85000"/>
              <a:buFont typeface="Wingdings 2" pitchFamily="-107" charset="2"/>
              <a:buChar char=""/>
            </a:pPr>
            <a:r>
              <a:rPr lang="en-GB" sz="2000" dirty="0"/>
              <a:t>Living in a contaminated environment is a </a:t>
            </a:r>
            <a:r>
              <a:rPr lang="en-GB" sz="2000" b="1" dirty="0">
                <a:solidFill>
                  <a:srgbClr val="800000"/>
                </a:solidFill>
              </a:rPr>
              <a:t>complex situation generating a lot of questions and concerns</a:t>
            </a:r>
            <a:r>
              <a:rPr lang="en-GB" sz="2000" b="1" dirty="0">
                <a:solidFill>
                  <a:srgbClr val="000053"/>
                </a:solidFill>
              </a:rPr>
              <a:t> </a:t>
            </a:r>
            <a:r>
              <a:rPr lang="en-GB" sz="2000" dirty="0"/>
              <a:t>among the affected population</a:t>
            </a:r>
          </a:p>
          <a:p>
            <a:pPr marL="914400" lvl="1" indent="-457200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rgbClr val="083763"/>
              </a:buClr>
              <a:buSzPct val="85000"/>
              <a:buFont typeface="Wingdings 2" pitchFamily="-107" charset="2"/>
              <a:buChar char=""/>
            </a:pPr>
            <a:r>
              <a:rPr lang="en-GB" sz="2000" dirty="0"/>
              <a:t>Exposures are driven by </a:t>
            </a:r>
            <a:r>
              <a:rPr lang="en-GB" sz="2000" b="1" dirty="0">
                <a:solidFill>
                  <a:srgbClr val="800000"/>
                </a:solidFill>
              </a:rPr>
              <a:t>individual behaviours</a:t>
            </a:r>
            <a:r>
              <a:rPr lang="en-GB" sz="2000" dirty="0">
                <a:solidFill>
                  <a:srgbClr val="800000"/>
                </a:solidFill>
              </a:rPr>
              <a:t> </a:t>
            </a:r>
            <a:r>
              <a:rPr lang="en-GB" sz="2000" dirty="0"/>
              <a:t>and the </a:t>
            </a:r>
            <a:r>
              <a:rPr lang="en-GB" sz="2000" b="1" dirty="0">
                <a:solidFill>
                  <a:srgbClr val="800000"/>
                </a:solidFill>
              </a:rPr>
              <a:t>socio-economic </a:t>
            </a:r>
            <a:r>
              <a:rPr lang="en-GB" sz="2000" b="1" dirty="0" smtClean="0">
                <a:solidFill>
                  <a:srgbClr val="800000"/>
                </a:solidFill>
              </a:rPr>
              <a:t>situation </a:t>
            </a:r>
            <a:r>
              <a:rPr lang="en-GB" sz="2000" dirty="0" smtClean="0"/>
              <a:t>in the affected areas </a:t>
            </a:r>
            <a:endParaRPr lang="fr-FR" sz="2000" dirty="0" smtClean="0">
              <a:ea typeface="MS PGothic" pitchFamily="34" charset="-128"/>
              <a:cs typeface="MS PGothic" pitchFamily="34" charset="-128"/>
            </a:endParaRPr>
          </a:p>
          <a:p>
            <a:pPr marL="914400" lvl="1" indent="-457200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rgbClr val="083763"/>
              </a:buClr>
              <a:buSzPct val="85000"/>
              <a:buFont typeface="Wingdings 2" pitchFamily="-107" charset="2"/>
              <a:buChar char=""/>
            </a:pPr>
            <a:r>
              <a:rPr lang="en-GB" sz="2000" dirty="0" smtClean="0"/>
              <a:t>The complexity of the post-accident situation poses </a:t>
            </a:r>
            <a:r>
              <a:rPr lang="en-GB" sz="2000" b="1" dirty="0" smtClean="0">
                <a:solidFill>
                  <a:srgbClr val="800000"/>
                </a:solidFill>
              </a:rPr>
              <a:t>an unknown  problem for all local and national stakeholders involved</a:t>
            </a:r>
            <a:r>
              <a:rPr lang="en-GB" sz="2000" dirty="0" smtClean="0"/>
              <a:t> and no partner and no decision level (local, regional, national) alone has the solution</a:t>
            </a:r>
          </a:p>
          <a:p>
            <a:pPr marL="914400" lvl="1" indent="-457200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rgbClr val="083763"/>
              </a:buClr>
              <a:buSzPct val="85000"/>
              <a:buFont typeface="Wingdings 2" pitchFamily="-107" charset="2"/>
              <a:buChar char=""/>
            </a:pPr>
            <a:r>
              <a:rPr lang="en-GB" sz="2000" dirty="0" smtClean="0">
                <a:ea typeface="MS PGothic" pitchFamily="34" charset="-128"/>
                <a:cs typeface="MS PGothic" pitchFamily="34" charset="-128"/>
              </a:rPr>
              <a:t>The main objective is the </a:t>
            </a:r>
            <a:r>
              <a:rPr lang="en-GB" sz="2000" b="1" dirty="0" smtClean="0">
                <a:solidFill>
                  <a:srgbClr val="800000"/>
                </a:solidFill>
                <a:ea typeface="MS PGothic" pitchFamily="34" charset="-128"/>
                <a:cs typeface="MS PGothic" pitchFamily="34" charset="-128"/>
              </a:rPr>
              <a:t>rehabilitation of living conditions, </a:t>
            </a:r>
            <a:r>
              <a:rPr lang="en-GB" sz="2000" dirty="0" smtClean="0">
                <a:ea typeface="MS PGothic" pitchFamily="34" charset="-128"/>
                <a:cs typeface="MS PGothic" pitchFamily="34" charset="-128"/>
              </a:rPr>
              <a:t>not the contaminated environment</a:t>
            </a:r>
            <a:endParaRPr lang="en-GB" sz="2000" dirty="0" smtClean="0"/>
          </a:p>
          <a:p>
            <a:pPr marL="914400" lvl="1" indent="-457200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rgbClr val="083763"/>
              </a:buClr>
              <a:buSzPct val="85000"/>
            </a:pPr>
            <a:endParaRPr lang="en-GB" dirty="0" smtClean="0"/>
          </a:p>
          <a:p>
            <a:pPr marL="914400" lvl="1" indent="-457200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rgbClr val="083763"/>
              </a:buClr>
              <a:buSzPct val="85000"/>
              <a:buFont typeface="Wingdings 2" pitchFamily="-107" charset="2"/>
              <a:buChar char=""/>
            </a:pPr>
            <a:endParaRPr lang="en-GB" dirty="0" smtClean="0"/>
          </a:p>
          <a:p>
            <a:pPr marL="914400" lvl="1" indent="-457200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rgbClr val="083763"/>
              </a:buClr>
              <a:buSzPct val="85000"/>
              <a:buFont typeface="Wingdings 2" pitchFamily="-107" charset="2"/>
              <a:buChar char=""/>
            </a:pPr>
            <a:endParaRPr lang="en-GB" dirty="0" smtClean="0"/>
          </a:p>
        </p:txBody>
      </p:sp>
      <p:sp>
        <p:nvSpPr>
          <p:cNvPr id="22531" name="Rectangle 2"/>
          <p:cNvSpPr txBox="1">
            <a:spLocks noChangeArrowheads="1"/>
          </p:cNvSpPr>
          <p:nvPr/>
        </p:nvSpPr>
        <p:spPr bwMode="auto">
          <a:xfrm>
            <a:off x="0" y="4572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fr-FR" sz="2400" b="1" dirty="0">
                <a:latin typeface="Calibri" pitchFamily="-107" charset="0"/>
              </a:rPr>
              <a:t/>
            </a:r>
            <a:br>
              <a:rPr lang="fr-FR" sz="2400" b="1" dirty="0">
                <a:latin typeface="Calibri" pitchFamily="-107" charset="0"/>
              </a:rPr>
            </a:br>
            <a:r>
              <a:rPr lang="fr-FR" sz="2400" b="1" dirty="0" smtClean="0">
                <a:latin typeface="Calibri" pitchFamily="-107" charset="0"/>
              </a:rPr>
              <a:t/>
            </a:r>
            <a:br>
              <a:rPr lang="fr-FR" sz="2400" b="1" dirty="0" smtClean="0">
                <a:latin typeface="Calibri" pitchFamily="-107" charset="0"/>
              </a:rPr>
            </a:br>
            <a:r>
              <a:rPr lang="en-GB" sz="2400" b="1" dirty="0" smtClean="0">
                <a:solidFill>
                  <a:srgbClr val="000045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Concluding remarks (1)</a:t>
            </a:r>
          </a:p>
          <a:p>
            <a:pPr algn="r"/>
            <a:r>
              <a:rPr lang="fr-FR" sz="2400" b="1" dirty="0">
                <a:latin typeface="Calibri" pitchFamily="-107" charset="0"/>
              </a:rPr>
              <a:t/>
            </a:r>
            <a:br>
              <a:rPr lang="fr-FR" sz="2400" b="1" dirty="0">
                <a:latin typeface="Calibri" pitchFamily="-107" charset="0"/>
              </a:rPr>
            </a:br>
            <a:r>
              <a:rPr lang="fr-FR" sz="2000" b="1" dirty="0">
                <a:latin typeface="Calibri" pitchFamily="-107" charset="0"/>
              </a:rPr>
              <a:t/>
            </a:r>
            <a:br>
              <a:rPr lang="fr-FR" sz="2000" b="1" dirty="0">
                <a:latin typeface="Calibri" pitchFamily="-107" charset="0"/>
              </a:rPr>
            </a:br>
            <a:r>
              <a:rPr lang="fr-FR" sz="2400" b="1" dirty="0">
                <a:latin typeface="Calibri" pitchFamily="-107" charset="0"/>
              </a:rPr>
              <a:t> </a:t>
            </a:r>
          </a:p>
        </p:txBody>
      </p:sp>
      <p:sp>
        <p:nvSpPr>
          <p:cNvPr id="22532" name="Espace réservé du numéro de diapositive 4"/>
          <p:cNvSpPr txBox="1">
            <a:spLocks noGrp="1"/>
          </p:cNvSpPr>
          <p:nvPr/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6A6B741A-8414-684D-A9C7-AE7C84CABD1C}" type="slidenum">
              <a:rPr lang="fr-FR" sz="1200"/>
              <a:pPr algn="r"/>
              <a:t>18</a:t>
            </a:fld>
            <a:endParaRPr lang="fr-FR" sz="1200" dirty="0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08963" cy="4752975"/>
          </a:xfrm>
        </p:spPr>
        <p:txBody>
          <a:bodyPr/>
          <a:lstStyle/>
          <a:p>
            <a:pPr marL="547687" indent="-457200">
              <a:lnSpc>
                <a:spcPct val="120000"/>
              </a:lnSpc>
              <a:spcAft>
                <a:spcPts val="600"/>
              </a:spcAft>
            </a:pPr>
            <a:r>
              <a:rPr lang="en-GB" sz="2000" dirty="0" smtClean="0">
                <a:latin typeface="Arial" pitchFamily="-107" charset="0"/>
                <a:ea typeface="Arial" pitchFamily="-107" charset="0"/>
                <a:cs typeface="Arial" pitchFamily="-107" charset="0"/>
              </a:rPr>
              <a:t>The contribution of </a:t>
            </a:r>
            <a:r>
              <a:rPr lang="en-GB" sz="2000" b="1" dirty="0" smtClean="0">
                <a:solidFill>
                  <a:srgbClr val="800000"/>
                </a:solidFill>
                <a:latin typeface="Arial" pitchFamily="-107" charset="0"/>
                <a:ea typeface="Arial" pitchFamily="-107" charset="0"/>
                <a:cs typeface="Arial" pitchFamily="-107" charset="0"/>
              </a:rPr>
              <a:t>local actors is </a:t>
            </a:r>
            <a:r>
              <a:rPr lang="en-GB" sz="2000" dirty="0" smtClean="0">
                <a:latin typeface="Arial" pitchFamily="-107" charset="0"/>
                <a:ea typeface="Arial" pitchFamily="-107" charset="0"/>
                <a:cs typeface="Arial" pitchFamily="-107" charset="0"/>
              </a:rPr>
              <a:t>specific and </a:t>
            </a:r>
            <a:r>
              <a:rPr lang="en-GB" sz="2000" dirty="0" smtClean="0">
                <a:solidFill>
                  <a:srgbClr val="000000"/>
                </a:solidFill>
                <a:latin typeface="Arial" pitchFamily="-107" charset="0"/>
                <a:ea typeface="Arial" pitchFamily="-107" charset="0"/>
                <a:cs typeface="Arial" pitchFamily="-107" charset="0"/>
              </a:rPr>
              <a:t>essential</a:t>
            </a:r>
            <a:r>
              <a:rPr lang="en-GB" sz="2000" b="1" dirty="0" smtClean="0">
                <a:solidFill>
                  <a:srgbClr val="800000"/>
                </a:solidFill>
                <a:latin typeface="Arial" pitchFamily="-107" charset="0"/>
                <a:ea typeface="Arial" pitchFamily="-107" charset="0"/>
                <a:cs typeface="Arial" pitchFamily="-107" charset="0"/>
              </a:rPr>
              <a:t> </a:t>
            </a:r>
            <a:r>
              <a:rPr lang="en-GB" sz="2000" dirty="0" smtClean="0">
                <a:latin typeface="Arial" pitchFamily="-107" charset="0"/>
                <a:ea typeface="Arial" pitchFamily="-107" charset="0"/>
                <a:cs typeface="Arial" pitchFamily="-107" charset="0"/>
              </a:rPr>
              <a:t>: it is the “engine” of long-term rehabilitation of living conditions  </a:t>
            </a:r>
          </a:p>
          <a:p>
            <a:pPr marL="547687" indent="-457200">
              <a:lnSpc>
                <a:spcPct val="120000"/>
              </a:lnSpc>
              <a:spcAft>
                <a:spcPts val="600"/>
              </a:spcAft>
            </a:pPr>
            <a:r>
              <a:rPr lang="en-GB" sz="2000" dirty="0" smtClean="0">
                <a:latin typeface="Arial" pitchFamily="-107" charset="0"/>
                <a:ea typeface="Arial" pitchFamily="-107" charset="0"/>
                <a:cs typeface="Arial" pitchFamily="-107" charset="0"/>
              </a:rPr>
              <a:t>The </a:t>
            </a:r>
            <a:r>
              <a:rPr lang="en-GB" sz="2000" b="1" dirty="0" smtClean="0">
                <a:solidFill>
                  <a:srgbClr val="800000"/>
                </a:solidFill>
                <a:latin typeface="Arial" pitchFamily="-107" charset="0"/>
                <a:ea typeface="Arial" pitchFamily="-107" charset="0"/>
                <a:cs typeface="Arial" pitchFamily="-107" charset="0"/>
              </a:rPr>
              <a:t>role of experts</a:t>
            </a:r>
            <a:r>
              <a:rPr lang="en-GB" sz="2000" dirty="0" smtClean="0">
                <a:latin typeface="Arial" pitchFamily="-107" charset="0"/>
                <a:ea typeface="Arial" pitchFamily="-107" charset="0"/>
                <a:cs typeface="Arial" pitchFamily="-107" charset="0"/>
              </a:rPr>
              <a:t> is to serve local actors and facilitate the development of their ability to assess and manage their own situation</a:t>
            </a:r>
          </a:p>
          <a:p>
            <a:pPr marL="547687" indent="-457200">
              <a:lnSpc>
                <a:spcPct val="120000"/>
              </a:lnSpc>
              <a:spcAft>
                <a:spcPts val="600"/>
              </a:spcAft>
            </a:pPr>
            <a:r>
              <a:rPr lang="en-GB" sz="2000" b="1" dirty="0" smtClean="0">
                <a:solidFill>
                  <a:srgbClr val="800000"/>
                </a:solidFill>
                <a:latin typeface="Arial" pitchFamily="-107" charset="0"/>
                <a:ea typeface="Arial" pitchFamily="-107" charset="0"/>
                <a:cs typeface="Arial" pitchFamily="-107" charset="0"/>
              </a:rPr>
              <a:t>National resources </a:t>
            </a:r>
            <a:r>
              <a:rPr lang="en-GB" sz="2000" dirty="0" smtClean="0">
                <a:latin typeface="Arial" pitchFamily="-107" charset="0"/>
                <a:ea typeface="Arial" pitchFamily="-107" charset="0"/>
                <a:cs typeface="Arial" pitchFamily="-107" charset="0"/>
              </a:rPr>
              <a:t>must be mobilized to support community projects and local producers to improve living conditions in the areas affected</a:t>
            </a:r>
          </a:p>
          <a:p>
            <a:pPr marL="547687" indent="-457200">
              <a:lnSpc>
                <a:spcPct val="120000"/>
              </a:lnSpc>
              <a:spcAft>
                <a:spcPts val="600"/>
              </a:spcAft>
            </a:pPr>
            <a:r>
              <a:rPr lang="en-GB" sz="2000" b="1" dirty="0" smtClean="0">
                <a:solidFill>
                  <a:srgbClr val="800000"/>
                </a:solidFill>
                <a:latin typeface="Arial" pitchFamily="-107" charset="0"/>
                <a:ea typeface="Arial" pitchFamily="-107" charset="0"/>
                <a:cs typeface="Arial" pitchFamily="-107" charset="0"/>
              </a:rPr>
              <a:t>Places to exchanges experience </a:t>
            </a:r>
            <a:r>
              <a:rPr lang="en-GB" sz="2000" dirty="0" smtClean="0">
                <a:latin typeface="Arial" pitchFamily="-107" charset="0"/>
                <a:ea typeface="Arial" pitchFamily="-107" charset="0"/>
                <a:cs typeface="Arial" pitchFamily="-107" charset="0"/>
              </a:rPr>
              <a:t>must be developed at the local  and national levels </a:t>
            </a:r>
          </a:p>
          <a:p>
            <a:pPr marL="342900" indent="-342900">
              <a:spcBef>
                <a:spcPct val="35000"/>
              </a:spcBef>
              <a:buNone/>
            </a:pPr>
            <a:endParaRPr lang="fr-FR" sz="1800" b="1" dirty="0">
              <a:solidFill>
                <a:srgbClr val="CC9900"/>
              </a:solidFill>
              <a:ea typeface="MS PGothic" pitchFamily="34" charset="-128"/>
              <a:cs typeface="MS PGothic" pitchFamily="34" charset="-128"/>
            </a:endParaRPr>
          </a:p>
        </p:txBody>
      </p:sp>
      <p:sp>
        <p:nvSpPr>
          <p:cNvPr id="56324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762000"/>
          </a:xfrm>
        </p:spPr>
        <p:txBody>
          <a:bodyPr>
            <a:normAutofit/>
          </a:bodyPr>
          <a:lstStyle/>
          <a:p>
            <a:pPr marL="342900" indent="-342900"/>
            <a:r>
              <a:rPr lang="en-GB" sz="2400" b="1" dirty="0" smtClean="0">
                <a:solidFill>
                  <a:srgbClr val="000045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Concluding remarks (2)</a:t>
            </a:r>
            <a:endParaRPr lang="fr-FR" sz="2400" b="1" dirty="0">
              <a:solidFill>
                <a:srgbClr val="000045"/>
              </a:solidFill>
              <a:latin typeface="Arial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5" name="Espace réservé du numéro de diapositive 4"/>
          <p:cNvSpPr txBox="1">
            <a:spLocks noGrp="1"/>
          </p:cNvSpPr>
          <p:nvPr/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3B56C605-9C4E-694A-9A5F-D1F1450D135C}" type="slidenum">
              <a:rPr lang="fr-FR" sz="1200"/>
              <a:pPr algn="r"/>
              <a:t>19</a:t>
            </a:fld>
            <a:endParaRPr lang="fr-FR" sz="12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914400"/>
          </a:xfrm>
        </p:spPr>
        <p:txBody>
          <a:bodyPr/>
          <a:lstStyle/>
          <a:p>
            <a:pPr>
              <a:defRPr/>
            </a:pPr>
            <a:r>
              <a:rPr lang="en-GB" sz="2400" b="1" dirty="0" smtClean="0">
                <a:solidFill>
                  <a:srgbClr val="000053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Content</a:t>
            </a:r>
            <a:endParaRPr lang="fr-FR" sz="2400" b="1" dirty="0" smtClean="0">
              <a:solidFill>
                <a:srgbClr val="000053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9459" name="Rectangle 8"/>
          <p:cNvSpPr>
            <a:spLocks noGrp="1" noChangeArrowheads="1"/>
          </p:cNvSpPr>
          <p:nvPr>
            <p:ph idx="1"/>
          </p:nvPr>
        </p:nvSpPr>
        <p:spPr>
          <a:xfrm>
            <a:off x="1752600" y="1981200"/>
            <a:ext cx="5715000" cy="3581400"/>
          </a:xfrm>
        </p:spPr>
        <p:txBody>
          <a:bodyPr/>
          <a:lstStyle/>
          <a:p>
            <a:pPr eaLnBrk="1" hangingPunct="1">
              <a:spcAft>
                <a:spcPts val="3000"/>
              </a:spcAft>
              <a:buFont typeface="Wingdings 2" pitchFamily="33" charset="2"/>
              <a:buChar char=""/>
              <a:defRPr/>
            </a:pPr>
            <a:r>
              <a:rPr lang="en-GB" sz="2000" b="1" dirty="0" smtClean="0">
                <a:cs typeface="ＭＳ Ｐゴシック" pitchFamily="33" charset="-128"/>
              </a:rPr>
              <a:t>Characteristics of living in a contaminated area after a nuclear accident </a:t>
            </a:r>
          </a:p>
          <a:p>
            <a:pPr eaLnBrk="1" hangingPunct="1">
              <a:spcAft>
                <a:spcPts val="3000"/>
              </a:spcAft>
              <a:buFont typeface="Wingdings 2" pitchFamily="33" charset="2"/>
              <a:buChar char=""/>
              <a:defRPr/>
            </a:pPr>
            <a:r>
              <a:rPr lang="en-GB" sz="2000" b="1" dirty="0" smtClean="0">
                <a:cs typeface="ＭＳ Ｐゴシック" pitchFamily="33" charset="-128"/>
              </a:rPr>
              <a:t>Lessons from the Chernobyl experience 	</a:t>
            </a:r>
            <a:endParaRPr lang="en-GB" sz="1800" dirty="0" smtClean="0">
              <a:cs typeface="ＭＳ Ｐゴシック" pitchFamily="33" charset="-128"/>
            </a:endParaRPr>
          </a:p>
          <a:p>
            <a:pPr eaLnBrk="1" hangingPunct="1">
              <a:spcAft>
                <a:spcPts val="3000"/>
              </a:spcAft>
              <a:buFont typeface="Wingdings 2" pitchFamily="33" charset="2"/>
              <a:buChar char=""/>
              <a:defRPr/>
            </a:pPr>
            <a:r>
              <a:rPr lang="en-GB" sz="2000" b="1" dirty="0" smtClean="0">
                <a:cs typeface="ＭＳ Ｐゴシック" pitchFamily="33" charset="-128"/>
              </a:rPr>
              <a:t>Concluding remarks</a:t>
            </a:r>
          </a:p>
          <a:p>
            <a:pPr eaLnBrk="1" hangingPunct="1">
              <a:lnSpc>
                <a:spcPct val="140000"/>
              </a:lnSpc>
              <a:buFont typeface="Wingdings 2" pitchFamily="33" charset="2"/>
              <a:buChar char=""/>
              <a:defRPr/>
            </a:pPr>
            <a:endParaRPr lang="en-GB" sz="2000" dirty="0" smtClean="0"/>
          </a:p>
          <a:p>
            <a:pPr marL="258763" indent="-258763" eaLnBrk="1" hangingPunct="1">
              <a:spcAft>
                <a:spcPts val="1200"/>
              </a:spcAft>
              <a:buFont typeface="Wingdings 2" pitchFamily="33" charset="2"/>
              <a:buChar char=""/>
              <a:defRPr/>
            </a:pPr>
            <a:endParaRPr lang="fr-FR" sz="2000" dirty="0" smtClean="0">
              <a:cs typeface="ＭＳ Ｐゴシック" pitchFamily="33" charset="-128"/>
            </a:endParaRPr>
          </a:p>
        </p:txBody>
      </p:sp>
      <p:sp>
        <p:nvSpPr>
          <p:cNvPr id="13316" name="ZoneTexte 4"/>
          <p:cNvSpPr txBox="1">
            <a:spLocks noChangeArrowheads="1"/>
          </p:cNvSpPr>
          <p:nvPr/>
        </p:nvSpPr>
        <p:spPr bwMode="auto">
          <a:xfrm>
            <a:off x="434975" y="78105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18288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-107" charset="2"/>
              <a:buNone/>
            </a:pPr>
            <a:endParaRPr lang="en-GB" sz="1600"/>
          </a:p>
        </p:txBody>
      </p:sp>
      <p:sp>
        <p:nvSpPr>
          <p:cNvPr id="13317" name="Espace réservé du numéro de diapositive 4"/>
          <p:cNvSpPr txBox="1">
            <a:spLocks noGrp="1"/>
          </p:cNvSpPr>
          <p:nvPr/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C2D86B69-FB4B-DB4D-B31C-1A0A361419C9}" type="slidenum">
              <a:rPr lang="fr-FR" sz="1200"/>
              <a:pPr algn="r"/>
              <a:t>2</a:t>
            </a:fld>
            <a:endParaRPr lang="fr-FR" sz="120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 wrap="none">
            <a:normAutofit/>
          </a:bodyPr>
          <a:lstStyle/>
          <a:p>
            <a:pPr marL="342900" indent="-342900">
              <a:defRPr/>
            </a:pPr>
            <a:r>
              <a:rPr lang="en-GB" sz="2400" b="1" dirty="0" smtClean="0">
                <a:solidFill>
                  <a:srgbClr val="000045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Concluding remarks (3) 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5800" cy="4724400"/>
          </a:xfrm>
        </p:spPr>
        <p:txBody>
          <a:bodyPr/>
          <a:lstStyle/>
          <a:p>
            <a:pPr marL="547687" indent="-457200">
              <a:lnSpc>
                <a:spcPct val="120000"/>
              </a:lnSpc>
              <a:spcAft>
                <a:spcPts val="600"/>
              </a:spcAft>
            </a:pPr>
            <a:r>
              <a:rPr lang="en-GB" sz="2000" dirty="0" smtClean="0">
                <a:latin typeface="Arial" pitchFamily="-107" charset="0"/>
                <a:ea typeface="Arial" pitchFamily="-107" charset="0"/>
                <a:cs typeface="Arial" pitchFamily="-107" charset="0"/>
              </a:rPr>
              <a:t>In addition to understanding the </a:t>
            </a:r>
            <a:r>
              <a:rPr lang="en-GB" sz="2000" b="1" dirty="0" smtClean="0">
                <a:solidFill>
                  <a:srgbClr val="800000"/>
                </a:solidFill>
                <a:latin typeface="Arial" pitchFamily="-107" charset="0"/>
                <a:ea typeface="Arial" pitchFamily="-107" charset="0"/>
                <a:cs typeface="Arial" pitchFamily="-107" charset="0"/>
              </a:rPr>
              <a:t>technical and human dimensions </a:t>
            </a:r>
            <a:r>
              <a:rPr lang="en-GB" sz="2000" dirty="0" smtClean="0">
                <a:latin typeface="Arial" pitchFamily="-107" charset="0"/>
                <a:ea typeface="Arial" pitchFamily="-107" charset="0"/>
                <a:cs typeface="Arial" pitchFamily="-107" charset="0"/>
              </a:rPr>
              <a:t>of rehabilitation, the ETHOS project and CORE programme in Belarus have also led to the development of  </a:t>
            </a:r>
            <a:r>
              <a:rPr lang="en-GB" sz="2000" b="1" dirty="0" smtClean="0">
                <a:solidFill>
                  <a:srgbClr val="800000"/>
                </a:solidFill>
                <a:latin typeface="Arial" pitchFamily="-107" charset="0"/>
                <a:ea typeface="Arial" pitchFamily="-107" charset="0"/>
                <a:cs typeface="Arial" pitchFamily="-107" charset="0"/>
              </a:rPr>
              <a:t>methods and procedures </a:t>
            </a:r>
            <a:r>
              <a:rPr lang="en-GB" sz="2000" dirty="0" smtClean="0">
                <a:latin typeface="Arial" pitchFamily="-107" charset="0"/>
                <a:ea typeface="Arial" pitchFamily="-107" charset="0"/>
                <a:cs typeface="Arial" pitchFamily="-107" charset="0"/>
              </a:rPr>
              <a:t>to:</a:t>
            </a:r>
          </a:p>
          <a:p>
            <a:pPr marL="914400" lvl="1" indent="-457200">
              <a:lnSpc>
                <a:spcPct val="120000"/>
              </a:lnSpc>
              <a:spcAft>
                <a:spcPts val="0"/>
              </a:spcAft>
            </a:pPr>
            <a:r>
              <a:rPr lang="en-GB" sz="2000" dirty="0" smtClean="0">
                <a:latin typeface="Arial" pitchFamily="-107" charset="0"/>
                <a:ea typeface="Arial" pitchFamily="-107" charset="0"/>
                <a:cs typeface="Arial" pitchFamily="-107" charset="0"/>
              </a:rPr>
              <a:t>Help local actors to engage</a:t>
            </a:r>
            <a:r>
              <a:rPr lang="en-GB" sz="2000" b="1" dirty="0" smtClean="0">
                <a:solidFill>
                  <a:srgbClr val="800000"/>
                </a:solidFill>
                <a:latin typeface="Arial" pitchFamily="-107" charset="0"/>
                <a:ea typeface="Arial" pitchFamily="-107" charset="0"/>
                <a:cs typeface="Arial" pitchFamily="-107" charset="0"/>
              </a:rPr>
              <a:t> </a:t>
            </a:r>
            <a:r>
              <a:rPr lang="en-GB" sz="2000" dirty="0" smtClean="0">
                <a:latin typeface="Arial" pitchFamily="-107" charset="0"/>
                <a:ea typeface="Arial" pitchFamily="-107" charset="0"/>
                <a:cs typeface="Arial" pitchFamily="-107" charset="0"/>
              </a:rPr>
              <a:t>in the process of rehabilitation.</a:t>
            </a:r>
          </a:p>
          <a:p>
            <a:pPr marL="914400" lvl="1" indent="-457200">
              <a:lnSpc>
                <a:spcPct val="120000"/>
              </a:lnSpc>
              <a:spcAft>
                <a:spcPts val="0"/>
              </a:spcAft>
            </a:pPr>
            <a:r>
              <a:rPr lang="en-GB" sz="2000" dirty="0" smtClean="0">
                <a:latin typeface="Arial" pitchFamily="-107" charset="0"/>
                <a:ea typeface="Arial" pitchFamily="-107" charset="0"/>
                <a:cs typeface="Arial" pitchFamily="-107" charset="0"/>
              </a:rPr>
              <a:t>Pilot the radiological quality at the individual level</a:t>
            </a:r>
          </a:p>
          <a:p>
            <a:pPr marL="914400" lvl="1" indent="-457200">
              <a:lnSpc>
                <a:spcPct val="120000"/>
              </a:lnSpc>
              <a:spcAft>
                <a:spcPts val="0"/>
              </a:spcAft>
            </a:pPr>
            <a:r>
              <a:rPr lang="en-GB" sz="2000" dirty="0" smtClean="0">
                <a:latin typeface="Arial" pitchFamily="-107" charset="0"/>
                <a:ea typeface="Arial" pitchFamily="-107" charset="0"/>
                <a:cs typeface="Arial" pitchFamily="-107" charset="0"/>
              </a:rPr>
              <a:t>Articulate radiation monitoring, health surveillance and education at school for developing the practical radiation protection culture among the affected population</a:t>
            </a:r>
          </a:p>
          <a:p>
            <a:pPr marL="914400" lvl="1" indent="-457200">
              <a:lnSpc>
                <a:spcPct val="120000"/>
              </a:lnSpc>
              <a:spcAft>
                <a:spcPts val="0"/>
              </a:spcAft>
            </a:pPr>
            <a:r>
              <a:rPr lang="en-GB" sz="2000" dirty="0" smtClean="0">
                <a:latin typeface="Arial" pitchFamily="-107" charset="0"/>
                <a:ea typeface="Arial" pitchFamily="-107" charset="0"/>
                <a:cs typeface="Arial" pitchFamily="-107" charset="0"/>
              </a:rPr>
              <a:t>Identify, assess, and support local projects (methodologically and financially)</a:t>
            </a:r>
          </a:p>
          <a:p>
            <a:pPr eaLnBrk="1" hangingPunct="1">
              <a:lnSpc>
                <a:spcPct val="130000"/>
              </a:lnSpc>
              <a:spcAft>
                <a:spcPts val="0"/>
              </a:spcAft>
              <a:buNone/>
            </a:pPr>
            <a:endParaRPr lang="en-GB" sz="2000" dirty="0" smtClean="0">
              <a:latin typeface="Helvetica" charset="0"/>
              <a:ea typeface="ＭＳ Ｐゴシック" charset="-128"/>
              <a:cs typeface="ＭＳ Ｐゴシック" charset="-128"/>
            </a:endParaRPr>
          </a:p>
          <a:p>
            <a:pPr eaLnBrk="1" hangingPunct="1">
              <a:lnSpc>
                <a:spcPct val="130000"/>
              </a:lnSpc>
              <a:spcAft>
                <a:spcPts val="0"/>
              </a:spcAft>
              <a:buNone/>
            </a:pPr>
            <a:endParaRPr lang="en-GB" sz="2000" dirty="0" smtClean="0"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  <a:p>
            <a:pPr marL="273050" lvl="1" indent="-273050">
              <a:spcAft>
                <a:spcPts val="1800"/>
              </a:spcAft>
              <a:buSzPct val="95000"/>
            </a:pPr>
            <a:endParaRPr lang="en-GB" sz="2300" dirty="0" smtClean="0">
              <a:solidFill>
                <a:srgbClr val="000053"/>
              </a:solidFill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  <a:p>
            <a:pPr>
              <a:spcAft>
                <a:spcPts val="1800"/>
              </a:spcAft>
              <a:buFont typeface="Wingdings 2" pitchFamily="-107" charset="2"/>
              <a:buNone/>
            </a:pPr>
            <a:r>
              <a:rPr lang="en-GB" sz="2000" dirty="0" smtClean="0">
                <a:solidFill>
                  <a:srgbClr val="000053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 </a:t>
            </a:r>
          </a:p>
          <a:p>
            <a:endParaRPr lang="en-GB" dirty="0" smtClean="0">
              <a:latin typeface="Arial" pitchFamily="-107" charset="0"/>
              <a:ea typeface="Arial" pitchFamily="-107" charset="0"/>
              <a:cs typeface="Arial" pitchFamily="-107" charset="0"/>
            </a:endParaRPr>
          </a:p>
        </p:txBody>
      </p:sp>
      <p:sp>
        <p:nvSpPr>
          <p:cNvPr id="40964" name="Espace réservé du numéro de diapositive 4"/>
          <p:cNvSpPr txBox="1">
            <a:spLocks noGrp="1"/>
          </p:cNvSpPr>
          <p:nvPr/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36DFDFBB-E4A7-2942-A3CE-F9460B2B9B0C}" type="slidenum">
              <a:rPr lang="fr-FR" sz="1200"/>
              <a:pPr algn="r"/>
              <a:t>20</a:t>
            </a:fld>
            <a:endParaRPr lang="fr-FR" sz="120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 wrap="none">
            <a:normAutofit/>
          </a:bodyPr>
          <a:lstStyle/>
          <a:p>
            <a:pPr marL="342900" indent="-342900">
              <a:defRPr/>
            </a:pPr>
            <a:r>
              <a:rPr lang="en-GB" sz="2400" b="1" dirty="0" smtClean="0">
                <a:solidFill>
                  <a:srgbClr val="000045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Concluding remarks (4)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914400" y="1524000"/>
            <a:ext cx="7467600" cy="4267200"/>
          </a:xfrm>
        </p:spPr>
        <p:txBody>
          <a:bodyPr/>
          <a:lstStyle/>
          <a:p>
            <a:pPr eaLnBrk="1" hangingPunct="1">
              <a:lnSpc>
                <a:spcPct val="130000"/>
              </a:lnSpc>
              <a:spcAft>
                <a:spcPts val="0"/>
              </a:spcAft>
            </a:pPr>
            <a:r>
              <a:rPr lang="en-GB" sz="2000" dirty="0" smtClean="0">
                <a:latin typeface="+mn-lt"/>
                <a:ea typeface="ＭＳ Ｐゴシック" charset="-128"/>
                <a:cs typeface="ＭＳ Ｐゴシック" charset="-128"/>
              </a:rPr>
              <a:t>The first elements of the return of experience of Japan show that there are </a:t>
            </a:r>
            <a:r>
              <a:rPr lang="en-GB" sz="2000" b="1" dirty="0" smtClean="0">
                <a:solidFill>
                  <a:srgbClr val="800000"/>
                </a:solidFill>
                <a:latin typeface="+mn-lt"/>
                <a:ea typeface="ＭＳ Ｐゴシック" charset="-128"/>
                <a:cs typeface="ＭＳ Ｐゴシック" charset="-128"/>
              </a:rPr>
              <a:t>no significant differences between </a:t>
            </a:r>
            <a:r>
              <a:rPr lang="en-GB" sz="2000" dirty="0" smtClean="0">
                <a:latin typeface="+mn-lt"/>
                <a:ea typeface="ＭＳ Ｐゴシック" charset="-128"/>
                <a:cs typeface="ＭＳ Ｐゴシック" charset="-128"/>
              </a:rPr>
              <a:t>the general feelings and attitudes of the affected populations by the </a:t>
            </a:r>
            <a:r>
              <a:rPr lang="en-GB" sz="2000" b="1" dirty="0" smtClean="0">
                <a:solidFill>
                  <a:srgbClr val="800000"/>
                </a:solidFill>
                <a:latin typeface="+mn-lt"/>
                <a:ea typeface="ＭＳ Ｐゴシック" charset="-128"/>
                <a:cs typeface="ＭＳ Ｐゴシック" charset="-128"/>
              </a:rPr>
              <a:t>Chernobyl and Fukushima </a:t>
            </a:r>
            <a:r>
              <a:rPr lang="en-GB" sz="2000" dirty="0" smtClean="0">
                <a:latin typeface="+mn-lt"/>
                <a:ea typeface="ＭＳ Ｐゴシック" charset="-128"/>
                <a:cs typeface="ＭＳ Ｐゴシック" charset="-128"/>
              </a:rPr>
              <a:t>accidents</a:t>
            </a:r>
          </a:p>
          <a:p>
            <a:pPr eaLnBrk="1" hangingPunct="1">
              <a:lnSpc>
                <a:spcPct val="130000"/>
              </a:lnSpc>
              <a:spcAft>
                <a:spcPts val="0"/>
              </a:spcAft>
              <a:buNone/>
            </a:pPr>
            <a:endParaRPr lang="en-GB" sz="2000" dirty="0" smtClean="0">
              <a:latin typeface="+mn-lt"/>
              <a:ea typeface="ＭＳ Ｐゴシック" charset="-128"/>
              <a:cs typeface="ＭＳ Ｐゴシック" charset="-128"/>
            </a:endParaRPr>
          </a:p>
          <a:p>
            <a:pPr eaLnBrk="1" hangingPunct="1">
              <a:lnSpc>
                <a:spcPct val="130000"/>
              </a:lnSpc>
              <a:spcAft>
                <a:spcPts val="0"/>
              </a:spcAft>
            </a:pPr>
            <a:r>
              <a:rPr lang="en-GB" sz="2000" dirty="0" smtClean="0">
                <a:latin typeface="+mn-lt"/>
                <a:ea typeface="ＭＳ Ｐゴシック" charset="-128"/>
                <a:cs typeface="ＭＳ Ｐゴシック" charset="-128"/>
              </a:rPr>
              <a:t>The rehabilitation of living conditions is not only a matter for science and technology. It is also a human problem calling for respecting the </a:t>
            </a:r>
            <a:r>
              <a:rPr lang="en-GB" sz="2000" dirty="0" smtClean="0">
                <a:latin typeface="+mn-lt"/>
              </a:rPr>
              <a:t>fundamental values of </a:t>
            </a:r>
            <a:r>
              <a:rPr lang="en-GB" sz="2000" b="1" dirty="0" smtClean="0">
                <a:solidFill>
                  <a:srgbClr val="800000"/>
                </a:solidFill>
                <a:latin typeface="+mn-lt"/>
              </a:rPr>
              <a:t>liberty</a:t>
            </a:r>
            <a:r>
              <a:rPr lang="en-GB" sz="2000" dirty="0" smtClean="0">
                <a:solidFill>
                  <a:srgbClr val="800000"/>
                </a:solidFill>
                <a:latin typeface="+mn-lt"/>
              </a:rPr>
              <a:t>, </a:t>
            </a:r>
            <a:r>
              <a:rPr lang="en-GB" sz="2000" b="1" dirty="0" smtClean="0">
                <a:solidFill>
                  <a:srgbClr val="800000"/>
                </a:solidFill>
                <a:latin typeface="+mn-lt"/>
              </a:rPr>
              <a:t>autonomy</a:t>
            </a:r>
            <a:r>
              <a:rPr lang="en-GB" sz="2000" dirty="0" smtClean="0">
                <a:latin typeface="+mn-lt"/>
              </a:rPr>
              <a:t> </a:t>
            </a:r>
            <a:r>
              <a:rPr lang="en-GB" sz="2000" b="1" dirty="0" smtClean="0">
                <a:solidFill>
                  <a:srgbClr val="800000"/>
                </a:solidFill>
                <a:latin typeface="+mn-lt"/>
              </a:rPr>
              <a:t>and dignity </a:t>
            </a:r>
            <a:r>
              <a:rPr lang="en-GB" sz="2000" dirty="0" smtClean="0">
                <a:latin typeface="+mn-lt"/>
                <a:ea typeface="ＭＳ Ｐゴシック" charset="-128"/>
                <a:cs typeface="ＭＳ Ｐゴシック" charset="-128"/>
              </a:rPr>
              <a:t>of the affected people</a:t>
            </a:r>
          </a:p>
          <a:p>
            <a:pPr eaLnBrk="1" hangingPunct="1">
              <a:lnSpc>
                <a:spcPct val="130000"/>
              </a:lnSpc>
              <a:spcAft>
                <a:spcPts val="0"/>
              </a:spcAft>
            </a:pPr>
            <a:endParaRPr lang="en-GB" sz="2000" dirty="0" smtClean="0"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  <a:p>
            <a:pPr marL="273050" lvl="1" indent="-273050">
              <a:spcAft>
                <a:spcPts val="1800"/>
              </a:spcAft>
              <a:buSzPct val="95000"/>
            </a:pPr>
            <a:endParaRPr lang="en-GB" sz="2300" dirty="0" smtClean="0">
              <a:solidFill>
                <a:srgbClr val="000053"/>
              </a:solidFill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  <a:p>
            <a:pPr>
              <a:spcAft>
                <a:spcPts val="1800"/>
              </a:spcAft>
              <a:buFont typeface="Wingdings 2" pitchFamily="-107" charset="2"/>
              <a:buNone/>
            </a:pPr>
            <a:r>
              <a:rPr lang="en-GB" sz="2000" dirty="0" smtClean="0">
                <a:solidFill>
                  <a:srgbClr val="000053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 </a:t>
            </a:r>
          </a:p>
          <a:p>
            <a:endParaRPr lang="en-GB" dirty="0" smtClean="0">
              <a:latin typeface="Arial" pitchFamily="-107" charset="0"/>
              <a:ea typeface="Arial" pitchFamily="-107" charset="0"/>
              <a:cs typeface="Arial" pitchFamily="-107" charset="0"/>
            </a:endParaRPr>
          </a:p>
        </p:txBody>
      </p:sp>
      <p:sp>
        <p:nvSpPr>
          <p:cNvPr id="40964" name="Espace réservé du numéro de diapositive 4"/>
          <p:cNvSpPr txBox="1">
            <a:spLocks noGrp="1"/>
          </p:cNvSpPr>
          <p:nvPr/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36DFDFBB-E4A7-2942-A3CE-F9460B2B9B0C}" type="slidenum">
              <a:rPr lang="fr-FR" sz="1200"/>
              <a:pPr algn="r"/>
              <a:t>21</a:t>
            </a:fld>
            <a:endParaRPr lang="fr-FR" sz="120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ICRP Logo.gif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95400" y="1905000"/>
            <a:ext cx="6678166" cy="2133600"/>
          </a:xfrm>
          <a:prstGeom prst="rect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</p:spPr>
      </p:pic>
      <p:sp>
        <p:nvSpPr>
          <p:cNvPr id="53251" name="Text Placeholder 17"/>
          <p:cNvSpPr>
            <a:spLocks noGrp="1"/>
          </p:cNvSpPr>
          <p:nvPr>
            <p:ph type="body" idx="1"/>
          </p:nvPr>
        </p:nvSpPr>
        <p:spPr>
          <a:xfrm>
            <a:off x="0" y="4495800"/>
            <a:ext cx="9144000" cy="533400"/>
          </a:xfrm>
        </p:spPr>
        <p:txBody>
          <a:bodyPr/>
          <a:lstStyle/>
          <a:p>
            <a:pPr algn="ctr" eaLnBrk="1" hangingPunct="1"/>
            <a:r>
              <a:rPr lang="en-US" u="sng">
                <a:latin typeface="Arial" pitchFamily="-107" charset="0"/>
                <a:ea typeface="Arial" pitchFamily="-107" charset="0"/>
                <a:cs typeface="Arial" pitchFamily="-107" charset="0"/>
              </a:rPr>
              <a:t>www.icrp.org</a:t>
            </a:r>
            <a:endParaRPr lang="en-CA" u="sng">
              <a:latin typeface="Arial" pitchFamily="-107" charset="0"/>
              <a:ea typeface="Arial" pitchFamily="-107" charset="0"/>
              <a:cs typeface="Arial" pitchFamily="-107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914400"/>
          </a:xfrm>
        </p:spPr>
        <p:txBody>
          <a:bodyPr/>
          <a:lstStyle/>
          <a:p>
            <a:pPr>
              <a:defRPr/>
            </a:pPr>
            <a:r>
              <a:rPr lang="en-GB" sz="2400" b="1" dirty="0" smtClean="0">
                <a:solidFill>
                  <a:srgbClr val="000053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Experience</a:t>
            </a:r>
            <a:endParaRPr lang="fr-FR" sz="2400" b="1" dirty="0" smtClean="0">
              <a:solidFill>
                <a:srgbClr val="000053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9459" name="Rectangle 8"/>
          <p:cNvSpPr>
            <a:spLocks noGrp="1" noChangeArrowheads="1"/>
          </p:cNvSpPr>
          <p:nvPr>
            <p:ph idx="1"/>
          </p:nvPr>
        </p:nvSpPr>
        <p:spPr>
          <a:xfrm>
            <a:off x="1066800" y="1828800"/>
            <a:ext cx="7391400" cy="3581400"/>
          </a:xfrm>
        </p:spPr>
        <p:txBody>
          <a:bodyPr/>
          <a:lstStyle/>
          <a:p>
            <a:pPr eaLnBrk="1" hangingPunct="1">
              <a:spcAft>
                <a:spcPts val="3000"/>
              </a:spcAft>
              <a:buFont typeface="Wingdings 2" pitchFamily="33" charset="2"/>
              <a:buChar char=""/>
              <a:defRPr/>
            </a:pPr>
            <a:r>
              <a:rPr lang="en-GB" sz="2000" dirty="0" smtClean="0">
                <a:cs typeface="ＭＳ Ｐゴシック" pitchFamily="33" charset="-128"/>
              </a:rPr>
              <a:t>The International Chernobyl Project (1990-1991)</a:t>
            </a:r>
          </a:p>
          <a:p>
            <a:pPr eaLnBrk="1" hangingPunct="1">
              <a:spcAft>
                <a:spcPts val="3000"/>
              </a:spcAft>
              <a:buFont typeface="Wingdings 2" pitchFamily="33" charset="2"/>
              <a:buChar char=""/>
              <a:defRPr/>
            </a:pPr>
            <a:r>
              <a:rPr lang="en-GB" sz="2000" dirty="0" smtClean="0">
                <a:cs typeface="ＭＳ Ｐゴシック" pitchFamily="33" charset="-128"/>
              </a:rPr>
              <a:t>The CEC/CIS Collaborative Programme (1991-1995)</a:t>
            </a:r>
          </a:p>
          <a:p>
            <a:pPr eaLnBrk="1" hangingPunct="1">
              <a:spcAft>
                <a:spcPts val="3000"/>
              </a:spcAft>
              <a:buFont typeface="Wingdings 2" pitchFamily="33" charset="2"/>
              <a:buChar char=""/>
              <a:defRPr/>
            </a:pPr>
            <a:r>
              <a:rPr lang="en-GB" sz="2000" dirty="0" smtClean="0">
                <a:cs typeface="ＭＳ Ｐゴシック" pitchFamily="33" charset="-128"/>
              </a:rPr>
              <a:t>The ETHOS Project in Belarus (1996-2001)</a:t>
            </a:r>
          </a:p>
          <a:p>
            <a:pPr eaLnBrk="1" hangingPunct="1">
              <a:spcAft>
                <a:spcPts val="3000"/>
              </a:spcAft>
              <a:buFont typeface="Wingdings 2" pitchFamily="33" charset="2"/>
              <a:buChar char=""/>
              <a:defRPr/>
            </a:pPr>
            <a:r>
              <a:rPr lang="en-GB" sz="2000" dirty="0" smtClean="0">
                <a:cs typeface="ＭＳ Ｐゴシック" pitchFamily="33" charset="-128"/>
              </a:rPr>
              <a:t>The International CORE Programme in Belarus (2004-2008)</a:t>
            </a:r>
          </a:p>
          <a:p>
            <a:pPr eaLnBrk="1" hangingPunct="1">
              <a:lnSpc>
                <a:spcPct val="140000"/>
              </a:lnSpc>
              <a:buFont typeface="Wingdings 2" pitchFamily="33" charset="2"/>
              <a:buChar char=""/>
              <a:defRPr/>
            </a:pPr>
            <a:r>
              <a:rPr lang="en-GB" sz="2000" dirty="0" smtClean="0"/>
              <a:t>The ICRP Dialogue Initiative in Fukushima (Started in 2011)</a:t>
            </a:r>
          </a:p>
          <a:p>
            <a:pPr marL="258763" indent="-258763" eaLnBrk="1" hangingPunct="1">
              <a:spcAft>
                <a:spcPts val="1200"/>
              </a:spcAft>
              <a:buFont typeface="Wingdings 2" pitchFamily="33" charset="2"/>
              <a:buChar char=""/>
              <a:defRPr/>
            </a:pPr>
            <a:endParaRPr lang="fr-FR" sz="2000" dirty="0" smtClean="0">
              <a:cs typeface="ＭＳ Ｐゴシック" pitchFamily="33" charset="-128"/>
            </a:endParaRPr>
          </a:p>
        </p:txBody>
      </p:sp>
      <p:sp>
        <p:nvSpPr>
          <p:cNvPr id="13316" name="ZoneTexte 4"/>
          <p:cNvSpPr txBox="1">
            <a:spLocks noChangeArrowheads="1"/>
          </p:cNvSpPr>
          <p:nvPr/>
        </p:nvSpPr>
        <p:spPr bwMode="auto">
          <a:xfrm>
            <a:off x="434975" y="78105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18288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-107" charset="2"/>
              <a:buNone/>
            </a:pPr>
            <a:endParaRPr lang="en-GB" sz="1600"/>
          </a:p>
        </p:txBody>
      </p:sp>
      <p:sp>
        <p:nvSpPr>
          <p:cNvPr id="13317" name="Espace réservé du numéro de diapositive 4"/>
          <p:cNvSpPr txBox="1">
            <a:spLocks noGrp="1"/>
          </p:cNvSpPr>
          <p:nvPr/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C2D86B69-FB4B-DB4D-B31C-1A0A361419C9}" type="slidenum">
              <a:rPr lang="fr-FR" sz="1200"/>
              <a:pPr algn="r"/>
              <a:t>3</a:t>
            </a:fld>
            <a:endParaRPr lang="fr-FR" sz="120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8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458200" cy="5257800"/>
          </a:xfrm>
        </p:spPr>
        <p:txBody>
          <a:bodyPr/>
          <a:lstStyle/>
          <a:p>
            <a:pPr marL="258763" indent="-258763" eaLnBrk="1" hangingPunct="1">
              <a:spcAft>
                <a:spcPts val="600"/>
              </a:spcAft>
              <a:buFont typeface="Wingdings 2" pitchFamily="33" charset="2"/>
              <a:buChar char=""/>
              <a:defRPr/>
            </a:pPr>
            <a:r>
              <a:rPr lang="en-GB" sz="2000" b="1" dirty="0" smtClean="0"/>
              <a:t>The radioactive contamination: a disquieting presence</a:t>
            </a:r>
          </a:p>
          <a:p>
            <a:pPr lvl="1" eaLnBrk="1" hangingPunct="1">
              <a:lnSpc>
                <a:spcPct val="110000"/>
              </a:lnSpc>
              <a:spcAft>
                <a:spcPts val="600"/>
              </a:spcAft>
              <a:buFont typeface="Wingdings 2" pitchFamily="33" charset="2"/>
              <a:buChar char=""/>
              <a:defRPr/>
            </a:pPr>
            <a:r>
              <a:rPr lang="en-GB" sz="2000" dirty="0" smtClean="0"/>
              <a:t>Invisible, impalpable, uncatchable </a:t>
            </a:r>
          </a:p>
          <a:p>
            <a:pPr lvl="1" eaLnBrk="1" hangingPunct="1">
              <a:lnSpc>
                <a:spcPct val="110000"/>
              </a:lnSpc>
              <a:spcAft>
                <a:spcPts val="600"/>
              </a:spcAft>
              <a:buFont typeface="Wingdings 2" pitchFamily="33" charset="2"/>
              <a:buChar char=""/>
              <a:defRPr/>
            </a:pPr>
            <a:r>
              <a:rPr lang="en-GB" sz="2000" dirty="0" smtClean="0"/>
              <a:t>Everywhere in the places to live, intrusion in the private sphere </a:t>
            </a:r>
          </a:p>
          <a:p>
            <a:pPr lvl="1" eaLnBrk="1" hangingPunct="1">
              <a:lnSpc>
                <a:spcPct val="110000"/>
              </a:lnSpc>
              <a:spcAft>
                <a:spcPts val="600"/>
              </a:spcAft>
              <a:buFont typeface="Wingdings 2" pitchFamily="33" charset="2"/>
              <a:buChar char=""/>
              <a:defRPr/>
            </a:pPr>
            <a:r>
              <a:rPr lang="en-GB" sz="2000" dirty="0" smtClean="0"/>
              <a:t>Long lasting: several generations </a:t>
            </a:r>
          </a:p>
          <a:p>
            <a:pPr marL="273050" lvl="1" indent="-273050" eaLnBrk="1" hangingPunct="1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2000" b="1" dirty="0" smtClean="0">
                <a:solidFill>
                  <a:srgbClr val="8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An unspeakable presence: no experience, no memory, no words in the common language </a:t>
            </a:r>
          </a:p>
          <a:p>
            <a:pPr eaLnBrk="1" hangingPunct="1">
              <a:lnSpc>
                <a:spcPct val="140000"/>
              </a:lnSpc>
              <a:spcAft>
                <a:spcPts val="600"/>
              </a:spcAft>
              <a:buFont typeface="Wingdings 2" pitchFamily="33" charset="2"/>
              <a:buChar char=""/>
              <a:defRPr/>
            </a:pPr>
            <a:r>
              <a:rPr lang="en-GB" sz="2000" b="1" dirty="0" smtClean="0"/>
              <a:t>All dimensions of daily life are affected: </a:t>
            </a:r>
            <a:r>
              <a:rPr lang="en-GB" sz="2000" dirty="0" smtClean="0"/>
              <a:t>health, environment, social life, production and distribution of foodstuffs and commodities… but also psychological, aesthetic and ethical dimensions</a:t>
            </a:r>
          </a:p>
          <a:p>
            <a:pPr eaLnBrk="1" hangingPunct="1">
              <a:lnSpc>
                <a:spcPct val="140000"/>
              </a:lnSpc>
              <a:spcAft>
                <a:spcPts val="600"/>
              </a:spcAft>
              <a:buFont typeface="Wingdings 2" pitchFamily="33" charset="2"/>
              <a:buChar char=""/>
              <a:defRPr/>
            </a:pPr>
            <a:r>
              <a:rPr lang="en-GB" sz="2000" b="1" dirty="0" smtClean="0"/>
              <a:t>Everybody is affected : </a:t>
            </a:r>
            <a:r>
              <a:rPr lang="en-GB" sz="2000" dirty="0" smtClean="0"/>
              <a:t>residents</a:t>
            </a:r>
            <a:r>
              <a:rPr lang="en-GB" sz="1800" dirty="0" smtClean="0"/>
              <a:t>,</a:t>
            </a:r>
            <a:r>
              <a:rPr lang="en-GB" sz="2000" dirty="0" smtClean="0"/>
              <a:t> local authorities and professionals, local organizations and businesses, but also national ones</a:t>
            </a:r>
          </a:p>
          <a:p>
            <a:pPr eaLnBrk="1" hangingPunct="1">
              <a:spcAft>
                <a:spcPts val="600"/>
              </a:spcAft>
              <a:buFont typeface="Wingdings 2" pitchFamily="33" charset="2"/>
              <a:buChar char=""/>
              <a:defRPr/>
            </a:pPr>
            <a:endParaRPr lang="en-US" sz="2000" b="1" dirty="0" smtClean="0">
              <a:solidFill>
                <a:srgbClr val="000000"/>
              </a:solidFill>
              <a:cs typeface="ＭＳ Ｐゴシック" pitchFamily="33" charset="-128"/>
            </a:endParaRPr>
          </a:p>
          <a:p>
            <a:pPr eaLnBrk="1" hangingPunct="1">
              <a:spcAft>
                <a:spcPts val="1200"/>
              </a:spcAft>
              <a:buFont typeface="Wingdings 2" pitchFamily="33" charset="2"/>
              <a:buChar char=""/>
              <a:defRPr/>
            </a:pPr>
            <a:endParaRPr lang="en-US" sz="2000" dirty="0" smtClean="0">
              <a:cs typeface="ＭＳ Ｐゴシック" pitchFamily="33" charset="-128"/>
            </a:endParaRPr>
          </a:p>
          <a:p>
            <a:pPr eaLnBrk="1" hangingPunct="1">
              <a:lnSpc>
                <a:spcPct val="140000"/>
              </a:lnSpc>
              <a:buFont typeface="Wingdings 2" pitchFamily="33" charset="2"/>
              <a:buChar char=""/>
              <a:defRPr/>
            </a:pPr>
            <a:endParaRPr lang="en-GB" sz="2000" dirty="0" smtClean="0"/>
          </a:p>
          <a:p>
            <a:pPr marL="258763" indent="-258763" eaLnBrk="1" hangingPunct="1">
              <a:spcAft>
                <a:spcPts val="1200"/>
              </a:spcAft>
              <a:buFont typeface="Wingdings 2" pitchFamily="33" charset="2"/>
              <a:buChar char=""/>
              <a:defRPr/>
            </a:pPr>
            <a:endParaRPr lang="fr-FR" sz="2000" dirty="0" smtClean="0">
              <a:cs typeface="ＭＳ Ｐゴシック" pitchFamily="33" charset="-128"/>
            </a:endParaRPr>
          </a:p>
        </p:txBody>
      </p:sp>
      <p:sp>
        <p:nvSpPr>
          <p:cNvPr id="15364" name="ZoneTexte 4"/>
          <p:cNvSpPr txBox="1">
            <a:spLocks noChangeArrowheads="1"/>
          </p:cNvSpPr>
          <p:nvPr/>
        </p:nvSpPr>
        <p:spPr bwMode="auto">
          <a:xfrm>
            <a:off x="434975" y="78105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18288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-107" charset="2"/>
              <a:buNone/>
            </a:pPr>
            <a:endParaRPr lang="en-GB" sz="1600"/>
          </a:p>
        </p:txBody>
      </p:sp>
      <p:sp>
        <p:nvSpPr>
          <p:cNvPr id="15365" name="Espace réservé du numéro de diapositive 4"/>
          <p:cNvSpPr txBox="1">
            <a:spLocks noGrp="1"/>
          </p:cNvSpPr>
          <p:nvPr/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0454FD69-4E3F-CD44-BF80-21C94516B6B3}" type="slidenum">
              <a:rPr lang="fr-FR" sz="1200"/>
              <a:pPr algn="r"/>
              <a:t>4</a:t>
            </a:fld>
            <a:endParaRPr lang="fr-FR" sz="120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GB" sz="2400" b="1" dirty="0" smtClean="0">
                <a:solidFill>
                  <a:srgbClr val="000045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Living in contaminated areas (1)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GB" sz="2400" b="1" dirty="0" smtClean="0">
                <a:solidFill>
                  <a:srgbClr val="000045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Living in contaminated areas (2)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066800"/>
            <a:ext cx="8001000" cy="5257800"/>
          </a:xfrm>
        </p:spPr>
        <p:txBody>
          <a:bodyPr/>
          <a:lstStyle/>
          <a:p>
            <a:pPr marL="273050" lvl="1" indent="-273050" eaLnBrk="1" hangingPunct="1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2000" b="1" dirty="0" smtClean="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For each individual, the presence of radioactivity modifies her/his relationship to risk, to the land, to other people:</a:t>
            </a:r>
          </a:p>
          <a:p>
            <a:pPr lvl="1" eaLnBrk="1" hangingPunct="1">
              <a:lnSpc>
                <a:spcPct val="130000"/>
              </a:lnSpc>
              <a:spcAft>
                <a:spcPts val="0"/>
              </a:spcAft>
            </a:pPr>
            <a:r>
              <a:rPr lang="en-GB" sz="1800" dirty="0" smtClean="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Everyone is faced with the thought of death</a:t>
            </a:r>
          </a:p>
          <a:p>
            <a:pPr lvl="1" eaLnBrk="1" hangingPunct="1">
              <a:lnSpc>
                <a:spcPct val="130000"/>
              </a:lnSpc>
              <a:spcAft>
                <a:spcPts val="0"/>
              </a:spcAft>
            </a:pPr>
            <a:r>
              <a:rPr lang="en-GB" sz="1800" dirty="0" smtClean="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Environment, and particularly foodstuffs, are perceived as hostile</a:t>
            </a:r>
          </a:p>
          <a:p>
            <a:pPr lvl="1" eaLnBrk="1" hangingPunct="1">
              <a:lnSpc>
                <a:spcPct val="130000"/>
              </a:lnSpc>
              <a:spcAft>
                <a:spcPts val="0"/>
              </a:spcAft>
            </a:pPr>
            <a:r>
              <a:rPr lang="en-GB" sz="1800" dirty="0" smtClean="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Goods and products have less or no value anymore</a:t>
            </a:r>
          </a:p>
          <a:p>
            <a:pPr lvl="1" eaLnBrk="1" hangingPunct="1">
              <a:lnSpc>
                <a:spcPct val="130000"/>
              </a:lnSpc>
              <a:spcAft>
                <a:spcPts val="0"/>
              </a:spcAft>
            </a:pPr>
            <a:r>
              <a:rPr lang="en-GB" sz="1800" b="1" dirty="0" smtClean="0">
                <a:solidFill>
                  <a:srgbClr val="8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The common heritage is devaluated</a:t>
            </a:r>
          </a:p>
          <a:p>
            <a:pPr lvl="1" eaLnBrk="1" hangingPunct="1">
              <a:lnSpc>
                <a:spcPct val="130000"/>
              </a:lnSpc>
              <a:spcAft>
                <a:spcPts val="0"/>
              </a:spcAft>
            </a:pPr>
            <a:r>
              <a:rPr lang="en-GB" sz="1800" dirty="0" smtClean="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Residents of the affected areas feels discriminated</a:t>
            </a:r>
          </a:p>
          <a:p>
            <a:pPr lvl="1" eaLnBrk="1" hangingPunct="1">
              <a:lnSpc>
                <a:spcPct val="130000"/>
              </a:lnSpc>
              <a:spcAft>
                <a:spcPts val="0"/>
              </a:spcAft>
              <a:buNone/>
            </a:pPr>
            <a:endParaRPr lang="en-GB" sz="1000" dirty="0" smtClean="0"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  <a:p>
            <a:pPr eaLnBrk="1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en-GB" sz="2000" b="1" dirty="0" smtClean="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Actions implemented by authorities disrupt daily life </a:t>
            </a:r>
          </a:p>
          <a:p>
            <a:pPr lvl="1" eaLnBrk="1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en-GB" sz="1800" dirty="0" smtClean="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Countermeasures are intrusive and generate interdictions</a:t>
            </a:r>
            <a:endParaRPr lang="en-GB" sz="1800" b="1" dirty="0" smtClean="0">
              <a:solidFill>
                <a:srgbClr val="800000"/>
              </a:solidFill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  <a:p>
            <a:pPr lvl="1" eaLnBrk="1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en-GB" sz="1800" b="1" dirty="0" smtClean="0">
                <a:solidFill>
                  <a:srgbClr val="8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Radiation protection standards and criteria divide the world between what is good and what is bad </a:t>
            </a:r>
          </a:p>
          <a:p>
            <a:pPr lvl="1" eaLnBrk="1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en-GB" sz="1800" dirty="0" smtClean="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Contamination measurements reduce the quality of things to figures </a:t>
            </a:r>
          </a:p>
          <a:p>
            <a:pPr lvl="1" eaLnBrk="1" hangingPunct="1">
              <a:lnSpc>
                <a:spcPct val="180000"/>
              </a:lnSpc>
            </a:pPr>
            <a:endParaRPr lang="en-GB" sz="1800" dirty="0" smtClean="0"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  <a:p>
            <a:pPr eaLnBrk="1" hangingPunct="1">
              <a:lnSpc>
                <a:spcPct val="180000"/>
              </a:lnSpc>
            </a:pPr>
            <a:endParaRPr lang="en-GB" sz="2000" dirty="0" smtClean="0"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153400" y="6477000"/>
            <a:ext cx="762000" cy="212725"/>
          </a:xfrm>
          <a:noFill/>
          <a:ln>
            <a:miter lim="800000"/>
            <a:headEnd/>
            <a:tailEnd/>
          </a:ln>
        </p:spPr>
        <p:txBody>
          <a:bodyPr lIns="91440" tIns="45720" rIns="91440" bIns="45720" anchor="t"/>
          <a:lstStyle/>
          <a:p>
            <a:pPr algn="r"/>
            <a:fld id="{2F55A2FE-85FB-4541-9CA0-61FFF9168064}" type="slidenum">
              <a:rPr lang="en-US" smtClean="0">
                <a:solidFill>
                  <a:schemeClr val="tx1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pPr algn="r"/>
              <a:t>5</a:t>
            </a:fld>
            <a:endParaRPr lang="en-US" smtClean="0">
              <a:solidFill>
                <a:schemeClr val="tx1"/>
              </a:solidFill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</p:spTree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GB" sz="2400" b="1" dirty="0" smtClean="0">
                <a:solidFill>
                  <a:srgbClr val="000045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Living in contaminated areas (3)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914400"/>
            <a:ext cx="8229600" cy="5486400"/>
          </a:xfrm>
        </p:spPr>
        <p:txBody>
          <a:bodyPr/>
          <a:lstStyle/>
          <a:p>
            <a:pPr eaLnBrk="1" hangingPunct="1">
              <a:lnSpc>
                <a:spcPct val="180000"/>
              </a:lnSpc>
            </a:pPr>
            <a:r>
              <a:rPr lang="en-GB" sz="2000" b="1" dirty="0" smtClean="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General feelings among the population: </a:t>
            </a:r>
          </a:p>
          <a:p>
            <a:pPr lvl="1" eaLnBrk="1" hangingPunct="1">
              <a:lnSpc>
                <a:spcPct val="130000"/>
              </a:lnSpc>
            </a:pPr>
            <a:r>
              <a:rPr lang="en-GB" sz="2000" dirty="0" smtClean="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Loss of confidence in authorities and experts</a:t>
            </a:r>
          </a:p>
          <a:p>
            <a:pPr lvl="1" eaLnBrk="1" hangingPunct="1">
              <a:lnSpc>
                <a:spcPct val="130000"/>
              </a:lnSpc>
            </a:pPr>
            <a:r>
              <a:rPr lang="en-US" sz="2000" dirty="0" smtClean="0">
                <a:solidFill>
                  <a:srgbClr val="000000"/>
                </a:solidFill>
                <a:cs typeface="ＭＳ Ｐゴシック" pitchFamily="33" charset="-128"/>
              </a:rPr>
              <a:t>Strong worry about the future and especially children</a:t>
            </a:r>
            <a:endParaRPr lang="en-GB" sz="2000" dirty="0" smtClean="0">
              <a:solidFill>
                <a:srgbClr val="000000"/>
              </a:solidFill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  <a:p>
            <a:pPr lvl="1" eaLnBrk="1" hangingPunct="1">
              <a:lnSpc>
                <a:spcPct val="130000"/>
              </a:lnSpc>
            </a:pPr>
            <a:r>
              <a:rPr lang="en-GB" sz="2000" dirty="0" smtClean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Feeling of helplessness, abandonment and exclusion</a:t>
            </a:r>
          </a:p>
          <a:p>
            <a:pPr lvl="1" eaLnBrk="1" hangingPunct="1">
              <a:lnSpc>
                <a:spcPct val="130000"/>
              </a:lnSpc>
            </a:pPr>
            <a:r>
              <a:rPr lang="en-GB" sz="2000" b="1" dirty="0" smtClean="0">
                <a:solidFill>
                  <a:srgbClr val="8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Loss of control on daily life</a:t>
            </a:r>
          </a:p>
          <a:p>
            <a:pPr lvl="1" eaLnBrk="1" hangingPunct="1">
              <a:lnSpc>
                <a:spcPct val="130000"/>
              </a:lnSpc>
              <a:buNone/>
            </a:pPr>
            <a:endParaRPr lang="en-GB" sz="1000" b="1" dirty="0" smtClean="0">
              <a:solidFill>
                <a:srgbClr val="800000"/>
              </a:solidFill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  <a:p>
            <a:pPr eaLnBrk="1" hangingPunct="1">
              <a:lnSpc>
                <a:spcPct val="130000"/>
              </a:lnSpc>
            </a:pPr>
            <a:r>
              <a:rPr lang="en-GB" sz="2000" b="1" dirty="0" smtClean="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Attitudes of the affected population facing contamination</a:t>
            </a:r>
          </a:p>
          <a:p>
            <a:pPr lvl="1" eaLnBrk="1" hangingPunct="1">
              <a:lnSpc>
                <a:spcPct val="130000"/>
              </a:lnSpc>
            </a:pPr>
            <a:r>
              <a:rPr lang="en-GB" sz="2000" dirty="0" smtClean="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Denial of the risk</a:t>
            </a:r>
          </a:p>
          <a:p>
            <a:pPr lvl="1" eaLnBrk="1" hangingPunct="1">
              <a:lnSpc>
                <a:spcPct val="130000"/>
              </a:lnSpc>
            </a:pPr>
            <a:r>
              <a:rPr lang="en-GB" sz="2000" dirty="0" smtClean="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Resignation and fatalism</a:t>
            </a:r>
          </a:p>
          <a:p>
            <a:pPr lvl="1" eaLnBrk="1" hangingPunct="1">
              <a:lnSpc>
                <a:spcPct val="130000"/>
              </a:lnSpc>
            </a:pPr>
            <a:r>
              <a:rPr lang="en-GB" sz="2000" dirty="0" smtClean="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Anxiety and stress</a:t>
            </a:r>
          </a:p>
          <a:p>
            <a:pPr lvl="1" eaLnBrk="1" hangingPunct="1">
              <a:lnSpc>
                <a:spcPct val="130000"/>
              </a:lnSpc>
            </a:pPr>
            <a:r>
              <a:rPr lang="en-GB" sz="2000" b="1" dirty="0" smtClean="0">
                <a:solidFill>
                  <a:srgbClr val="8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Resilience and willingness to improve the situation</a:t>
            </a:r>
          </a:p>
          <a:p>
            <a:pPr eaLnBrk="1" hangingPunct="1">
              <a:lnSpc>
                <a:spcPct val="180000"/>
              </a:lnSpc>
            </a:pPr>
            <a:endParaRPr lang="en-GB" sz="1800" b="1" dirty="0" smtClean="0">
              <a:solidFill>
                <a:srgbClr val="800000"/>
              </a:solidFill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  <a:p>
            <a:pPr lvl="1" eaLnBrk="1" hangingPunct="1">
              <a:lnSpc>
                <a:spcPct val="180000"/>
              </a:lnSpc>
            </a:pPr>
            <a:endParaRPr lang="en-GB" sz="1800" dirty="0" smtClean="0"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  <a:p>
            <a:pPr eaLnBrk="1" hangingPunct="1">
              <a:lnSpc>
                <a:spcPct val="180000"/>
              </a:lnSpc>
            </a:pPr>
            <a:endParaRPr lang="en-GB" sz="2000" dirty="0" smtClean="0"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153400" y="6477000"/>
            <a:ext cx="762000" cy="212725"/>
          </a:xfrm>
          <a:noFill/>
          <a:ln>
            <a:miter lim="800000"/>
            <a:headEnd/>
            <a:tailEnd/>
          </a:ln>
        </p:spPr>
        <p:txBody>
          <a:bodyPr lIns="91440" tIns="45720" rIns="91440" bIns="45720" anchor="t"/>
          <a:lstStyle/>
          <a:p>
            <a:pPr algn="r"/>
            <a:fld id="{2F55A2FE-85FB-4541-9CA0-61FFF9168064}" type="slidenum">
              <a:rPr lang="en-US" smtClean="0">
                <a:solidFill>
                  <a:schemeClr val="tx1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pPr algn="r"/>
              <a:t>6</a:t>
            </a:fld>
            <a:endParaRPr lang="en-US" smtClean="0">
              <a:solidFill>
                <a:schemeClr val="tx1"/>
              </a:solidFill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</p:spTree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GB" sz="2400" b="1" dirty="0" smtClean="0">
                <a:solidFill>
                  <a:srgbClr val="000045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Living in contaminated areas (4)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066800"/>
            <a:ext cx="8229600" cy="5410200"/>
          </a:xfrm>
        </p:spPr>
        <p:txBody>
          <a:bodyPr/>
          <a:lstStyle/>
          <a:p>
            <a:pPr marL="273050" lvl="1" indent="-273050" eaLnBrk="1" hangingPunct="1">
              <a:lnSpc>
                <a:spcPct val="130000"/>
              </a:lnSpc>
              <a:spcAft>
                <a:spcPts val="0"/>
              </a:spcAft>
              <a:buSzPct val="95000"/>
              <a:defRPr/>
            </a:pPr>
            <a:r>
              <a:rPr lang="en-GB" sz="2000" b="1" dirty="0" smtClean="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The difficulties to manage the situation leads everyone to look for scapegoats</a:t>
            </a:r>
          </a:p>
          <a:p>
            <a:pPr lvl="1" eaLnBrk="1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en-GB" sz="1800" dirty="0" smtClean="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Authorities and experts are communicating with scientific and technical arguments to answer to the worries and interrogations of the population</a:t>
            </a:r>
          </a:p>
          <a:p>
            <a:pPr lvl="1" eaLnBrk="1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en-GB" sz="1800" dirty="0" smtClean="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These arguments are generally not understood by the people who persist in their questioning, in particular concerning the risk of radiation </a:t>
            </a:r>
          </a:p>
          <a:p>
            <a:pPr lvl="1" eaLnBrk="1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en-GB" sz="1800" dirty="0" smtClean="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Facing this situation authorities and experts tend to put the blame on the population and adhere to the so-called </a:t>
            </a:r>
            <a:r>
              <a:rPr lang="en-GB" sz="1800" b="1" dirty="0" smtClean="0">
                <a:solidFill>
                  <a:srgbClr val="8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“theory of </a:t>
            </a:r>
            <a:r>
              <a:rPr lang="en-GB" sz="1800" b="1" dirty="0" err="1" smtClean="0">
                <a:solidFill>
                  <a:srgbClr val="8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radiophobia</a:t>
            </a:r>
            <a:r>
              <a:rPr lang="en-GB" sz="1800" b="1" dirty="0" smtClean="0">
                <a:solidFill>
                  <a:srgbClr val="8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” </a:t>
            </a:r>
          </a:p>
          <a:p>
            <a:pPr lvl="1" eaLnBrk="1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en-GB" sz="1800" dirty="0" smtClean="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The affected population accuses public authorities of unpreparedness, delays, misunderstanding but also mismanagement, negligence or even abandonment</a:t>
            </a:r>
          </a:p>
          <a:p>
            <a:pPr lvl="1" eaLnBrk="1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en-GB" sz="1800" dirty="0" smtClean="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This can contribute to amplify </a:t>
            </a:r>
            <a:r>
              <a:rPr lang="en-GB" sz="1800" b="1" dirty="0" smtClean="0">
                <a:solidFill>
                  <a:srgbClr val="8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social distrust </a:t>
            </a:r>
            <a:r>
              <a:rPr lang="en-GB" sz="1800" dirty="0" smtClean="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and lead to very difficult situations to manage (cf. the Soviet Union situation in the late 80s)</a:t>
            </a:r>
          </a:p>
          <a:p>
            <a:pPr eaLnBrk="1" hangingPunct="1">
              <a:lnSpc>
                <a:spcPct val="130000"/>
              </a:lnSpc>
            </a:pPr>
            <a:endParaRPr lang="en-GB" sz="1800" dirty="0" smtClean="0"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  <a:p>
            <a:pPr lvl="1" eaLnBrk="1" hangingPunct="1">
              <a:lnSpc>
                <a:spcPct val="130000"/>
              </a:lnSpc>
              <a:spcAft>
                <a:spcPts val="0"/>
              </a:spcAft>
              <a:defRPr/>
            </a:pPr>
            <a:endParaRPr lang="en-US" sz="1800" dirty="0" smtClean="0"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  <a:p>
            <a:pPr lvl="1" eaLnBrk="1" hangingPunct="1">
              <a:lnSpc>
                <a:spcPct val="130000"/>
              </a:lnSpc>
              <a:spcAft>
                <a:spcPts val="1200"/>
              </a:spcAft>
              <a:buFont typeface="Wingdings 2" pitchFamily="-107" charset="2"/>
              <a:buNone/>
              <a:defRPr/>
            </a:pPr>
            <a:endParaRPr lang="en-GB" sz="1800" dirty="0" smtClean="0"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  <a:p>
            <a:pPr lvl="1" eaLnBrk="1" hangingPunct="1">
              <a:lnSpc>
                <a:spcPct val="140000"/>
              </a:lnSpc>
              <a:defRPr/>
            </a:pPr>
            <a:endParaRPr lang="en-GB" sz="1400" dirty="0" smtClean="0"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  <a:p>
            <a:pPr lvl="1" eaLnBrk="1" hangingPunct="1">
              <a:lnSpc>
                <a:spcPct val="130000"/>
              </a:lnSpc>
              <a:defRPr/>
            </a:pPr>
            <a:endParaRPr lang="en-GB" sz="1800" b="1" dirty="0" smtClean="0">
              <a:solidFill>
                <a:schemeClr val="tx2"/>
              </a:solidFill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  <a:p>
            <a:pPr eaLnBrk="1" hangingPunct="1">
              <a:lnSpc>
                <a:spcPct val="130000"/>
              </a:lnSpc>
              <a:defRPr/>
            </a:pPr>
            <a:endParaRPr lang="en-GB" sz="2000" b="1" dirty="0" smtClean="0"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  <a:p>
            <a:pPr eaLnBrk="1" hangingPunct="1">
              <a:lnSpc>
                <a:spcPct val="180000"/>
              </a:lnSpc>
              <a:defRPr/>
            </a:pPr>
            <a:endParaRPr lang="en-GB" sz="2000" dirty="0" smtClean="0"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  <a:p>
            <a:pPr eaLnBrk="1" hangingPunct="1">
              <a:lnSpc>
                <a:spcPct val="180000"/>
              </a:lnSpc>
              <a:defRPr/>
            </a:pPr>
            <a:endParaRPr lang="en-GB" sz="2000" dirty="0" smtClean="0"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153400" y="6477000"/>
            <a:ext cx="762000" cy="212725"/>
          </a:xfrm>
          <a:noFill/>
          <a:ln>
            <a:miter lim="800000"/>
            <a:headEnd/>
            <a:tailEnd/>
          </a:ln>
        </p:spPr>
        <p:txBody>
          <a:bodyPr lIns="91440" tIns="45720" rIns="91440" bIns="45720" anchor="t"/>
          <a:lstStyle/>
          <a:p>
            <a:pPr algn="r"/>
            <a:fld id="{9B14BCA3-2D89-5D4F-A87D-6484F4A21757}" type="slidenum">
              <a:rPr lang="en-US" smtClean="0">
                <a:solidFill>
                  <a:schemeClr val="tx1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pPr algn="r"/>
              <a:t>7</a:t>
            </a:fld>
            <a:endParaRPr lang="en-US" smtClean="0">
              <a:solidFill>
                <a:schemeClr val="tx1"/>
              </a:solidFill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</p:spTree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GB" sz="2400" b="1" dirty="0" smtClean="0">
                <a:solidFill>
                  <a:srgbClr val="000045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Living in contaminated areas (5)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7924800" cy="5334000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en-GB" sz="2000" b="1" dirty="0" smtClean="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Finally, each individual is permanently confronted to the question</a:t>
            </a:r>
            <a:r>
              <a:rPr lang="en-GB" sz="2000" dirty="0" smtClean="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: </a:t>
            </a:r>
          </a:p>
          <a:p>
            <a:pPr lvl="1" eaLnBrk="1" hangingPunct="1">
              <a:lnSpc>
                <a:spcPct val="130000"/>
              </a:lnSpc>
            </a:pPr>
            <a:r>
              <a:rPr lang="en-GB" sz="1800" b="1" dirty="0" smtClean="0">
                <a:solidFill>
                  <a:srgbClr val="8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“Should I stay or leave the area?”</a:t>
            </a:r>
          </a:p>
          <a:p>
            <a:pPr lvl="1" eaLnBrk="1" hangingPunct="1">
              <a:lnSpc>
                <a:spcPct val="130000"/>
              </a:lnSpc>
            </a:pPr>
            <a:r>
              <a:rPr lang="en-GB" sz="1800" b="1" dirty="0" smtClean="0">
                <a:solidFill>
                  <a:srgbClr val="8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“Should I return or not?” </a:t>
            </a:r>
            <a:r>
              <a:rPr lang="en-GB" sz="1800" dirty="0" smtClean="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(Those who left or have been relocated )</a:t>
            </a:r>
          </a:p>
          <a:p>
            <a:pPr lvl="1" eaLnBrk="1" hangingPunct="1">
              <a:lnSpc>
                <a:spcPct val="130000"/>
              </a:lnSpc>
              <a:buNone/>
            </a:pPr>
            <a:endParaRPr lang="en-GB" sz="1000" dirty="0" smtClean="0"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  <a:p>
            <a:pPr eaLnBrk="1" hangingPunct="1">
              <a:lnSpc>
                <a:spcPct val="130000"/>
              </a:lnSpc>
            </a:pPr>
            <a:r>
              <a:rPr lang="en-GB" sz="2000" b="1" dirty="0" smtClean="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To answer these questions people want to know among others:</a:t>
            </a:r>
          </a:p>
          <a:p>
            <a:pPr lvl="1" eaLnBrk="1" hangingPunct="1">
              <a:lnSpc>
                <a:spcPct val="130000"/>
              </a:lnSpc>
            </a:pPr>
            <a:r>
              <a:rPr lang="en-GB" sz="1800" dirty="0" smtClean="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What is </a:t>
            </a:r>
            <a:r>
              <a:rPr lang="en-GB" sz="1800" b="1" dirty="0" smtClean="0">
                <a:solidFill>
                  <a:srgbClr val="8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the risk</a:t>
            </a:r>
            <a:r>
              <a:rPr lang="en-GB" sz="1800" dirty="0" smtClean="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? </a:t>
            </a:r>
          </a:p>
          <a:p>
            <a:pPr lvl="1" eaLnBrk="1" hangingPunct="1">
              <a:lnSpc>
                <a:spcPct val="130000"/>
              </a:lnSpc>
            </a:pPr>
            <a:r>
              <a:rPr lang="en-GB" sz="1800" dirty="0" smtClean="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What are </a:t>
            </a:r>
            <a:r>
              <a:rPr lang="en-GB" sz="1800" b="1" dirty="0" smtClean="0">
                <a:solidFill>
                  <a:srgbClr val="8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the means to protect themselves </a:t>
            </a:r>
            <a:r>
              <a:rPr lang="en-GB" sz="1800" dirty="0" smtClean="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and their loved ones?</a:t>
            </a:r>
          </a:p>
          <a:p>
            <a:pPr lvl="1" eaLnBrk="1" hangingPunct="1">
              <a:lnSpc>
                <a:spcPct val="130000"/>
              </a:lnSpc>
            </a:pPr>
            <a:r>
              <a:rPr lang="en-GB" sz="1800" dirty="0" smtClean="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If it is possible to ensure </a:t>
            </a:r>
            <a:r>
              <a:rPr lang="en-GB" sz="1800" b="1" dirty="0" smtClean="0">
                <a:solidFill>
                  <a:srgbClr val="8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decent and sustainable living </a:t>
            </a:r>
            <a:r>
              <a:rPr lang="en-GB" sz="1800" dirty="0" smtClean="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conditions in the affected areas including </a:t>
            </a:r>
            <a:r>
              <a:rPr lang="en-GB" sz="1800" b="1" dirty="0" smtClean="0">
                <a:solidFill>
                  <a:srgbClr val="8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respectable lifestyles and livelihoods</a:t>
            </a:r>
          </a:p>
          <a:p>
            <a:pPr lvl="1" eaLnBrk="1" hangingPunct="1">
              <a:lnSpc>
                <a:spcPct val="130000"/>
              </a:lnSpc>
            </a:pPr>
            <a:endParaRPr lang="en-GB" sz="1800" dirty="0" smtClean="0"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  <a:p>
            <a:pPr eaLnBrk="1" hangingPunct="1">
              <a:lnSpc>
                <a:spcPct val="130000"/>
              </a:lnSpc>
            </a:pPr>
            <a:endParaRPr lang="en-GB" sz="1800" dirty="0" smtClean="0"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  <a:p>
            <a:pPr lvl="1" eaLnBrk="1" hangingPunct="1">
              <a:lnSpc>
                <a:spcPct val="130000"/>
              </a:lnSpc>
              <a:buFont typeface="Wingdings 2" pitchFamily="-107" charset="2"/>
              <a:buNone/>
            </a:pPr>
            <a:endParaRPr lang="en-GB" sz="2000" dirty="0" smtClean="0"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  <a:p>
            <a:pPr lvl="1" eaLnBrk="1" hangingPunct="1">
              <a:lnSpc>
                <a:spcPct val="130000"/>
              </a:lnSpc>
              <a:buFont typeface="Wingdings 2" pitchFamily="-107" charset="2"/>
              <a:buNone/>
            </a:pPr>
            <a:endParaRPr lang="en-GB" sz="2000" dirty="0" smtClean="0"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  <a:p>
            <a:pPr lvl="1" eaLnBrk="1" hangingPunct="1">
              <a:lnSpc>
                <a:spcPct val="130000"/>
              </a:lnSpc>
            </a:pPr>
            <a:endParaRPr lang="en-GB" sz="1800" dirty="0" smtClean="0"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  <a:p>
            <a:pPr eaLnBrk="1" hangingPunct="1">
              <a:spcAft>
                <a:spcPts val="1200"/>
              </a:spcAft>
            </a:pPr>
            <a:endParaRPr lang="en-US" sz="1800" dirty="0" smtClean="0"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  <a:p>
            <a:pPr lvl="1" eaLnBrk="1" hangingPunct="1">
              <a:lnSpc>
                <a:spcPct val="130000"/>
              </a:lnSpc>
            </a:pPr>
            <a:endParaRPr lang="en-GB" sz="1800" dirty="0" smtClean="0"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  <a:p>
            <a:pPr eaLnBrk="1" hangingPunct="1">
              <a:lnSpc>
                <a:spcPct val="130000"/>
              </a:lnSpc>
              <a:buFont typeface="Wingdings 2" pitchFamily="-107" charset="2"/>
              <a:buNone/>
            </a:pPr>
            <a:r>
              <a:rPr lang="en-GB" sz="2000" b="1" dirty="0" smtClean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	</a:t>
            </a:r>
            <a:endParaRPr lang="en-GB" sz="1400" i="1" dirty="0" smtClean="0"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  <a:p>
            <a:pPr lvl="1" eaLnBrk="1" hangingPunct="1">
              <a:lnSpc>
                <a:spcPct val="140000"/>
              </a:lnSpc>
            </a:pPr>
            <a:endParaRPr lang="en-GB" sz="1400" dirty="0" smtClean="0"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  <a:p>
            <a:pPr lvl="1" eaLnBrk="1" hangingPunct="1">
              <a:lnSpc>
                <a:spcPct val="130000"/>
              </a:lnSpc>
            </a:pPr>
            <a:endParaRPr lang="en-GB" sz="1800" b="1" dirty="0" smtClean="0">
              <a:solidFill>
                <a:schemeClr val="tx2"/>
              </a:solidFill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  <a:p>
            <a:pPr eaLnBrk="1" hangingPunct="1">
              <a:lnSpc>
                <a:spcPct val="130000"/>
              </a:lnSpc>
            </a:pPr>
            <a:endParaRPr lang="en-GB" sz="2000" b="1" dirty="0" smtClean="0"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  <a:p>
            <a:pPr eaLnBrk="1" hangingPunct="1">
              <a:lnSpc>
                <a:spcPct val="180000"/>
              </a:lnSpc>
            </a:pPr>
            <a:endParaRPr lang="en-GB" sz="2000" dirty="0" smtClean="0"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  <a:p>
            <a:pPr eaLnBrk="1" hangingPunct="1">
              <a:lnSpc>
                <a:spcPct val="180000"/>
              </a:lnSpc>
            </a:pPr>
            <a:r>
              <a:rPr lang="en-GB" sz="2000" dirty="0" smtClean="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t>In</a:t>
            </a: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153400" y="6477000"/>
            <a:ext cx="762000" cy="212725"/>
          </a:xfrm>
          <a:noFill/>
          <a:ln>
            <a:miter lim="800000"/>
            <a:headEnd/>
            <a:tailEnd/>
          </a:ln>
        </p:spPr>
        <p:txBody>
          <a:bodyPr lIns="91440" tIns="45720" rIns="91440" bIns="45720" anchor="t"/>
          <a:lstStyle/>
          <a:p>
            <a:pPr algn="r"/>
            <a:fld id="{EC911D2F-E3FF-614D-9F43-B7DF61E584F1}" type="slidenum">
              <a:rPr lang="en-US" smtClean="0">
                <a:solidFill>
                  <a:schemeClr val="tx1"/>
                </a:solidFill>
                <a:latin typeface="Arial" pitchFamily="-107" charset="0"/>
                <a:ea typeface="ＭＳ Ｐゴシック" pitchFamily="-107" charset="-128"/>
                <a:cs typeface="ＭＳ Ｐゴシック" pitchFamily="-107" charset="-128"/>
              </a:rPr>
              <a:pPr algn="r"/>
              <a:t>8</a:t>
            </a:fld>
            <a:endParaRPr lang="en-US" smtClean="0">
              <a:solidFill>
                <a:schemeClr val="tx1"/>
              </a:solidFill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</p:spTree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ChangeArrowheads="1"/>
          </p:cNvSpPr>
          <p:nvPr/>
        </p:nvSpPr>
        <p:spPr bwMode="auto">
          <a:xfrm>
            <a:off x="457200" y="1447800"/>
            <a:ext cx="8229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6" rIns="91431" bIns="45716">
            <a:prstTxWarp prst="textNoShape">
              <a:avLst/>
            </a:prstTxWarp>
          </a:bodyPr>
          <a:lstStyle/>
          <a:p>
            <a:pPr marL="914400" lvl="1" indent="-457200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rgbClr val="083763"/>
              </a:buClr>
              <a:buSzPct val="85000"/>
              <a:buFont typeface="Wingdings 2" pitchFamily="-107" charset="2"/>
              <a:buChar char=""/>
            </a:pPr>
            <a:endParaRPr lang="en-GB"/>
          </a:p>
        </p:txBody>
      </p:sp>
      <p:sp>
        <p:nvSpPr>
          <p:cNvPr id="21507" name="Rectangle 2"/>
          <p:cNvSpPr txBox="1">
            <a:spLocks noChangeArrowheads="1"/>
          </p:cNvSpPr>
          <p:nvPr/>
        </p:nvSpPr>
        <p:spPr bwMode="auto">
          <a:xfrm>
            <a:off x="0" y="3810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GB" sz="2400" b="1" dirty="0" smtClean="0">
              <a:solidFill>
                <a:srgbClr val="000045"/>
              </a:solidFill>
              <a:latin typeface="Arial" pitchFamily="-1" charset="0"/>
              <a:ea typeface="Arial" pitchFamily="-1" charset="0"/>
              <a:cs typeface="Arial" pitchFamily="-1" charset="0"/>
            </a:endParaRPr>
          </a:p>
          <a:p>
            <a:pPr algn="ctr">
              <a:defRPr/>
            </a:pPr>
            <a:r>
              <a:rPr lang="en-GB" sz="2400" b="1" dirty="0" smtClean="0">
                <a:solidFill>
                  <a:srgbClr val="000045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Lessons </a:t>
            </a:r>
            <a:r>
              <a:rPr lang="en-GB" sz="2400" b="1" dirty="0">
                <a:solidFill>
                  <a:srgbClr val="000045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from Chernobyl</a:t>
            </a:r>
            <a:r>
              <a:rPr lang="en-GB" sz="2400" b="1" dirty="0" smtClean="0">
                <a:solidFill>
                  <a:srgbClr val="000045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 (1)</a:t>
            </a:r>
            <a:endParaRPr lang="en-GB" sz="2400" b="1" dirty="0">
              <a:solidFill>
                <a:srgbClr val="000045"/>
              </a:solidFill>
              <a:latin typeface="Arial" pitchFamily="-1" charset="0"/>
              <a:ea typeface="Arial" pitchFamily="-1" charset="0"/>
              <a:cs typeface="Arial" pitchFamily="-1" charset="0"/>
            </a:endParaRPr>
          </a:p>
          <a:p>
            <a:pPr algn="ctr">
              <a:spcAft>
                <a:spcPts val="3000"/>
              </a:spcAft>
            </a:pPr>
            <a:endParaRPr lang="en-GB" sz="2400" b="1" dirty="0">
              <a:solidFill>
                <a:srgbClr val="000045"/>
              </a:solidFill>
            </a:endParaRPr>
          </a:p>
        </p:txBody>
      </p:sp>
      <p:sp>
        <p:nvSpPr>
          <p:cNvPr id="21508" name="Espace réservé du numéro de diapositive 4"/>
          <p:cNvSpPr txBox="1">
            <a:spLocks noGrp="1"/>
          </p:cNvSpPr>
          <p:nvPr/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044A5E68-128B-0947-AC1F-FA36B14EC71E}" type="slidenum">
              <a:rPr lang="fr-FR" sz="1200"/>
              <a:pPr algn="r"/>
              <a:t>9</a:t>
            </a:fld>
            <a:endParaRPr lang="fr-FR" sz="1200"/>
          </a:p>
        </p:txBody>
      </p:sp>
      <p:sp>
        <p:nvSpPr>
          <p:cNvPr id="5" name="ZoneTexte 4"/>
          <p:cNvSpPr txBox="1"/>
          <p:nvPr/>
        </p:nvSpPr>
        <p:spPr>
          <a:xfrm>
            <a:off x="0" y="0"/>
            <a:ext cx="9144000" cy="914400"/>
          </a:xfrm>
          <a:prstGeom prst="rect">
            <a:avLst/>
          </a:prstGeom>
        </p:spPr>
        <p:txBody>
          <a:bodyPr wrap="none" lIns="0" rIns="18288">
            <a:prstTxWarp prst="textNoShape">
              <a:avLst/>
            </a:prstTxWarp>
            <a:normAutofit/>
          </a:bodyPr>
          <a:lstStyle/>
          <a:p>
            <a:pPr algn="r">
              <a:spcBef>
                <a:spcPct val="20000"/>
              </a:spcBef>
              <a:buClr>
                <a:srgbClr val="0BD0D9"/>
              </a:buClr>
              <a:buSzPct val="95000"/>
            </a:pPr>
            <a:endParaRPr lang="fr-FR" sz="1600"/>
          </a:p>
        </p:txBody>
      </p:sp>
      <p:sp>
        <p:nvSpPr>
          <p:cNvPr id="21510" name="Rectangle 3"/>
          <p:cNvSpPr>
            <a:spLocks noChangeArrowheads="1"/>
          </p:cNvSpPr>
          <p:nvPr/>
        </p:nvSpPr>
        <p:spPr bwMode="auto">
          <a:xfrm>
            <a:off x="304800" y="990600"/>
            <a:ext cx="84582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6" rIns="91431" bIns="45716">
            <a:prstTxWarp prst="textNoShape">
              <a:avLst/>
            </a:prstTxWarp>
          </a:bodyPr>
          <a:lstStyle/>
          <a:p>
            <a:pPr lvl="1" indent="-273050">
              <a:lnSpc>
                <a:spcPct val="130000"/>
              </a:lnSpc>
              <a:spcBef>
                <a:spcPct val="20000"/>
              </a:spcBef>
              <a:buClr>
                <a:srgbClr val="083763"/>
              </a:buClr>
              <a:buSzPct val="95000"/>
              <a:buFont typeface="Wingdings 2" pitchFamily="-107" charset="2"/>
              <a:buChar char=""/>
              <a:defRPr/>
            </a:pPr>
            <a:r>
              <a:rPr lang="en-GB" sz="2000" b="1" dirty="0" smtClean="0">
                <a:ea typeface="ＭＳ Ｐゴシック" pitchFamily="-107" charset="-128"/>
                <a:cs typeface="ＭＳ Ｐゴシック" pitchFamily="-107" charset="-128"/>
              </a:rPr>
              <a:t>When people understand :</a:t>
            </a:r>
          </a:p>
          <a:p>
            <a:pPr lvl="2" indent="-273050">
              <a:lnSpc>
                <a:spcPct val="130000"/>
              </a:lnSpc>
              <a:spcBef>
                <a:spcPct val="20000"/>
              </a:spcBef>
              <a:buClr>
                <a:srgbClr val="083763"/>
              </a:buClr>
              <a:buSzPct val="95000"/>
              <a:buFont typeface="Wingdings 2" pitchFamily="-107" charset="2"/>
              <a:buChar char=""/>
            </a:pPr>
            <a:r>
              <a:rPr lang="en-CA" b="1" dirty="0" smtClean="0">
                <a:solidFill>
                  <a:srgbClr val="800000"/>
                </a:solidFill>
                <a:ea typeface="ＭＳ Ｐゴシック" pitchFamily="-107" charset="-128"/>
                <a:cs typeface="ＭＳ Ｐゴシック" pitchFamily="-107" charset="-128"/>
              </a:rPr>
              <a:t>Where, when and how </a:t>
            </a:r>
            <a:r>
              <a:rPr lang="en-CA" dirty="0" smtClean="0">
                <a:ea typeface="ＭＳ Ｐゴシック" pitchFamily="-107" charset="-128"/>
                <a:cs typeface="ＭＳ Ｐゴシック" pitchFamily="-107" charset="-128"/>
              </a:rPr>
              <a:t>they are exposed?</a:t>
            </a:r>
          </a:p>
          <a:p>
            <a:pPr lvl="2" indent="-273050">
              <a:lnSpc>
                <a:spcPct val="130000"/>
              </a:lnSpc>
              <a:spcBef>
                <a:spcPct val="20000"/>
              </a:spcBef>
              <a:buClr>
                <a:srgbClr val="083763"/>
              </a:buClr>
              <a:buSzPct val="95000"/>
              <a:buFont typeface="Wingdings 2" pitchFamily="-107" charset="2"/>
              <a:buChar char=""/>
              <a:defRPr/>
            </a:pPr>
            <a:r>
              <a:rPr lang="en-CA" b="1" dirty="0" smtClean="0">
                <a:solidFill>
                  <a:srgbClr val="800000"/>
                </a:solidFill>
                <a:ea typeface="ＭＳ Ｐゴシック" pitchFamily="-107" charset="-128"/>
                <a:cs typeface="ＭＳ Ｐゴシック" pitchFamily="-107" charset="-128"/>
              </a:rPr>
              <a:t>What can they do </a:t>
            </a:r>
            <a:r>
              <a:rPr lang="en-CA" dirty="0" smtClean="0">
                <a:ea typeface="ＭＳ Ｐゴシック" pitchFamily="-107" charset="-128"/>
                <a:cs typeface="ＭＳ Ｐゴシック" pitchFamily="-107" charset="-128"/>
              </a:rPr>
              <a:t>to protect themselves ?</a:t>
            </a:r>
          </a:p>
          <a:p>
            <a:pPr lvl="1" indent="-273050">
              <a:lnSpc>
                <a:spcPct val="130000"/>
              </a:lnSpc>
              <a:spcBef>
                <a:spcPct val="20000"/>
              </a:spcBef>
              <a:buClr>
                <a:srgbClr val="083763"/>
              </a:buClr>
              <a:buSzPct val="95000"/>
              <a:defRPr/>
            </a:pPr>
            <a:r>
              <a:rPr lang="en-CA" dirty="0" smtClean="0">
                <a:ea typeface="ＭＳ Ｐゴシック" pitchFamily="-107" charset="-128"/>
                <a:cs typeface="ＭＳ Ｐゴシック" pitchFamily="-107" charset="-128"/>
              </a:rPr>
              <a:t>	they spontaneously </a:t>
            </a:r>
            <a:r>
              <a:rPr lang="en-CA" b="1" dirty="0" smtClean="0">
                <a:solidFill>
                  <a:srgbClr val="800000"/>
                </a:solidFill>
                <a:ea typeface="ＭＳ Ｐゴシック" pitchFamily="-107" charset="-128"/>
                <a:cs typeface="ＭＳ Ｐゴシック" pitchFamily="-107" charset="-128"/>
              </a:rPr>
              <a:t>engage themselves </a:t>
            </a:r>
            <a:r>
              <a:rPr lang="en-CA" dirty="0" smtClean="0">
                <a:ea typeface="ＭＳ Ｐゴシック" pitchFamily="-107" charset="-128"/>
                <a:cs typeface="ＭＳ Ｐゴシック" pitchFamily="-107" charset="-128"/>
              </a:rPr>
              <a:t>in their own protection and they progressively </a:t>
            </a:r>
            <a:r>
              <a:rPr lang="en-CA" b="1" dirty="0" smtClean="0">
                <a:solidFill>
                  <a:srgbClr val="800000"/>
                </a:solidFill>
                <a:ea typeface="ＭＳ Ｐゴシック" pitchFamily="-107" charset="-128"/>
                <a:cs typeface="ＭＳ Ｐゴシック" pitchFamily="-107" charset="-128"/>
              </a:rPr>
              <a:t>take </a:t>
            </a:r>
            <a:r>
              <a:rPr lang="en-GB" b="1" dirty="0" smtClean="0">
                <a:solidFill>
                  <a:srgbClr val="800000"/>
                </a:solidFill>
                <a:ea typeface="ＭＳ Ｐゴシック" pitchFamily="-107" charset="-128"/>
                <a:cs typeface="ＭＳ Ｐゴシック" pitchFamily="-107" charset="-128"/>
              </a:rPr>
              <a:t>control of the situation they face every day</a:t>
            </a:r>
          </a:p>
          <a:p>
            <a:pPr lvl="1" indent="-273050">
              <a:lnSpc>
                <a:spcPct val="130000"/>
              </a:lnSpc>
              <a:spcBef>
                <a:spcPct val="20000"/>
              </a:spcBef>
              <a:buClr>
                <a:srgbClr val="083763"/>
              </a:buClr>
              <a:buSzPct val="95000"/>
              <a:defRPr/>
            </a:pPr>
            <a:endParaRPr lang="en-GB" sz="1000" b="1" dirty="0" smtClean="0">
              <a:solidFill>
                <a:srgbClr val="800000"/>
              </a:solidFill>
              <a:ea typeface="ＭＳ Ｐゴシック" pitchFamily="-107" charset="-128"/>
              <a:cs typeface="ＭＳ Ｐゴシック" pitchFamily="-107" charset="-128"/>
            </a:endParaRPr>
          </a:p>
          <a:p>
            <a:pPr lvl="1" indent="-273050">
              <a:lnSpc>
                <a:spcPct val="130000"/>
              </a:lnSpc>
              <a:spcBef>
                <a:spcPct val="20000"/>
              </a:spcBef>
              <a:buClr>
                <a:srgbClr val="083763"/>
              </a:buClr>
              <a:buSzPct val="95000"/>
              <a:buFont typeface="Wingdings 2" pitchFamily="-107" charset="2"/>
              <a:buChar char=""/>
              <a:defRPr/>
            </a:pPr>
            <a:r>
              <a:rPr lang="en-GB" sz="2000" b="1" dirty="0" smtClean="0">
                <a:ea typeface="ＭＳ Ｐゴシック" pitchFamily="-107" charset="-128"/>
                <a:cs typeface="ＭＳ Ｐゴシック" pitchFamily="-107" charset="-128"/>
              </a:rPr>
              <a:t>Characterization of the radiological situation at the individual level is essential to ensure that affected people can actively engage in the process of rehabilitation</a:t>
            </a:r>
          </a:p>
          <a:p>
            <a:pPr lvl="2" indent="-273050">
              <a:lnSpc>
                <a:spcPct val="130000"/>
              </a:lnSpc>
              <a:spcBef>
                <a:spcPct val="20000"/>
              </a:spcBef>
              <a:buClr>
                <a:srgbClr val="083763"/>
              </a:buClr>
              <a:buSzPct val="95000"/>
              <a:buFont typeface="Wingdings 2" pitchFamily="-107" charset="2"/>
              <a:buChar char=""/>
              <a:defRPr/>
            </a:pPr>
            <a:r>
              <a:rPr lang="en-GB" dirty="0" smtClean="0">
                <a:ea typeface="ＭＳ Ｐゴシック" pitchFamily="-107" charset="-128"/>
                <a:cs typeface="ＭＳ Ｐゴシック" pitchFamily="-107" charset="-128"/>
              </a:rPr>
              <a:t>People want to know their own situation and are less interested by general information </a:t>
            </a:r>
          </a:p>
          <a:p>
            <a:pPr lvl="2" indent="-273050">
              <a:lnSpc>
                <a:spcPct val="130000"/>
              </a:lnSpc>
              <a:spcBef>
                <a:spcPct val="20000"/>
              </a:spcBef>
              <a:buClr>
                <a:srgbClr val="083763"/>
              </a:buClr>
              <a:buSzPct val="95000"/>
              <a:buFont typeface="Wingdings 2" pitchFamily="-107" charset="2"/>
              <a:buChar char=""/>
              <a:defRPr/>
            </a:pPr>
            <a:r>
              <a:rPr lang="en-GB" dirty="0" smtClean="0"/>
              <a:t>As experts do not necessarily know the local living and customs of the inhabitants they must cooperate with the population </a:t>
            </a:r>
            <a:r>
              <a:rPr lang="en-GB" b="1" dirty="0" smtClean="0">
                <a:solidFill>
                  <a:srgbClr val="800000"/>
                </a:solidFill>
              </a:rPr>
              <a:t>(co-expertise) </a:t>
            </a:r>
          </a:p>
          <a:p>
            <a:pPr lvl="2" indent="-273050">
              <a:lnSpc>
                <a:spcPct val="130000"/>
              </a:lnSpc>
              <a:spcBef>
                <a:spcPct val="20000"/>
              </a:spcBef>
              <a:buClr>
                <a:srgbClr val="083763"/>
              </a:buClr>
              <a:buSzPct val="95000"/>
              <a:buFont typeface="Wingdings 2" pitchFamily="-107" charset="2"/>
              <a:buChar char=""/>
              <a:defRPr/>
            </a:pPr>
            <a:endParaRPr lang="en-GB" b="1" dirty="0" smtClean="0">
              <a:ea typeface="ＭＳ Ｐゴシック" pitchFamily="-107" charset="-128"/>
              <a:cs typeface="ＭＳ Ｐゴシック" pitchFamily="-107" charset="-128"/>
            </a:endParaRPr>
          </a:p>
          <a:p>
            <a:pPr lvl="2" indent="-273050">
              <a:lnSpc>
                <a:spcPct val="130000"/>
              </a:lnSpc>
              <a:spcBef>
                <a:spcPct val="20000"/>
              </a:spcBef>
              <a:buClr>
                <a:srgbClr val="083763"/>
              </a:buClr>
              <a:buSzPct val="95000"/>
              <a:buFont typeface="Wingdings 2" pitchFamily="-107" charset="2"/>
              <a:buChar char=""/>
              <a:defRPr/>
            </a:pPr>
            <a:endParaRPr lang="en-GB" b="1" dirty="0" smtClean="0">
              <a:ea typeface="ＭＳ Ｐゴシック" pitchFamily="-107" charset="-128"/>
              <a:cs typeface="ＭＳ Ｐゴシック" pitchFamily="-107" charset="-128"/>
            </a:endParaRPr>
          </a:p>
          <a:p>
            <a:pPr lvl="1" indent="-273050">
              <a:lnSpc>
                <a:spcPct val="130000"/>
              </a:lnSpc>
              <a:spcBef>
                <a:spcPct val="20000"/>
              </a:spcBef>
              <a:buClr>
                <a:srgbClr val="083763"/>
              </a:buClr>
              <a:buSzPct val="95000"/>
              <a:defRPr/>
            </a:pPr>
            <a:endParaRPr lang="en-GB" b="1" dirty="0" smtClean="0">
              <a:solidFill>
                <a:srgbClr val="800000"/>
              </a:solidFill>
              <a:ea typeface="ＭＳ Ｐゴシック" pitchFamily="-107" charset="-128"/>
              <a:cs typeface="ＭＳ Ｐゴシック" pitchFamily="-107" charset="-128"/>
            </a:endParaRPr>
          </a:p>
          <a:p>
            <a:pPr lvl="1" indent="-273050">
              <a:lnSpc>
                <a:spcPct val="130000"/>
              </a:lnSpc>
              <a:spcBef>
                <a:spcPct val="20000"/>
              </a:spcBef>
              <a:buClr>
                <a:srgbClr val="083763"/>
              </a:buClr>
              <a:buSzPct val="95000"/>
              <a:buFont typeface="Arial"/>
              <a:buChar char="•"/>
              <a:defRPr/>
            </a:pPr>
            <a:endParaRPr lang="en-GB" sz="1400" dirty="0" smtClean="0"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  <a:p>
            <a:pPr lvl="1" indent="-273050">
              <a:lnSpc>
                <a:spcPct val="130000"/>
              </a:lnSpc>
              <a:spcBef>
                <a:spcPct val="20000"/>
              </a:spcBef>
              <a:buClr>
                <a:srgbClr val="083763"/>
              </a:buClr>
              <a:buSzPct val="95000"/>
              <a:buFont typeface="Arial"/>
              <a:buChar char="•"/>
              <a:defRPr/>
            </a:pPr>
            <a:endParaRPr lang="en-GB" sz="1400" dirty="0" smtClean="0"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  <a:p>
            <a:pPr lvl="1" indent="-273050">
              <a:lnSpc>
                <a:spcPct val="130000"/>
              </a:lnSpc>
              <a:spcBef>
                <a:spcPct val="20000"/>
              </a:spcBef>
              <a:buClr>
                <a:srgbClr val="083763"/>
              </a:buClr>
              <a:buSzPct val="95000"/>
              <a:defRPr/>
            </a:pPr>
            <a:endParaRPr lang="en-GB" sz="1400" dirty="0" smtClean="0"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  <a:p>
            <a:pPr lvl="1" indent="-273050">
              <a:lnSpc>
                <a:spcPct val="130000"/>
              </a:lnSpc>
              <a:spcBef>
                <a:spcPct val="20000"/>
              </a:spcBef>
              <a:buClr>
                <a:srgbClr val="083763"/>
              </a:buClr>
              <a:buSzPct val="95000"/>
              <a:defRPr/>
            </a:pPr>
            <a:endParaRPr lang="en-GB" sz="2000" dirty="0" smtClean="0"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  <a:p>
            <a:pPr marL="730250" lvl="2" indent="-273050">
              <a:lnSpc>
                <a:spcPct val="130000"/>
              </a:lnSpc>
              <a:spcBef>
                <a:spcPct val="20000"/>
              </a:spcBef>
              <a:buClr>
                <a:srgbClr val="083763"/>
              </a:buClr>
              <a:buSzPct val="95000"/>
              <a:buFont typeface="Wingdings 2" pitchFamily="-107" charset="2"/>
              <a:buChar char=""/>
            </a:pPr>
            <a:endParaRPr lang="fr-FR" dirty="0" smtClean="0"/>
          </a:p>
          <a:p>
            <a:pPr marL="730250" lvl="2" indent="-273050">
              <a:lnSpc>
                <a:spcPct val="130000"/>
              </a:lnSpc>
              <a:spcBef>
                <a:spcPct val="20000"/>
              </a:spcBef>
              <a:buClr>
                <a:srgbClr val="083763"/>
              </a:buClr>
              <a:buSzPct val="95000"/>
            </a:pPr>
            <a:endParaRPr lang="fr-FR" dirty="0"/>
          </a:p>
          <a:p>
            <a:pPr marL="730250" lvl="2" indent="-273050">
              <a:lnSpc>
                <a:spcPct val="130000"/>
              </a:lnSpc>
              <a:spcBef>
                <a:spcPct val="20000"/>
              </a:spcBef>
              <a:buClr>
                <a:srgbClr val="083763"/>
              </a:buClr>
              <a:buSzPct val="95000"/>
              <a:buFont typeface="Wingdings 2" pitchFamily="-107" charset="2"/>
              <a:buChar char=""/>
            </a:pPr>
            <a:endParaRPr lang="fr-FR" dirty="0"/>
          </a:p>
          <a:p>
            <a:r>
              <a:rPr lang="fr-FR" dirty="0"/>
              <a:t> </a:t>
            </a:r>
          </a:p>
          <a:p>
            <a:pPr marL="730250" lvl="2" indent="-273050">
              <a:lnSpc>
                <a:spcPct val="130000"/>
              </a:lnSpc>
              <a:spcBef>
                <a:spcPct val="20000"/>
              </a:spcBef>
              <a:buClr>
                <a:srgbClr val="083763"/>
              </a:buClr>
              <a:buSzPct val="95000"/>
              <a:buFont typeface="Wingdings 2" pitchFamily="-107" charset="2"/>
              <a:buChar char=""/>
            </a:pPr>
            <a:endParaRPr lang="en-GB" sz="2000" b="1" dirty="0">
              <a:ea typeface="ＭＳ Ｐゴシック" pitchFamily="-107" charset="-128"/>
              <a:cs typeface="ＭＳ Ｐゴシック" pitchFamily="-107" charset="-128"/>
            </a:endParaRPr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txDef>
      <a:spPr/>
      <a:bodyPr vert="horz" lIns="0" rIns="18288">
        <a:normAutofit/>
      </a:bodyPr>
      <a:lstStyle>
        <a:defPPr marL="0" marR="45720" indent="0" algn="r" defTabSz="9144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>
            <a:schemeClr val="accent3"/>
          </a:buClr>
          <a:buSzPct val="95000"/>
          <a:buFont typeface="Wingdings 2"/>
          <a:buNone/>
          <a:tabLst/>
          <a:defRPr kumimoji="0" sz="1600" b="0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15543</TotalTime>
  <Words>2000</Words>
  <Application>Microsoft Macintosh PowerPoint</Application>
  <PresentationFormat>Présentation à l'écran (4:3)</PresentationFormat>
  <Paragraphs>270</Paragraphs>
  <Slides>22</Slides>
  <Notes>10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3" baseType="lpstr">
      <vt:lpstr>Flow</vt:lpstr>
      <vt:lpstr>Rehabilitating Living Conditions after a Nuclear Accident: Lessons from Experience  </vt:lpstr>
      <vt:lpstr>Content</vt:lpstr>
      <vt:lpstr>Experience</vt:lpstr>
      <vt:lpstr>Living in contaminated areas (1)</vt:lpstr>
      <vt:lpstr>Living in contaminated areas (2)</vt:lpstr>
      <vt:lpstr>Living in contaminated areas (3)</vt:lpstr>
      <vt:lpstr>Living in contaminated areas (4)</vt:lpstr>
      <vt:lpstr>Living in contaminated areas (5)</vt:lpstr>
      <vt:lpstr>Diapositive 9</vt:lpstr>
      <vt:lpstr>Diapositive 10</vt:lpstr>
      <vt:lpstr>Diapositive 11</vt:lpstr>
      <vt:lpstr>Diapositive 12</vt:lpstr>
      <vt:lpstr>Lessons from Chernobyl (5)</vt:lpstr>
      <vt:lpstr>Diapositive 14</vt:lpstr>
      <vt:lpstr>Diapositive 15</vt:lpstr>
      <vt:lpstr>Diapositive 16</vt:lpstr>
      <vt:lpstr>Diapositive 17</vt:lpstr>
      <vt:lpstr>Diapositive 18</vt:lpstr>
      <vt:lpstr>Concluding remarks (2)</vt:lpstr>
      <vt:lpstr>Concluding remarks (3) </vt:lpstr>
      <vt:lpstr>Concluding remarks (4)</vt:lpstr>
      <vt:lpstr>Diapositive 22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Slide</dc:title>
  <dc:creator>Chris</dc:creator>
  <cp:lastModifiedBy>Renate Lochard</cp:lastModifiedBy>
  <cp:revision>307</cp:revision>
  <cp:lastPrinted>2012-08-21T07:37:40Z</cp:lastPrinted>
  <dcterms:created xsi:type="dcterms:W3CDTF">2013-02-14T14:33:11Z</dcterms:created>
  <dcterms:modified xsi:type="dcterms:W3CDTF">2013-02-14T14:33:36Z</dcterms:modified>
</cp:coreProperties>
</file>