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076" r:id="rId1"/>
  </p:sldMasterIdLst>
  <p:notesMasterIdLst>
    <p:notesMasterId r:id="rId23"/>
  </p:notesMasterIdLst>
  <p:handoutMasterIdLst>
    <p:handoutMasterId r:id="rId24"/>
  </p:handoutMasterIdLst>
  <p:sldIdLst>
    <p:sldId id="503" r:id="rId2"/>
    <p:sldId id="505" r:id="rId3"/>
    <p:sldId id="509" r:id="rId4"/>
    <p:sldId id="506" r:id="rId5"/>
    <p:sldId id="507" r:id="rId6"/>
    <p:sldId id="508" r:id="rId7"/>
    <p:sldId id="516" r:id="rId8"/>
    <p:sldId id="517" r:id="rId9"/>
    <p:sldId id="522" r:id="rId10"/>
    <p:sldId id="518" r:id="rId11"/>
    <p:sldId id="520" r:id="rId12"/>
    <p:sldId id="515" r:id="rId13"/>
    <p:sldId id="444" r:id="rId14"/>
    <p:sldId id="471" r:id="rId15"/>
    <p:sldId id="472" r:id="rId16"/>
    <p:sldId id="482" r:id="rId17"/>
    <p:sldId id="461" r:id="rId18"/>
    <p:sldId id="492" r:id="rId19"/>
    <p:sldId id="481" r:id="rId20"/>
    <p:sldId id="514" r:id="rId21"/>
    <p:sldId id="513" r:id="rId2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45C9F3FB-C76F-8A40-A321-468C9177064F}" type="datetime1">
              <a:rPr lang="en-US"/>
              <a:pPr>
                <a:defRPr/>
              </a:pPr>
              <a:t>30/01/13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EAD9C959-27FA-E84E-A59A-687904413D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6A0B16DC-97DC-474E-987A-E23387C7000B}" type="datetime1">
              <a:rPr lang="en-US"/>
              <a:pPr>
                <a:defRPr/>
              </a:pPr>
              <a:t>30/01/13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9846629A-7E83-0947-8D8B-57360B8CB5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72775B-DCBE-FF4A-9F98-0EA166085496}" type="slidenum">
              <a:rPr lang="en-CA" smtClean="0">
                <a:latin typeface="Calibri" pitchFamily="-107" charset="0"/>
                <a:ea typeface="Arial" pitchFamily="-107" charset="0"/>
                <a:cs typeface="Arial" pitchFamily="-107" charset="0"/>
              </a:rPr>
              <a:pPr/>
              <a:t>1</a:t>
            </a:fld>
            <a:endParaRPr lang="en-CA" smtClean="0">
              <a:latin typeface="Calibri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CA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340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C5CC4-3C0F-BC40-9E3F-FA0863A8D9E8}" type="datetime1">
              <a:rPr lang="fr-FR" smtClean="0">
                <a:latin typeface="Helvetica" pitchFamily="-107" charset="0"/>
                <a:ea typeface="Arial" pitchFamily="-107" charset="0"/>
                <a:cs typeface="Arial" pitchFamily="-107" charset="0"/>
              </a:rPr>
              <a:pPr/>
              <a:t>30/01/13</a:t>
            </a:fld>
            <a:endParaRPr lang="fr-FR" smtClean="0">
              <a:latin typeface="Helvetica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4341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B338D5-EE85-274E-8F3C-5B8268A7D029}" type="slidenum">
              <a:rPr lang="fr-FR" smtClean="0">
                <a:latin typeface="Helvetica" pitchFamily="-107" charset="0"/>
                <a:ea typeface="Arial" pitchFamily="-107" charset="0"/>
                <a:cs typeface="Arial" pitchFamily="-107" charset="0"/>
              </a:rPr>
              <a:pPr/>
              <a:t>2</a:t>
            </a:fld>
            <a:endParaRPr lang="fr-FR" smtClean="0">
              <a:latin typeface="Helvetica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CA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388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849B68-2CBC-3844-BF24-931F91410368}" type="datetime1">
              <a:rPr lang="fr-FR" smtClean="0">
                <a:latin typeface="Helvetica" pitchFamily="-107" charset="0"/>
                <a:ea typeface="Arial" pitchFamily="-107" charset="0"/>
                <a:cs typeface="Arial" pitchFamily="-107" charset="0"/>
              </a:rPr>
              <a:pPr/>
              <a:t>30/01/13</a:t>
            </a:fld>
            <a:endParaRPr lang="fr-FR" smtClean="0">
              <a:latin typeface="Helvetica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638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2AB08E-F7CC-2E4E-9271-6B92DA7CDA5A}" type="slidenum">
              <a:rPr lang="fr-FR" smtClean="0">
                <a:latin typeface="Helvetica" pitchFamily="-107" charset="0"/>
                <a:ea typeface="Arial" pitchFamily="-107" charset="0"/>
                <a:cs typeface="Arial" pitchFamily="-107" charset="0"/>
              </a:rPr>
              <a:pPr/>
              <a:t>3</a:t>
            </a:fld>
            <a:endParaRPr lang="fr-FR" smtClean="0">
              <a:latin typeface="Helvetica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CA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8676" name="Espace réservé de la date 3"/>
          <p:cNvSpPr txBox="1">
            <a:spLocks noGrp="1"/>
          </p:cNvSpPr>
          <p:nvPr/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3F0F794B-A48F-A148-975C-710606BDB1F3}" type="datetime1">
              <a:rPr lang="fr-FR" sz="1200"/>
              <a:pPr algn="r"/>
              <a:t>30/01/13</a:t>
            </a:fld>
            <a:endParaRPr lang="fr-FR" sz="1200"/>
          </a:p>
        </p:txBody>
      </p:sp>
      <p:sp>
        <p:nvSpPr>
          <p:cNvPr id="28677" name="Espace réservé du numéro de diapositive 4"/>
          <p:cNvSpPr txBox="1">
            <a:spLocks noGrp="1"/>
          </p:cNvSpPr>
          <p:nvPr/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</a:bodyPr>
          <a:lstStyle/>
          <a:p>
            <a:pPr algn="r"/>
            <a:fld id="{5B9D5ED3-9086-7345-8856-A0ADB419A1DE}" type="slidenum">
              <a:rPr lang="fr-FR" sz="1200"/>
              <a:pPr algn="r"/>
              <a:t>14</a:t>
            </a:fld>
            <a:endParaRPr lang="fr-F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CA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0724" name="Espace réservé de la date 3"/>
          <p:cNvSpPr txBox="1">
            <a:spLocks noGrp="1"/>
          </p:cNvSpPr>
          <p:nvPr/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7D8FB498-7A71-794C-810B-4DB6A348B455}" type="datetime1">
              <a:rPr lang="fr-FR" sz="1200"/>
              <a:pPr algn="r"/>
              <a:t>30/01/13</a:t>
            </a:fld>
            <a:endParaRPr lang="fr-FR" sz="1200"/>
          </a:p>
        </p:txBody>
      </p:sp>
      <p:sp>
        <p:nvSpPr>
          <p:cNvPr id="30725" name="Espace réservé du numéro de diapositive 4"/>
          <p:cNvSpPr txBox="1">
            <a:spLocks noGrp="1"/>
          </p:cNvSpPr>
          <p:nvPr/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</a:bodyPr>
          <a:lstStyle/>
          <a:p>
            <a:pPr algn="r"/>
            <a:fld id="{7B70FABA-A411-2047-B0AF-A71E0331E82E}" type="slidenum">
              <a:rPr lang="fr-FR" sz="1200"/>
              <a:pPr algn="r"/>
              <a:t>15</a:t>
            </a:fld>
            <a:endParaRPr 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22BE6B-D7C8-474C-B854-E27C6F1BCFC7}" type="slidenum">
              <a:rPr lang="en-CA">
                <a:latin typeface="Calibri" pitchFamily="-107" charset="0"/>
                <a:ea typeface="Arial" pitchFamily="-107" charset="0"/>
                <a:cs typeface="Arial" pitchFamily="-107" charset="0"/>
              </a:rPr>
              <a:pPr/>
              <a:t>21</a:t>
            </a:fld>
            <a:endParaRPr lang="en-CA">
              <a:latin typeface="Calibri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CRP Logo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76200"/>
            <a:ext cx="4267200" cy="136332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cxnSp>
        <p:nvCxnSpPr>
          <p:cNvPr id="6" name="Straight Connector 6"/>
          <p:cNvCxnSpPr/>
          <p:nvPr userDrawn="1"/>
        </p:nvCxnSpPr>
        <p:spPr>
          <a:xfrm>
            <a:off x="0" y="3200400"/>
            <a:ext cx="8382000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533400" y="5257800"/>
            <a:ext cx="7848600" cy="838200"/>
          </a:xfrm>
        </p:spPr>
        <p:txBody>
          <a:bodyPr>
            <a:normAutofit/>
          </a:bodyPr>
          <a:lstStyle>
            <a:lvl1pPr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AA365CB-7699-4043-9DCA-00F914BBF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E956-AEAF-1742-93BA-30F943E5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40A6-AE4C-0749-ACEC-47F889C3BC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457200"/>
            <a:ext cx="2438400" cy="563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6"/>
          <p:cNvCxnSpPr/>
          <p:nvPr userDrawn="1"/>
        </p:nvCxnSpPr>
        <p:spPr>
          <a:xfrm rot="5400000">
            <a:off x="-266700" y="3162300"/>
            <a:ext cx="6326188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4352"/>
            <a:ext cx="22860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286000" cy="4343400"/>
          </a:xfrm>
        </p:spPr>
        <p:txBody>
          <a:bodyPr lIns="18288" rIns="18288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0" y="533400"/>
            <a:ext cx="5638800" cy="5791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8A7D-F048-7B42-A579-8E29D7735D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219200" y="64008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 b="1">
                <a:latin typeface="Swis721 BT" pitchFamily="34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INTERNATIONAL COMMISSION ON RADIOLOGICAL PROTECTION    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accent1">
                <a:tint val="44500"/>
                <a:satMod val="160000"/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762000" cy="2127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45C75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654F6285-2214-DF4F-8CAB-67549501AD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1029" name="Picture 13" descr="ICRP Logo and Title.gif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5" r:id="rId4"/>
    <p:sldLayoutId id="2147484579" r:id="rId5"/>
    <p:sldLayoutId id="2147484580" r:id="rId6"/>
    <p:sldLayoutId id="2147484581" r:id="rId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Arial" pitchFamily="-65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95000"/>
        <a:buFont typeface="Wingdings 2" pitchFamily="-107" charset="2"/>
        <a:buChar char=""/>
        <a:defRPr sz="26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85000"/>
        <a:buFont typeface="Wingdings 2" pitchFamily="-107" charset="2"/>
        <a:buChar char=""/>
        <a:defRPr sz="24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70000"/>
        <a:buFont typeface="Wingdings 2" pitchFamily="-107" charset="2"/>
        <a:buChar char=""/>
        <a:defRPr sz="21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itchFamily="-107" charset="2"/>
        <a:buChar char=""/>
        <a:defRPr sz="20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itchFamily="-107" charset="2"/>
        <a:buChar char=""/>
        <a:defRPr sz="20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8686800" cy="1828800"/>
          </a:xfrm>
        </p:spPr>
        <p:txBody>
          <a:bodyPr/>
          <a:lstStyle/>
          <a:p>
            <a:pPr>
              <a:defRPr/>
            </a:pPr>
            <a:r>
              <a:rPr lang="en-CA" sz="3200" dirty="0" smtClean="0"/>
              <a:t>The Human Dimension of Remediation</a:t>
            </a:r>
            <a:br>
              <a:rPr lang="en-CA" sz="3200" dirty="0" smtClean="0"/>
            </a:br>
            <a:r>
              <a:rPr lang="en-CA" sz="3200" dirty="0" smtClean="0"/>
              <a:t> after a Nuclear Accident:</a:t>
            </a:r>
            <a:br>
              <a:rPr lang="en-CA" sz="3200" dirty="0" smtClean="0"/>
            </a:br>
            <a:r>
              <a:rPr lang="en-CA" sz="2800" i="1" dirty="0" smtClean="0"/>
              <a:t>From Experience to ICRP Recommendations   </a:t>
            </a:r>
            <a:endParaRPr lang="en-CA" sz="2800" i="1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854950" cy="1752600"/>
          </a:xfrm>
        </p:spPr>
        <p:txBody>
          <a:bodyPr/>
          <a:lstStyle/>
          <a:p>
            <a:pPr marR="0">
              <a:lnSpc>
                <a:spcPct val="80000"/>
              </a:lnSpc>
            </a:pPr>
            <a:r>
              <a:rPr lang="fr-FR" sz="2200" smtClean="0">
                <a:latin typeface="Arial" pitchFamily="-107" charset="0"/>
                <a:ea typeface="Arial" pitchFamily="-107" charset="0"/>
                <a:cs typeface="Arial" pitchFamily="-107" charset="0"/>
              </a:rPr>
              <a:t>International Experts’ Meeting on </a:t>
            </a:r>
          </a:p>
          <a:p>
            <a:pPr marR="0">
              <a:lnSpc>
                <a:spcPct val="80000"/>
              </a:lnSpc>
            </a:pPr>
            <a:r>
              <a:rPr lang="en-GB" sz="2200" smtClean="0">
                <a:latin typeface="Arial" pitchFamily="-107" charset="0"/>
                <a:ea typeface="Arial" pitchFamily="-107" charset="0"/>
                <a:cs typeface="Arial" pitchFamily="-107" charset="0"/>
              </a:rPr>
              <a:t>Decommissioning and Remediation after a Nuclear Accident</a:t>
            </a:r>
            <a:endParaRPr lang="fr-FR" sz="220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R="0">
              <a:lnSpc>
                <a:spcPct val="80000"/>
              </a:lnSpc>
            </a:pPr>
            <a:endParaRPr lang="en-CA" sz="120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R="0">
              <a:lnSpc>
                <a:spcPct val="80000"/>
              </a:lnSpc>
            </a:pPr>
            <a:endParaRPr lang="en-CA" sz="120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R="0">
              <a:lnSpc>
                <a:spcPct val="80000"/>
              </a:lnSpc>
            </a:pPr>
            <a:r>
              <a:rPr lang="en-CA" sz="2000" smtClean="0">
                <a:latin typeface="Arial" pitchFamily="-107" charset="0"/>
                <a:ea typeface="Arial" pitchFamily="-107" charset="0"/>
                <a:cs typeface="Arial" pitchFamily="-107" charset="0"/>
              </a:rPr>
              <a:t>28 January – 1 February 2013</a:t>
            </a:r>
          </a:p>
          <a:p>
            <a:pPr marR="0">
              <a:lnSpc>
                <a:spcPct val="80000"/>
              </a:lnSpc>
            </a:pPr>
            <a:r>
              <a:rPr lang="en-CA" sz="2000" smtClean="0">
                <a:latin typeface="Arial" pitchFamily="-107" charset="0"/>
                <a:ea typeface="Arial" pitchFamily="-107" charset="0"/>
                <a:cs typeface="Arial" pitchFamily="-107" charset="0"/>
              </a:rPr>
              <a:t>Vienna, Austria</a:t>
            </a:r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5257800"/>
            <a:ext cx="7848600" cy="838200"/>
          </a:xfrm>
        </p:spPr>
        <p:txBody>
          <a:bodyPr/>
          <a:lstStyle/>
          <a:p>
            <a:r>
              <a:rPr lang="en-CA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Jacques </a:t>
            </a:r>
            <a:r>
              <a:rPr lang="en-CA" sz="2000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Lochard</a:t>
            </a:r>
            <a:r>
              <a:rPr lang="en-CA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, ICRP Main Commission</a:t>
            </a:r>
          </a:p>
          <a:p>
            <a:r>
              <a:rPr lang="en-CA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Chair of Committee 4</a:t>
            </a:r>
            <a:r>
              <a:rPr lang="en-CA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28600" y="1219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pPr lvl="1" indent="-273050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  <a:defRPr/>
            </a:pPr>
            <a:r>
              <a:rPr lang="en-GB" sz="2000" dirty="0"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GB" sz="2000" b="1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pluralism of sources of </a:t>
            </a:r>
            <a:r>
              <a:rPr lang="en-GB" sz="2000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measurement </a:t>
            </a:r>
            <a:r>
              <a:rPr lang="en-GB" sz="2000" dirty="0">
                <a:ea typeface="ＭＳ Ｐゴシック" pitchFamily="-107" charset="-128"/>
                <a:cs typeface="ＭＳ Ｐゴシック" pitchFamily="-107" charset="-128"/>
              </a:rPr>
              <a:t>(public and private local, regional and national actors) and the establishment of </a:t>
            </a:r>
            <a:r>
              <a:rPr lang="en-GB" sz="2000" b="1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places for dialogue </a:t>
            </a:r>
            <a:r>
              <a:rPr lang="en-GB" sz="2000" dirty="0">
                <a:ea typeface="ＭＳ Ｐゴシック" pitchFamily="-107" charset="-128"/>
                <a:cs typeface="ＭＳ Ｐゴシック" pitchFamily="-107" charset="-128"/>
              </a:rPr>
              <a:t>are important to ensure </a:t>
            </a:r>
            <a:r>
              <a:rPr lang="en-GB" sz="2000" b="1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confidence</a:t>
            </a:r>
            <a:r>
              <a:rPr lang="en-GB" sz="2000" b="1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GB" sz="2000" dirty="0">
                <a:ea typeface="ＭＳ Ｐゴシック" pitchFamily="-107" charset="-128"/>
                <a:cs typeface="ＭＳ Ｐゴシック" pitchFamily="-107" charset="-128"/>
              </a:rPr>
              <a:t>of the population in the progress of</a:t>
            </a:r>
            <a:r>
              <a:rPr lang="en-GB" sz="2000" dirty="0" smtClean="0">
                <a:ea typeface="ＭＳ Ｐゴシック" pitchFamily="-107" charset="-128"/>
                <a:cs typeface="ＭＳ Ｐゴシック" pitchFamily="-107" charset="-128"/>
              </a:rPr>
              <a:t> the remediation</a:t>
            </a:r>
            <a:r>
              <a:rPr lang="en-GB" sz="2000" dirty="0">
                <a:ea typeface="ＭＳ Ｐゴシック" pitchFamily="-107" charset="-128"/>
                <a:cs typeface="ＭＳ Ｐゴシック" pitchFamily="-107" charset="-128"/>
              </a:rPr>
              <a:t>,</a:t>
            </a:r>
            <a:r>
              <a:rPr lang="en-GB" sz="2000" dirty="0" smtClean="0">
                <a:ea typeface="ＭＳ Ｐゴシック" pitchFamily="-107" charset="-128"/>
                <a:cs typeface="ＭＳ Ｐゴシック" pitchFamily="-107" charset="-128"/>
              </a:rPr>
              <a:t> the </a:t>
            </a:r>
            <a:r>
              <a:rPr lang="en-GB" sz="2000" dirty="0">
                <a:ea typeface="ＭＳ Ｐゴシック" pitchFamily="-107" charset="-128"/>
                <a:cs typeface="ＭＳ Ｐゴシック" pitchFamily="-107" charset="-128"/>
              </a:rPr>
              <a:t>development of a</a:t>
            </a:r>
            <a:r>
              <a:rPr lang="en-GB" sz="2000" b="1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GB" sz="2000" b="1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common language </a:t>
            </a:r>
            <a:r>
              <a:rPr lang="en-GB" sz="2000" dirty="0">
                <a:ea typeface="ＭＳ Ｐゴシック" pitchFamily="-107" charset="-128"/>
                <a:cs typeface="ＭＳ Ｐゴシック" pitchFamily="-107" charset="-128"/>
              </a:rPr>
              <a:t>between all involved </a:t>
            </a:r>
            <a:r>
              <a:rPr lang="en-GB" sz="2000" dirty="0" smtClean="0">
                <a:ea typeface="ＭＳ Ｐゴシック" pitchFamily="-107" charset="-128"/>
                <a:cs typeface="ＭＳ Ｐゴシック" pitchFamily="-107" charset="-128"/>
              </a:rPr>
              <a:t>stakeholders and the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dissemination of the practical radiation protection culture</a:t>
            </a:r>
            <a:r>
              <a:rPr lang="en-GB" sz="2000" b="1" dirty="0" smtClean="0">
                <a:ea typeface="ＭＳ Ｐゴシック" pitchFamily="-107" charset="-128"/>
                <a:cs typeface="ＭＳ Ｐゴシック" pitchFamily="-107" charset="-128"/>
              </a:rPr>
              <a:t> in </a:t>
            </a:r>
            <a:r>
              <a:rPr lang="en-GB" sz="2000" dirty="0" smtClean="0">
                <a:ea typeface="ＭＳ Ｐゴシック" pitchFamily="-107" charset="-128"/>
                <a:cs typeface="ＭＳ Ｐゴシック" pitchFamily="-107" charset="-128"/>
              </a:rPr>
              <a:t>all segments of the population </a:t>
            </a:r>
          </a:p>
          <a:p>
            <a:pPr lvl="1" indent="-273050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  <a:defRPr/>
            </a:pPr>
            <a:r>
              <a:rPr lang="en-GB" sz="2000" dirty="0" smtClean="0">
                <a:ea typeface="ＭＳ Ｐゴシック" pitchFamily="-107" charset="-128"/>
                <a:cs typeface="ＭＳ Ｐゴシック" pitchFamily="-107" charset="-128"/>
              </a:rPr>
              <a:t>Finally, experience has also shown that when people have direct access to measurements, standards cease to be a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limiting/blocking  factor </a:t>
            </a:r>
            <a:r>
              <a:rPr lang="en-GB" sz="2000" dirty="0" smtClean="0">
                <a:ea typeface="ＭＳ Ｐゴシック" pitchFamily="-107" charset="-128"/>
                <a:cs typeface="ＭＳ Ｐゴシック" pitchFamily="-107" charset="-128"/>
              </a:rPr>
              <a:t>for their involvement in the rehabilitation process, but become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benchmarks to guide </a:t>
            </a:r>
            <a:r>
              <a:rPr lang="en-GB" sz="2000" dirty="0" smtClean="0">
                <a:ea typeface="ＭＳ Ｐゴシック" pitchFamily="-107" charset="-128"/>
                <a:cs typeface="ＭＳ Ｐゴシック" pitchFamily="-107" charset="-128"/>
              </a:rPr>
              <a:t>their daily actions and behaviours</a:t>
            </a:r>
            <a:endParaRPr lang="en-GB" sz="2000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2400" b="1" dirty="0">
                <a:latin typeface="Calibri" pitchFamily="-107" charset="0"/>
              </a:rPr>
              <a:t/>
            </a:r>
            <a:br>
              <a:rPr lang="fr-FR" sz="2400" b="1" dirty="0">
                <a:latin typeface="Calibri" pitchFamily="-107" charset="0"/>
              </a:rPr>
            </a:br>
            <a:r>
              <a:rPr lang="fr-FR" sz="2400" b="1" dirty="0" smtClean="0">
                <a:latin typeface="Calibri" pitchFamily="-107" charset="0"/>
              </a:rPr>
              <a:t/>
            </a:r>
            <a:br>
              <a:rPr lang="fr-FR" sz="2400" b="1" dirty="0" smtClean="0">
                <a:latin typeface="Calibri" pitchFamily="-107" charset="0"/>
              </a:rPr>
            </a:br>
            <a:endParaRPr lang="fr-FR" sz="2400" b="1" dirty="0" smtClean="0">
              <a:latin typeface="Calibri" pitchFamily="-107" charset="0"/>
            </a:endParaRPr>
          </a:p>
          <a:p>
            <a:pPr algn="ctr"/>
            <a:r>
              <a:rPr lang="en-GB" sz="2400" b="1" dirty="0" smtClean="0">
                <a:solidFill>
                  <a:srgbClr val="000045"/>
                </a:solidFill>
              </a:rPr>
              <a:t>Lessons from Chernobyl on stakeholder involvement (4)</a:t>
            </a:r>
            <a:endParaRPr lang="en-GB" sz="24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 algn="ctr"/>
            <a:endParaRPr lang="en-GB" sz="2800" b="1" dirty="0" smtClean="0">
              <a:solidFill>
                <a:srgbClr val="000053"/>
              </a:solidFill>
            </a:endParaRPr>
          </a:p>
          <a:p>
            <a:pPr algn="r"/>
            <a:r>
              <a:rPr lang="fr-FR" sz="2400" b="1" dirty="0">
                <a:latin typeface="Calibri" pitchFamily="-107" charset="0"/>
              </a:rPr>
              <a:t/>
            </a:r>
            <a:br>
              <a:rPr lang="fr-FR" sz="2400" b="1" dirty="0">
                <a:latin typeface="Calibri" pitchFamily="-107" charset="0"/>
              </a:rPr>
            </a:br>
            <a:r>
              <a:rPr lang="fr-FR" sz="2000" b="1" dirty="0">
                <a:latin typeface="Calibri" pitchFamily="-107" charset="0"/>
              </a:rPr>
              <a:t/>
            </a:r>
            <a:br>
              <a:rPr lang="fr-FR" sz="2000" b="1" dirty="0">
                <a:latin typeface="Calibri" pitchFamily="-107" charset="0"/>
              </a:rPr>
            </a:br>
            <a:r>
              <a:rPr lang="fr-FR" sz="2400" b="1" dirty="0">
                <a:latin typeface="Calibri" pitchFamily="-107" charset="0"/>
              </a:rPr>
              <a:t> </a:t>
            </a:r>
          </a:p>
        </p:txBody>
      </p:sp>
      <p:sp>
        <p:nvSpPr>
          <p:cNvPr id="24580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B56C605-9C4E-694A-9A5F-D1F1450D135C}" type="slidenum">
              <a:rPr lang="fr-FR" sz="1200"/>
              <a:pPr algn="r"/>
              <a:t>10</a:t>
            </a:fld>
            <a:endParaRPr lang="fr-FR" sz="12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8600" y="10668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r>
              <a:rPr lang="en-GB" dirty="0"/>
              <a:t>Living in a contaminated environment is a </a:t>
            </a:r>
            <a:r>
              <a:rPr lang="en-GB" b="1" dirty="0">
                <a:solidFill>
                  <a:srgbClr val="800000"/>
                </a:solidFill>
              </a:rPr>
              <a:t>complex situation generating a lot of questions and concerns</a:t>
            </a:r>
            <a:r>
              <a:rPr lang="en-GB" b="1" dirty="0">
                <a:solidFill>
                  <a:srgbClr val="000053"/>
                </a:solidFill>
              </a:rPr>
              <a:t> </a:t>
            </a:r>
            <a:r>
              <a:rPr lang="en-GB" dirty="0"/>
              <a:t>among the affected population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r>
              <a:rPr lang="en-GB" dirty="0"/>
              <a:t>Exposures are driven by </a:t>
            </a:r>
            <a:r>
              <a:rPr lang="en-GB" b="1" dirty="0">
                <a:solidFill>
                  <a:srgbClr val="800000"/>
                </a:solidFill>
              </a:rPr>
              <a:t>individual behaviours</a:t>
            </a:r>
            <a:r>
              <a:rPr lang="en-GB" dirty="0">
                <a:solidFill>
                  <a:srgbClr val="800000"/>
                </a:solidFill>
              </a:rPr>
              <a:t> </a:t>
            </a:r>
            <a:r>
              <a:rPr lang="en-GB" dirty="0"/>
              <a:t>and the socio-economic situation</a:t>
            </a:r>
            <a:endParaRPr lang="en-GB" dirty="0" smtClean="0"/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r>
              <a:rPr lang="en-GB" dirty="0"/>
              <a:t>The </a:t>
            </a:r>
            <a:r>
              <a:rPr lang="en-GB" b="1" dirty="0">
                <a:solidFill>
                  <a:srgbClr val="800000"/>
                </a:solidFill>
              </a:rPr>
              <a:t>direct involvement of inhabitants and local professionals </a:t>
            </a:r>
            <a:r>
              <a:rPr lang="en-GB" dirty="0"/>
              <a:t>in the day to day management of a contaminated territory is feasible and also necessary </a:t>
            </a:r>
            <a:r>
              <a:rPr lang="en-GB" b="1" dirty="0">
                <a:solidFill>
                  <a:srgbClr val="800000"/>
                </a:solidFill>
              </a:rPr>
              <a:t>to break the vicious circle of</a:t>
            </a:r>
            <a:r>
              <a:rPr lang="en-GB" b="1" dirty="0" smtClean="0">
                <a:solidFill>
                  <a:srgbClr val="800000"/>
                </a:solidFill>
              </a:rPr>
              <a:t> loss </a:t>
            </a:r>
            <a:r>
              <a:rPr lang="en-GB" b="1" dirty="0">
                <a:solidFill>
                  <a:srgbClr val="800000"/>
                </a:solidFill>
              </a:rPr>
              <a:t>of control</a:t>
            </a:r>
            <a:r>
              <a:rPr lang="en-GB" b="1" dirty="0" smtClean="0">
                <a:solidFill>
                  <a:srgbClr val="800000"/>
                </a:solidFill>
              </a:rPr>
              <a:t> and exclusion  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r>
              <a:rPr lang="en-GB" dirty="0" smtClean="0"/>
              <a:t>This involvement must rely on the dissemination within all segments of the population of a </a:t>
            </a:r>
            <a:r>
              <a:rPr lang="en-GB" b="1" dirty="0" smtClean="0">
                <a:solidFill>
                  <a:srgbClr val="800000"/>
                </a:solidFill>
              </a:rPr>
              <a:t>“practical radiation protection culture” </a:t>
            </a:r>
            <a:r>
              <a:rPr lang="en-GB" dirty="0" smtClean="0"/>
              <a:t>based on 3 pillars: </a:t>
            </a:r>
            <a:r>
              <a:rPr lang="en-GB" b="1" dirty="0" smtClean="0">
                <a:solidFill>
                  <a:srgbClr val="800000"/>
                </a:solidFill>
              </a:rPr>
              <a:t>radiation monitoring, health surveillance and education at school </a:t>
            </a:r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2400" b="1" dirty="0">
                <a:latin typeface="Calibri" pitchFamily="-107" charset="0"/>
              </a:rPr>
              <a:t/>
            </a:r>
            <a:br>
              <a:rPr lang="fr-FR" sz="2400" b="1" dirty="0">
                <a:latin typeface="Calibri" pitchFamily="-107" charset="0"/>
              </a:rPr>
            </a:br>
            <a:r>
              <a:rPr lang="fr-FR" sz="2400" b="1" dirty="0">
                <a:latin typeface="Calibri" pitchFamily="-107" charset="0"/>
              </a:rPr>
              <a:t/>
            </a:r>
            <a:br>
              <a:rPr lang="fr-FR" sz="2400" b="1" dirty="0">
                <a:latin typeface="Calibri" pitchFamily="-107" charset="0"/>
              </a:rPr>
            </a:br>
            <a:r>
              <a:rPr lang="en-GB" sz="2400" b="1" dirty="0"/>
              <a:t>In </a:t>
            </a:r>
            <a:r>
              <a:rPr lang="en-GB" sz="2400" b="1" dirty="0" smtClean="0"/>
              <a:t>summary </a:t>
            </a:r>
            <a:endParaRPr lang="en-GB" sz="2800" b="1" dirty="0" smtClean="0">
              <a:solidFill>
                <a:srgbClr val="000053"/>
              </a:solidFill>
            </a:endParaRPr>
          </a:p>
          <a:p>
            <a:pPr algn="r"/>
            <a:r>
              <a:rPr lang="fr-FR" sz="2400" b="1" dirty="0">
                <a:latin typeface="Calibri" pitchFamily="-107" charset="0"/>
              </a:rPr>
              <a:t/>
            </a:r>
            <a:br>
              <a:rPr lang="fr-FR" sz="2400" b="1" dirty="0">
                <a:latin typeface="Calibri" pitchFamily="-107" charset="0"/>
              </a:rPr>
            </a:br>
            <a:r>
              <a:rPr lang="fr-FR" sz="2000" b="1" dirty="0">
                <a:latin typeface="Calibri" pitchFamily="-107" charset="0"/>
              </a:rPr>
              <a:t/>
            </a:r>
            <a:br>
              <a:rPr lang="fr-FR" sz="2000" b="1" dirty="0">
                <a:latin typeface="Calibri" pitchFamily="-107" charset="0"/>
              </a:rPr>
            </a:br>
            <a:r>
              <a:rPr lang="fr-FR" sz="2400" b="1" dirty="0">
                <a:latin typeface="Calibri" pitchFamily="-107" charset="0"/>
              </a:rPr>
              <a:t> </a:t>
            </a:r>
          </a:p>
        </p:txBody>
      </p:sp>
      <p:sp>
        <p:nvSpPr>
          <p:cNvPr id="22532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6B741A-8414-684D-A9C7-AE7C84CABD1C}" type="slidenum">
              <a:rPr lang="fr-FR" sz="1200"/>
              <a:pPr algn="r"/>
              <a:t>11</a:t>
            </a:fld>
            <a:endParaRPr lang="fr-FR" sz="12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667" b="1" dirty="0" smtClean="0">
                <a:solidFill>
                  <a:srgbClr val="000051"/>
                </a:solidFill>
              </a:rPr>
              <a:t>Relevant ICRP Publications</a:t>
            </a:r>
            <a:r>
              <a:rPr lang="en-GB" sz="4000" b="1" dirty="0" smtClean="0">
                <a:solidFill>
                  <a:srgbClr val="000051"/>
                </a:solidFill>
              </a:rPr>
              <a:t/>
            </a:r>
            <a:br>
              <a:rPr lang="en-GB" sz="4000" b="1" dirty="0" smtClean="0">
                <a:solidFill>
                  <a:srgbClr val="000051"/>
                </a:solidFill>
              </a:rPr>
            </a:br>
            <a:endParaRPr lang="en-GB" sz="4000" dirty="0"/>
          </a:p>
        </p:txBody>
      </p:sp>
      <p:pic>
        <p:nvPicPr>
          <p:cNvPr id="2560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743200"/>
            <a:ext cx="2198688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743200"/>
            <a:ext cx="218757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581400" y="13716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r>
              <a:rPr lang="en-US" i="1"/>
              <a:t>Publication 109 (2009)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r>
              <a:rPr lang="en-US" b="1"/>
              <a:t>Emergency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r>
              <a:rPr lang="en-US" b="1"/>
              <a:t>Situations</a:t>
            </a:r>
            <a:endParaRPr lang="en-GB" b="1"/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6248400" y="13716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i="1"/>
              <a:t>Publication 111 (2009)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b="1"/>
              <a:t>Post-Accident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b="1"/>
              <a:t> Recovery</a:t>
            </a:r>
            <a:endParaRPr lang="en-GB" b="1"/>
          </a:p>
        </p:txBody>
      </p:sp>
      <p:pic>
        <p:nvPicPr>
          <p:cNvPr id="2560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743200"/>
            <a:ext cx="2209800" cy="322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609600" y="13716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r>
              <a:rPr lang="en-US" i="1"/>
              <a:t>Publication 103 (2007)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r>
              <a:rPr lang="en-US" b="1"/>
              <a:t>Fundamental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r>
              <a:rPr lang="en-US" b="1"/>
              <a:t>Recommendations</a:t>
            </a:r>
          </a:p>
        </p:txBody>
      </p:sp>
      <p:sp>
        <p:nvSpPr>
          <p:cNvPr id="10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6B741A-8414-684D-A9C7-AE7C84CABD1C}" type="slidenum">
              <a:rPr lang="fr-FR" sz="1200"/>
              <a:pPr algn="r"/>
              <a:t>12</a:t>
            </a:fld>
            <a:endParaRPr lang="fr-FR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85725" y="228600"/>
            <a:ext cx="905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>
            <a:prstTxWarp prst="textNoShape">
              <a:avLst/>
            </a:prstTxWarp>
          </a:bodyPr>
          <a:lstStyle/>
          <a:p>
            <a:pPr algn="ctr"/>
            <a:r>
              <a:rPr lang="en-GB" sz="3200" b="1">
                <a:solidFill>
                  <a:srgbClr val="000051"/>
                </a:solidFill>
              </a:rPr>
              <a:t>The aims of the Recommendations</a:t>
            </a:r>
          </a:p>
        </p:txBody>
      </p:sp>
      <p:sp>
        <p:nvSpPr>
          <p:cNvPr id="694277" name="Rectangle 5"/>
          <p:cNvSpPr>
            <a:spLocks noChangeArrowheads="1"/>
          </p:cNvSpPr>
          <p:nvPr/>
        </p:nvSpPr>
        <p:spPr bwMode="auto">
          <a:xfrm>
            <a:off x="3886200" y="12954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pPr marL="457200" indent="-45720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rgbClr val="000051"/>
              </a:buClr>
              <a:buSzPct val="120000"/>
            </a:pPr>
            <a:r>
              <a:rPr lang="en-GB" sz="3200" b="1" dirty="0" smtClean="0">
                <a:solidFill>
                  <a:srgbClr val="000099"/>
                </a:solidFill>
              </a:rPr>
              <a:t>	</a:t>
            </a:r>
            <a:r>
              <a:rPr lang="en-GB" sz="2000" dirty="0" smtClean="0">
                <a:solidFill>
                  <a:srgbClr val="000051"/>
                </a:solidFill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GB" sz="2000" dirty="0">
                <a:solidFill>
                  <a:srgbClr val="000051"/>
                </a:solidFill>
                <a:ea typeface="ＭＳ Ｐゴシック" pitchFamily="-107" charset="-128"/>
                <a:cs typeface="ＭＳ Ｐゴシック" pitchFamily="-107" charset="-128"/>
              </a:rPr>
              <a:t>contribute to an appropriate level of protection for people and the environment against the detrimental effects of  radiation exposure </a:t>
            </a:r>
            <a:r>
              <a:rPr lang="en-GB" sz="2000" b="1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without unduly limiting the desirable human actions</a:t>
            </a:r>
            <a:r>
              <a:rPr lang="en-GB" sz="2000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GB" sz="2000" dirty="0">
                <a:solidFill>
                  <a:srgbClr val="000051"/>
                </a:solidFill>
                <a:ea typeface="ＭＳ Ｐゴシック" pitchFamily="-107" charset="-128"/>
                <a:cs typeface="ＭＳ Ｐゴシック" pitchFamily="-107" charset="-128"/>
              </a:rPr>
              <a:t>that may be associated with radiation </a:t>
            </a:r>
            <a:r>
              <a:rPr lang="en-GB" sz="2000" dirty="0" smtClean="0">
                <a:solidFill>
                  <a:srgbClr val="000051"/>
                </a:solidFill>
                <a:ea typeface="ＭＳ Ｐゴシック" pitchFamily="-107" charset="-128"/>
                <a:cs typeface="ＭＳ Ｐゴシック" pitchFamily="-107" charset="-128"/>
              </a:rPr>
              <a:t>exposure (ICRP 103</a:t>
            </a:r>
            <a:r>
              <a:rPr lang="en-GB" sz="2000" dirty="0" smtClean="0">
                <a:solidFill>
                  <a:srgbClr val="000099"/>
                </a:solidFill>
              </a:rPr>
              <a:t>, </a:t>
            </a:r>
            <a:r>
              <a:rPr lang="en-GB" sz="2000" dirty="0" smtClean="0">
                <a:solidFill>
                  <a:srgbClr val="000051"/>
                </a:solidFill>
                <a:ea typeface="ＭＳ Ｐゴシック" pitchFamily="-107" charset="-128"/>
                <a:cs typeface="ＭＳ Ｐゴシック" pitchFamily="-107" charset="-128"/>
              </a:rPr>
              <a:t>§ 26) </a:t>
            </a:r>
          </a:p>
          <a:p>
            <a:pPr marL="457200" indent="-45720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rgbClr val="000051"/>
              </a:buClr>
              <a:buSzPct val="120000"/>
            </a:pPr>
            <a:endParaRPr lang="en-GB" sz="2000" dirty="0">
              <a:solidFill>
                <a:srgbClr val="000051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marL="457200" indent="-45720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rgbClr val="000051"/>
              </a:buClr>
              <a:buSzPct val="120000"/>
            </a:pPr>
            <a:r>
              <a:rPr lang="en-GB" sz="2000" dirty="0">
                <a:solidFill>
                  <a:srgbClr val="000051"/>
                </a:solidFill>
                <a:ea typeface="ＭＳ Ｐゴシック" pitchFamily="-107" charset="-128"/>
                <a:cs typeface="ＭＳ Ｐゴシック" pitchFamily="-107" charset="-128"/>
              </a:rPr>
              <a:t>	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25908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6B741A-8414-684D-A9C7-AE7C84CABD1C}" type="slidenum">
              <a:rPr lang="fr-FR" sz="1200"/>
              <a:pPr algn="r"/>
              <a:t>13</a:t>
            </a:fld>
            <a:endParaRPr lang="fr-FR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000045"/>
                </a:solidFill>
                <a:latin typeface="Arial" charset="0"/>
                <a:ea typeface="Arial" charset="0"/>
                <a:cs typeface="Arial" charset="0"/>
              </a:rPr>
              <a:t>Definition of an exposure situation</a:t>
            </a:r>
            <a:r>
              <a:rPr lang="en-GB" sz="2000" smtClean="0">
                <a:ea typeface="ＭＳ Ｐゴシック" charset="-128"/>
                <a:cs typeface="ＭＳ Ｐゴシック" charset="-128"/>
              </a:rPr>
              <a:t/>
            </a:r>
            <a:br>
              <a:rPr lang="en-GB" sz="2000" smtClean="0">
                <a:ea typeface="ＭＳ Ｐゴシック" charset="-128"/>
                <a:cs typeface="ＭＳ Ｐゴシック" charset="-128"/>
              </a:rPr>
            </a:br>
            <a:endParaRPr lang="en-GB" sz="20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ZoneTexte 8"/>
          <p:cNvSpPr txBox="1">
            <a:spLocks noChangeArrowheads="1"/>
          </p:cNvSpPr>
          <p:nvPr/>
        </p:nvSpPr>
        <p:spPr bwMode="auto">
          <a:xfrm>
            <a:off x="13716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endParaRPr lang="en-GB" sz="1600">
              <a:latin typeface="Constantia" pitchFamily="-107" charset="0"/>
            </a:endParaRPr>
          </a:p>
        </p:txBody>
      </p:sp>
      <p:grpSp>
        <p:nvGrpSpPr>
          <p:cNvPr id="27652" name="Grouper 8"/>
          <p:cNvGrpSpPr>
            <a:grpSpLocks/>
          </p:cNvGrpSpPr>
          <p:nvPr/>
        </p:nvGrpSpPr>
        <p:grpSpPr bwMode="auto">
          <a:xfrm>
            <a:off x="304800" y="2438400"/>
            <a:ext cx="8305800" cy="1219200"/>
            <a:chOff x="457200" y="2819400"/>
            <a:chExt cx="8305800" cy="1219200"/>
          </a:xfrm>
        </p:grpSpPr>
        <p:sp>
          <p:nvSpPr>
            <p:cNvPr id="6" name="Rectangle 5"/>
            <p:cNvSpPr/>
            <p:nvPr/>
          </p:nvSpPr>
          <p:spPr>
            <a:xfrm>
              <a:off x="457200" y="2819400"/>
              <a:ext cx="2057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GB" sz="2800" b="1" dirty="0">
                  <a:solidFill>
                    <a:srgbClr val="800000"/>
                  </a:solidFill>
                  <a:ea typeface="Arial" pitchFamily="-1" charset="0"/>
                  <a:cs typeface="Arial" pitchFamily="-1" charset="0"/>
                </a:rPr>
                <a:t>Source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2819400"/>
              <a:ext cx="1828800" cy="1219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GB" sz="2800" b="1">
                  <a:solidFill>
                    <a:srgbClr val="800000"/>
                  </a:solidFill>
                  <a:ea typeface="Arial" pitchFamily="-1" charset="0"/>
                  <a:cs typeface="Arial" pitchFamily="-1" charset="0"/>
                </a:rPr>
                <a:t>Pathways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05600" y="2819400"/>
              <a:ext cx="2057400" cy="1219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GB" b="1" dirty="0">
                  <a:solidFill>
                    <a:srgbClr val="800000"/>
                  </a:solidFill>
                  <a:ea typeface="Arial" pitchFamily="-1" charset="0"/>
                  <a:cs typeface="Arial" pitchFamily="-1" charset="0"/>
                </a:rPr>
                <a:t>Exposed</a:t>
              </a:r>
            </a:p>
            <a:p>
              <a:pPr algn="ctr">
                <a:defRPr/>
              </a:pPr>
              <a:r>
                <a:rPr lang="en-GB" b="1" dirty="0">
                  <a:solidFill>
                    <a:srgbClr val="800000"/>
                  </a:solidFill>
                  <a:ea typeface="Arial" pitchFamily="-1" charset="0"/>
                  <a:cs typeface="Arial" pitchFamily="-1" charset="0"/>
                </a:rPr>
                <a:t>individuals</a:t>
              </a:r>
            </a:p>
          </p:txBody>
        </p:sp>
        <p:sp>
          <p:nvSpPr>
            <p:cNvPr id="10" name="Flèche vers la droite 9"/>
            <p:cNvSpPr/>
            <p:nvPr/>
          </p:nvSpPr>
          <p:spPr>
            <a:xfrm>
              <a:off x="5715000" y="2971800"/>
              <a:ext cx="825500" cy="78898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11" name="Flèche vers la droite 10"/>
            <p:cNvSpPr/>
            <p:nvPr/>
          </p:nvSpPr>
          <p:spPr>
            <a:xfrm>
              <a:off x="2743200" y="2971800"/>
              <a:ext cx="825500" cy="78898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ea typeface="Arial" pitchFamily="-1" charset="0"/>
                <a:cs typeface="Arial" pitchFamily="-1" charset="0"/>
              </a:endParaRPr>
            </a:p>
          </p:txBody>
        </p:sp>
      </p:grp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762000" y="15240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 eaLnBrk="0" hangingPunct="0">
              <a:spcBef>
                <a:spcPct val="20000"/>
              </a:spcBef>
              <a:spcAft>
                <a:spcPts val="3000"/>
              </a:spcAft>
              <a:buClr>
                <a:srgbClr val="083763"/>
              </a:buClr>
              <a:buSzPct val="95000"/>
              <a:buFont typeface="Wingdings 2" charset="2"/>
              <a:buChar char=""/>
              <a:defRPr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“The process causing human exposures from natural and man-made sources” </a:t>
            </a:r>
          </a:p>
          <a:p>
            <a:pPr marL="273050" indent="-273050" eaLnBrk="0" hangingPunct="0">
              <a:spcBef>
                <a:spcPct val="20000"/>
              </a:spcBef>
              <a:spcAft>
                <a:spcPts val="3000"/>
              </a:spcAft>
              <a:buClr>
                <a:srgbClr val="083763"/>
              </a:buClr>
              <a:buSzPct val="95000"/>
              <a:buFont typeface="Wingdings 2" charset="2"/>
              <a:buChar char=""/>
              <a:defRPr/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 marL="273050" indent="-273050" eaLnBrk="0" hangingPunct="0">
              <a:spcBef>
                <a:spcPct val="20000"/>
              </a:spcBef>
              <a:spcAft>
                <a:spcPts val="3000"/>
              </a:spcAft>
              <a:buClr>
                <a:srgbClr val="083763"/>
              </a:buClr>
              <a:buSzPct val="95000"/>
              <a:defRPr/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 marL="273050" indent="-273050" eaLnBrk="0" hangingPunct="0">
              <a:spcBef>
                <a:spcPct val="20000"/>
              </a:spcBef>
              <a:spcAft>
                <a:spcPts val="3000"/>
              </a:spcAft>
              <a:buClr>
                <a:srgbClr val="083763"/>
              </a:buClr>
              <a:buSzPct val="95000"/>
              <a:buFont typeface="Wingdings 2" charset="2"/>
              <a:buChar char=""/>
              <a:defRPr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Protection can be achieved by taking action at the source, or at points in the exposure pathways, and occasionally by modifying the location or characteristics of the exposed individuals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” </a:t>
            </a:r>
            <a:endParaRPr lang="en-GB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639763" lvl="1" indent="-246063">
              <a:spcAft>
                <a:spcPts val="600"/>
              </a:spcAft>
              <a:buClr>
                <a:srgbClr val="083763"/>
              </a:buClr>
              <a:buSzPct val="85000"/>
              <a:buFont typeface="Wingdings" charset="2"/>
              <a:buChar char="n"/>
              <a:defRPr/>
            </a:pPr>
            <a:endParaRPr lang="fr-FR" sz="1600" dirty="0">
              <a:solidFill>
                <a:srgbClr val="001933"/>
              </a:solidFill>
              <a:latin typeface="+mn-lt"/>
              <a:ea typeface="Times New Roman" charset="0"/>
              <a:cs typeface="Times New Roman" charset="0"/>
            </a:endParaRPr>
          </a:p>
          <a:p>
            <a:pPr marL="273050" indent="-273050">
              <a:spcBef>
                <a:spcPct val="20000"/>
              </a:spcBef>
              <a:buClr>
                <a:srgbClr val="083763"/>
              </a:buClr>
              <a:buSzPct val="95000"/>
              <a:buFont typeface="Wingdings" charset="2"/>
              <a:buChar char="n"/>
              <a:defRPr/>
            </a:pPr>
            <a:endParaRPr lang="fr-FR" sz="2000" i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273050" indent="-273050">
              <a:spcBef>
                <a:spcPct val="20000"/>
              </a:spcBef>
              <a:buClr>
                <a:srgbClr val="083763"/>
              </a:buClr>
              <a:buSzPct val="95000"/>
              <a:buFont typeface="Wingdings" charset="2"/>
              <a:buNone/>
              <a:defRPr/>
            </a:pPr>
            <a:endParaRPr lang="fr-FR" sz="2000" i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" charset="2"/>
              <a:buChar char="n"/>
              <a:defRPr/>
            </a:pPr>
            <a:endParaRPr lang="fr-FR" dirty="0">
              <a:latin typeface="+mn-lt"/>
              <a:ea typeface="ＭＳ Ｐゴシック" pitchFamily="-111" charset="-128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83763"/>
              </a:buClr>
              <a:buSzPct val="95000"/>
              <a:buFont typeface="Wingdings" charset="2"/>
              <a:buNone/>
              <a:defRPr/>
            </a:pPr>
            <a:endParaRPr lang="en-US" sz="8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6B741A-8414-684D-A9C7-AE7C84CABD1C}" type="slidenum">
              <a:rPr lang="fr-FR" sz="1200"/>
              <a:pPr algn="r"/>
              <a:t>14</a:t>
            </a:fld>
            <a:endParaRPr lang="fr-FR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The three types of exposure situations </a:t>
            </a:r>
            <a:b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900" dirty="0" smtClean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900" dirty="0" smtClean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GB" sz="1800" dirty="0" smtClean="0">
                <a:ea typeface="ＭＳ Ｐゴシック" charset="-128"/>
                <a:cs typeface="ＭＳ Ｐゴシック" charset="-128"/>
              </a:rPr>
            </a:br>
            <a:endParaRPr lang="en-GB" sz="1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334000"/>
          </a:xfrm>
        </p:spPr>
        <p:txBody>
          <a:bodyPr/>
          <a:lstStyle/>
          <a:p>
            <a:pPr>
              <a:spcAft>
                <a:spcPts val="1200"/>
              </a:spcAft>
              <a:buFont typeface="Wingdings 2" pitchFamily="18" charset="2"/>
              <a:buChar char=""/>
              <a:defRPr/>
            </a:pPr>
            <a:r>
              <a:rPr lang="en-US" sz="2000" b="1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Existing exposure situations : </a:t>
            </a: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when exposures result from sources that </a:t>
            </a:r>
            <a:r>
              <a:rPr lang="en-US" sz="2000" b="1" dirty="0" smtClean="0">
                <a:solidFill>
                  <a:srgbClr val="800000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already exist when decisions to control them are taken</a:t>
            </a: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. </a:t>
            </a:r>
            <a:r>
              <a:rPr lang="en-US" sz="2000" dirty="0" smtClean="0">
                <a:latin typeface="Arial" pitchFamily="18" charset="0"/>
                <a:ea typeface="Arial" pitchFamily="18" charset="0"/>
                <a:cs typeface="Arial" pitchFamily="18" charset="0"/>
              </a:rPr>
              <a:t>Characterization </a:t>
            </a: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of exposures is a prerequisite to their control</a:t>
            </a:r>
          </a:p>
          <a:p>
            <a:pPr>
              <a:spcAft>
                <a:spcPts val="1200"/>
              </a:spcAft>
              <a:buFont typeface="Wingdings 2" pitchFamily="18" charset="2"/>
              <a:buChar char=""/>
              <a:defRPr/>
            </a:pPr>
            <a:r>
              <a:rPr lang="en-US" sz="2000" b="1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Planned exposure situations : </a:t>
            </a: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when exposures result from the </a:t>
            </a:r>
            <a:r>
              <a:rPr lang="en-US" sz="2000" b="1" dirty="0" smtClean="0">
                <a:solidFill>
                  <a:srgbClr val="800000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deliberate introduction and operation of sources</a:t>
            </a:r>
            <a:r>
              <a:rPr lang="en-US" sz="2000" b="1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. </a:t>
            </a: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Exposures</a:t>
            </a:r>
            <a:r>
              <a:rPr lang="en-US" sz="2000" b="1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 </a:t>
            </a: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can be </a:t>
            </a:r>
            <a:r>
              <a:rPr lang="en-US" sz="2000" dirty="0" smtClean="0">
                <a:solidFill>
                  <a:srgbClr val="000000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anticipated and fully controlled </a:t>
            </a:r>
          </a:p>
          <a:p>
            <a:pPr>
              <a:spcAft>
                <a:spcPts val="1200"/>
              </a:spcAft>
              <a:buFont typeface="Wingdings 2" pitchFamily="18" charset="2"/>
              <a:buChar char=""/>
              <a:defRPr/>
            </a:pPr>
            <a:r>
              <a:rPr lang="en-US" sz="2000" b="1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Emergency exposure situations : </a:t>
            </a: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when exposures </a:t>
            </a:r>
            <a:r>
              <a:rPr lang="en-US" sz="2000" dirty="0" smtClean="0">
                <a:solidFill>
                  <a:srgbClr val="000000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result from the </a:t>
            </a:r>
            <a:r>
              <a:rPr lang="en-US" sz="2000" b="1" dirty="0" smtClean="0">
                <a:solidFill>
                  <a:srgbClr val="800000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loss of control of a planned exposure situation</a:t>
            </a: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, or the </a:t>
            </a:r>
            <a:r>
              <a:rPr lang="en-US" sz="2000" b="1" dirty="0" smtClean="0">
                <a:solidFill>
                  <a:srgbClr val="800000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sudden irruption of an uncontrolled source</a:t>
            </a: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 (</a:t>
            </a:r>
            <a:r>
              <a:rPr lang="en-US" sz="2000" dirty="0" smtClean="0">
                <a:solidFill>
                  <a:srgbClr val="000058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malicious act). These situations require </a:t>
            </a:r>
            <a:r>
              <a:rPr lang="en-US" sz="2000" dirty="0" smtClean="0">
                <a:solidFill>
                  <a:srgbClr val="000000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urgent and timely actions </a:t>
            </a:r>
            <a:r>
              <a:rPr lang="en-US" sz="2000" dirty="0" smtClean="0">
                <a:solidFill>
                  <a:srgbClr val="000058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in order to </a:t>
            </a: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prevent exposures to occur or to mitigate them</a:t>
            </a:r>
          </a:p>
          <a:p>
            <a:pPr algn="ctr">
              <a:spcAft>
                <a:spcPts val="1200"/>
              </a:spcAft>
              <a:buFont typeface="Wingdings 2" charset="2"/>
              <a:buNone/>
              <a:defRPr/>
            </a:pPr>
            <a:r>
              <a:rPr lang="en-US" sz="2000" b="1" dirty="0" smtClean="0">
                <a:solidFill>
                  <a:srgbClr val="000053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The Commission defines long term exposures resulting from a nuclear accident as an existing exposure situation</a:t>
            </a:r>
            <a:endParaRPr lang="en-GB" sz="2000" b="1" dirty="0" smtClean="0">
              <a:solidFill>
                <a:srgbClr val="000058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>
              <a:spcAft>
                <a:spcPts val="2400"/>
              </a:spcAft>
              <a:buFont typeface="Wingdings 2" pitchFamily="18" charset="2"/>
              <a:buChar char=""/>
              <a:defRPr/>
            </a:pPr>
            <a:endParaRPr lang="en-US" sz="2000" dirty="0" smtClean="0">
              <a:solidFill>
                <a:srgbClr val="000053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 marL="273050" lvl="1" indent="-273050">
              <a:spcAft>
                <a:spcPts val="2400"/>
              </a:spcAft>
              <a:buSzPct val="95000"/>
              <a:buFont typeface="Wingdings 2" pitchFamily="18" charset="2"/>
              <a:buNone/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rial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en-GB" sz="2000" b="1" dirty="0" smtClean="0">
              <a:solidFill>
                <a:srgbClr val="800000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>
              <a:spcAft>
                <a:spcPts val="2400"/>
              </a:spcAft>
              <a:buFont typeface="Wingdings 2" pitchFamily="18" charset="2"/>
              <a:buChar char=""/>
              <a:defRPr/>
            </a:pPr>
            <a:endParaRPr lang="en-US" sz="2000" dirty="0" smtClean="0">
              <a:solidFill>
                <a:srgbClr val="000058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 algn="ctr">
              <a:spcAft>
                <a:spcPts val="2400"/>
              </a:spcAft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	</a:t>
            </a:r>
            <a:endParaRPr lang="en-GB" sz="2000" b="1" dirty="0" smtClean="0"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>
              <a:spcAft>
                <a:spcPts val="2400"/>
              </a:spcAft>
              <a:buFont typeface="Wingdings 2" pitchFamily="18" charset="2"/>
              <a:buChar char=""/>
              <a:defRPr/>
            </a:pPr>
            <a:endParaRPr lang="en-US" sz="2000" dirty="0" smtClean="0">
              <a:solidFill>
                <a:srgbClr val="000053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>
              <a:spcAft>
                <a:spcPts val="3000"/>
              </a:spcAft>
              <a:buFont typeface="Wingdings 2" pitchFamily="18" charset="2"/>
              <a:buChar char=""/>
              <a:defRPr/>
            </a:pPr>
            <a:endParaRPr lang="en-US" sz="2000" dirty="0" smtClean="0">
              <a:solidFill>
                <a:srgbClr val="000053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>
              <a:spcAft>
                <a:spcPts val="3000"/>
              </a:spcAft>
              <a:buFont typeface="Wingdings 2" pitchFamily="18" charset="2"/>
              <a:buChar char=""/>
              <a:defRPr/>
            </a:pPr>
            <a:endParaRPr lang="en-US" sz="2000" dirty="0" smtClean="0">
              <a:solidFill>
                <a:srgbClr val="000053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>
              <a:spcAft>
                <a:spcPts val="3000"/>
              </a:spcAft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	</a:t>
            </a:r>
          </a:p>
          <a:p>
            <a:pPr>
              <a:spcAft>
                <a:spcPts val="3000"/>
              </a:spcAft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000053"/>
                </a:solidFill>
                <a:latin typeface="Arial" pitchFamily="18" charset="0"/>
                <a:ea typeface="Arial" pitchFamily="18" charset="0"/>
                <a:cs typeface="Arial" pitchFamily="18" charset="0"/>
              </a:rPr>
              <a:t> </a:t>
            </a:r>
            <a:endParaRPr lang="en-GB" sz="2000" dirty="0" smtClean="0">
              <a:solidFill>
                <a:srgbClr val="000053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>
              <a:spcAft>
                <a:spcPts val="3000"/>
              </a:spcAft>
              <a:buFont typeface="Wingdings 2" pitchFamily="18" charset="2"/>
              <a:buNone/>
              <a:defRPr/>
            </a:pPr>
            <a:r>
              <a:rPr lang="en-GB" sz="2000" dirty="0" smtClean="0">
                <a:latin typeface="Arial" pitchFamily="18" charset="0"/>
                <a:ea typeface="ＭＳ Ｐゴシック" pitchFamily="18" charset="-128"/>
                <a:cs typeface="ＭＳ Ｐゴシック" pitchFamily="18" charset="-128"/>
              </a:rPr>
              <a:t>	</a:t>
            </a:r>
            <a:endParaRPr lang="en-US" sz="2000" dirty="0" smtClean="0">
              <a:solidFill>
                <a:srgbClr val="000053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>
              <a:spcAft>
                <a:spcPts val="3000"/>
              </a:spcAft>
              <a:buFont typeface="Wingdings 2" pitchFamily="18" charset="2"/>
              <a:buNone/>
              <a:defRPr/>
            </a:pPr>
            <a:endParaRPr lang="en-US" sz="2000" dirty="0" smtClean="0">
              <a:solidFill>
                <a:srgbClr val="000053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>
              <a:spcAft>
                <a:spcPts val="3000"/>
              </a:spcAft>
              <a:buFont typeface="Wingdings 2" pitchFamily="18" charset="2"/>
              <a:buChar char=""/>
              <a:defRPr/>
            </a:pPr>
            <a:endParaRPr lang="en-US" sz="2000" b="1" dirty="0" smtClean="0">
              <a:solidFill>
                <a:srgbClr val="800000"/>
              </a:solidFill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>
              <a:spcAft>
                <a:spcPts val="3000"/>
              </a:spcAft>
              <a:buFont typeface="Wingdings 2" pitchFamily="18" charset="2"/>
              <a:buChar char=""/>
              <a:defRPr/>
            </a:pPr>
            <a:endParaRPr lang="en-US" sz="1600" dirty="0" smtClean="0">
              <a:solidFill>
                <a:srgbClr val="001933"/>
              </a:solidFill>
              <a:latin typeface="Arial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spcAft>
                <a:spcPts val="3000"/>
              </a:spcAft>
              <a:buFont typeface="Wingdings" pitchFamily="18" charset="2"/>
              <a:buChar char="n"/>
              <a:defRPr/>
            </a:pPr>
            <a:endParaRPr lang="fr-FR" sz="1600" dirty="0" smtClean="0">
              <a:solidFill>
                <a:srgbClr val="001933"/>
              </a:solidFill>
              <a:latin typeface="Arial" pitchFamily="18" charset="0"/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3000"/>
              </a:spcAft>
              <a:buFont typeface="Wingdings" pitchFamily="18" charset="2"/>
              <a:buChar char="n"/>
              <a:defRPr/>
            </a:pPr>
            <a:endParaRPr lang="fr-FR" sz="2000" i="1" dirty="0" smtClean="0"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  <a:p>
            <a:pPr eaLnBrk="1" hangingPunct="1">
              <a:spcAft>
                <a:spcPts val="3000"/>
              </a:spcAft>
              <a:buFont typeface="Wingdings" pitchFamily="18" charset="2"/>
              <a:buNone/>
              <a:defRPr/>
            </a:pPr>
            <a:endParaRPr lang="fr-FR" sz="2000" i="1" dirty="0" smtClean="0"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  <a:p>
            <a:pPr lvl="1" eaLnBrk="1" hangingPunct="1">
              <a:spcAft>
                <a:spcPts val="3000"/>
              </a:spcAft>
              <a:buFont typeface="Wingdings" pitchFamily="18" charset="2"/>
              <a:buChar char="n"/>
              <a:defRPr/>
            </a:pPr>
            <a:endParaRPr lang="fr-FR" sz="1800" dirty="0" smtClean="0">
              <a:latin typeface="Arial" pitchFamily="18" charset="0"/>
              <a:ea typeface="Arial" pitchFamily="18" charset="0"/>
              <a:cs typeface="Arial" pitchFamily="18" charset="0"/>
            </a:endParaRPr>
          </a:p>
          <a:p>
            <a:pPr eaLnBrk="1" hangingPunct="1">
              <a:spcAft>
                <a:spcPts val="3000"/>
              </a:spcAft>
              <a:buFont typeface="Wingdings" pitchFamily="18" charset="2"/>
              <a:buNone/>
              <a:defRPr/>
            </a:pPr>
            <a:endParaRPr lang="en-US" sz="800" dirty="0" smtClean="0"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29700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B9B80E3-C1D3-6B4A-8986-A4EDD91D2B7D}" type="slidenum">
              <a:rPr lang="fr-FR" sz="1200"/>
              <a:pPr algn="r"/>
              <a:t>15</a:t>
            </a:fld>
            <a:endParaRPr lang="fr-FR" sz="1200"/>
          </a:p>
        </p:txBody>
      </p:sp>
      <p:sp>
        <p:nvSpPr>
          <p:cNvPr id="29701" name="ZoneTexte 6"/>
          <p:cNvSpPr txBox="1">
            <a:spLocks noChangeArrowheads="1"/>
          </p:cNvSpPr>
          <p:nvPr/>
        </p:nvSpPr>
        <p:spPr bwMode="auto">
          <a:xfrm>
            <a:off x="990600" y="541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endParaRPr lang="en-GB" sz="16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solidFill>
                  <a:srgbClr val="000045"/>
                </a:solidFill>
                <a:latin typeface="Arial" charset="0"/>
                <a:ea typeface="Arial" charset="0"/>
                <a:cs typeface="Arial" charset="0"/>
              </a:rPr>
              <a:t>The objective of protection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153400" cy="4343400"/>
          </a:xfrm>
        </p:spPr>
        <p:txBody>
          <a:bodyPr/>
          <a:lstStyle/>
          <a:p>
            <a:pPr marL="546100" lvl="2" indent="-273050">
              <a:spcAft>
                <a:spcPts val="600"/>
              </a:spcAft>
              <a:buSzPct val="95000"/>
              <a:defRPr/>
            </a:pPr>
            <a:r>
              <a:rPr lang="en-CA" sz="18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The general objective is to </a:t>
            </a:r>
            <a:r>
              <a:rPr lang="en-CA" sz="18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keep exposure below 100 </a:t>
            </a:r>
            <a:r>
              <a:rPr lang="en-CA" sz="1800" b="1" dirty="0" err="1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mSv</a:t>
            </a:r>
            <a:endParaRPr lang="en-CA" sz="1800" b="1" dirty="0" smtClean="0">
              <a:solidFill>
                <a:srgbClr val="8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L="546100" lvl="2" indent="-273050">
              <a:spcAft>
                <a:spcPts val="600"/>
              </a:spcAft>
              <a:buSzPct val="95000"/>
              <a:buFont typeface="Wingdings 2" pitchFamily="-107" charset="2"/>
              <a:buNone/>
              <a:defRPr/>
            </a:pPr>
            <a:r>
              <a:rPr lang="en-CA" sz="18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	</a:t>
            </a:r>
            <a:r>
              <a:rPr lang="en-CA" sz="1800" i="1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“</a:t>
            </a:r>
            <a:r>
              <a:rPr lang="en-GB" sz="1800" i="1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At doses higher than 100 </a:t>
            </a:r>
            <a:r>
              <a:rPr lang="en-GB" sz="1800" i="1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mSv</a:t>
            </a:r>
            <a:r>
              <a:rPr lang="en-GB" sz="1800" i="1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, there is an increased likelihood of deterministic effects and a significant risk of cancer”. </a:t>
            </a:r>
            <a:r>
              <a:rPr lang="en-CA" sz="1800" i="1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(ICRP 103, § 236)</a:t>
            </a:r>
          </a:p>
          <a:p>
            <a:pPr marL="457200" lvl="1" indent="-457200">
              <a:spcAft>
                <a:spcPts val="1200"/>
              </a:spcAft>
              <a:buSzPct val="95000"/>
              <a:buFont typeface="Wingdings 2" pitchFamily="-65" charset="2"/>
              <a:buChar char=""/>
              <a:defRPr/>
            </a:pPr>
            <a:r>
              <a:rPr lang="en-CA" sz="1800" dirty="0" smtClean="0">
                <a:latin typeface="Arial"/>
                <a:ea typeface="ＭＳ Ｐゴシック" pitchFamily="-108" charset="-128"/>
                <a:cs typeface="Arial"/>
              </a:rPr>
              <a:t>For the protection of the public in case of a nuclear accident with potential long term consequences the Commission is recommending to select reference levels:</a:t>
            </a:r>
          </a:p>
          <a:p>
            <a:pPr marL="547687" lvl="2" indent="-273050">
              <a:spcAft>
                <a:spcPts val="1200"/>
              </a:spcAft>
              <a:buSzPct val="95000"/>
              <a:buFont typeface="Wingdings 2" pitchFamily="-65" charset="2"/>
              <a:buChar char=""/>
              <a:defRPr/>
            </a:pPr>
            <a:r>
              <a:rPr lang="en-CA" sz="1800" dirty="0" smtClean="0">
                <a:latin typeface="Arial"/>
                <a:ea typeface="ＭＳ Ｐゴシック" pitchFamily="-108" charset="-128"/>
                <a:cs typeface="Arial"/>
              </a:rPr>
              <a:t>In the </a:t>
            </a:r>
            <a:r>
              <a:rPr lang="en-CA" sz="1800" b="1" dirty="0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20–100 </a:t>
            </a:r>
            <a:r>
              <a:rPr lang="en-CA" sz="1800" b="1" dirty="0" err="1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mSv</a:t>
            </a:r>
            <a:r>
              <a:rPr lang="en-CA" sz="1800" b="1" dirty="0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/year range </a:t>
            </a:r>
            <a:r>
              <a:rPr lang="en-CA" sz="1800" dirty="0" smtClean="0">
                <a:latin typeface="Arial"/>
                <a:ea typeface="ＭＳ Ｐゴシック" pitchFamily="-108" charset="-128"/>
                <a:cs typeface="Arial"/>
              </a:rPr>
              <a:t>for the </a:t>
            </a:r>
            <a:r>
              <a:rPr lang="en-CA" sz="1800" b="1" dirty="0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emergency exposure situation </a:t>
            </a:r>
          </a:p>
          <a:p>
            <a:pPr marL="547687" lvl="2" indent="-273050">
              <a:spcAft>
                <a:spcPts val="1200"/>
              </a:spcAft>
              <a:buSzPct val="95000"/>
              <a:buFont typeface="Wingdings 2" pitchFamily="-65" charset="2"/>
              <a:buChar char=""/>
              <a:defRPr/>
            </a:pPr>
            <a:r>
              <a:rPr lang="en-CA" sz="1800" dirty="0" smtClean="0">
                <a:latin typeface="Arial"/>
                <a:ea typeface="ＭＳ Ｐゴシック" pitchFamily="-108" charset="-128"/>
                <a:cs typeface="Arial"/>
              </a:rPr>
              <a:t>In the </a:t>
            </a:r>
            <a:r>
              <a:rPr lang="en-CA" sz="1800" b="1" dirty="0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lower part of the 1–20 </a:t>
            </a:r>
            <a:r>
              <a:rPr lang="en-CA" sz="1800" b="1" dirty="0" err="1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mSv</a:t>
            </a:r>
            <a:r>
              <a:rPr lang="en-CA" sz="1800" b="1" dirty="0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/year range </a:t>
            </a:r>
            <a:r>
              <a:rPr lang="en-CA" sz="1800" dirty="0" smtClean="0">
                <a:latin typeface="Arial"/>
                <a:ea typeface="ＭＳ Ｐゴシック" pitchFamily="-108" charset="-128"/>
                <a:cs typeface="Arial"/>
              </a:rPr>
              <a:t>for the </a:t>
            </a:r>
            <a:r>
              <a:rPr lang="en-CA" sz="1800" b="1" dirty="0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existing exposure situation</a:t>
            </a:r>
            <a:r>
              <a:rPr lang="en-CA" sz="1800" dirty="0" smtClean="0">
                <a:latin typeface="Arial"/>
                <a:ea typeface="ＭＳ Ｐゴシック" pitchFamily="-108" charset="-128"/>
                <a:cs typeface="Arial"/>
              </a:rPr>
              <a:t>, with the </a:t>
            </a:r>
            <a:r>
              <a:rPr lang="en-CA" sz="1800" b="1" dirty="0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long term objective </a:t>
            </a:r>
            <a:r>
              <a:rPr lang="en-CA" sz="1800" dirty="0" smtClean="0">
                <a:latin typeface="Arial"/>
                <a:ea typeface="ＭＳ Ｐゴシック" pitchFamily="-108" charset="-128"/>
                <a:cs typeface="Arial"/>
              </a:rPr>
              <a:t>to reduce and maintain exposures</a:t>
            </a:r>
            <a:r>
              <a:rPr lang="en-CA" sz="1800" b="1" dirty="0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 below 1 </a:t>
            </a:r>
            <a:r>
              <a:rPr lang="en-CA" sz="1800" b="1" dirty="0" err="1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mSv</a:t>
            </a:r>
            <a:r>
              <a:rPr lang="en-CA" sz="1800" b="1" dirty="0" smtClean="0">
                <a:solidFill>
                  <a:srgbClr val="800000"/>
                </a:solidFill>
                <a:latin typeface="Arial"/>
                <a:ea typeface="ＭＳ Ｐゴシック" pitchFamily="-108" charset="-128"/>
                <a:cs typeface="Arial"/>
              </a:rPr>
              <a:t>/year</a:t>
            </a:r>
          </a:p>
          <a:p>
            <a:pPr marL="273050" lvl="1" indent="-273050" algn="ctr">
              <a:spcAft>
                <a:spcPts val="1200"/>
              </a:spcAft>
              <a:buSzPct val="95000"/>
              <a:buFont typeface="Wingdings 2" charset="2"/>
              <a:buNone/>
              <a:defRPr/>
            </a:pPr>
            <a:r>
              <a:rPr lang="en-CA" sz="1800" dirty="0" smtClean="0">
                <a:latin typeface="Arial"/>
                <a:ea typeface="ＭＳ Ｐゴシック" pitchFamily="-108" charset="-128"/>
                <a:cs typeface="Arial"/>
              </a:rPr>
              <a:t>	</a:t>
            </a:r>
            <a:r>
              <a:rPr lang="en-CA" sz="1800" b="1" dirty="0" smtClean="0">
                <a:latin typeface="Arial"/>
                <a:ea typeface="ＭＳ Ｐゴシック" pitchFamily="-108" charset="-128"/>
                <a:cs typeface="Arial"/>
              </a:rPr>
              <a:t>Authorities may select values of reference levels depending on the scale of the accident and the local circumstances</a:t>
            </a:r>
          </a:p>
          <a:p>
            <a:pPr marL="546100" lvl="2" indent="-273050">
              <a:spcAft>
                <a:spcPts val="600"/>
              </a:spcAft>
              <a:buSzPct val="95000"/>
              <a:buFont typeface="Wingdings 2" pitchFamily="-107" charset="2"/>
              <a:buNone/>
              <a:defRPr/>
            </a:pPr>
            <a:endParaRPr lang="en-CA" sz="2000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L="546100" lvl="2" indent="-273050">
              <a:spcAft>
                <a:spcPts val="600"/>
              </a:spcAft>
              <a:buSzPct val="95000"/>
              <a:buFont typeface="Wingdings 2" pitchFamily="-107" charset="2"/>
              <a:buNone/>
              <a:defRPr/>
            </a:pPr>
            <a:endParaRPr lang="en-CA" sz="2000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174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27401A5-1F21-2547-805B-79367201A63E}" type="slidenum">
              <a:rPr lang="fr-FR" sz="1200"/>
              <a:pPr algn="r"/>
              <a:t>16</a:t>
            </a:fld>
            <a:endParaRPr lang="fr-FR" sz="1200"/>
          </a:p>
        </p:txBody>
      </p:sp>
      <p:sp>
        <p:nvSpPr>
          <p:cNvPr id="31749" name="ZoneTexte 4"/>
          <p:cNvSpPr txBox="1">
            <a:spLocks noChangeArrowheads="1"/>
          </p:cNvSpPr>
          <p:nvPr/>
        </p:nvSpPr>
        <p:spPr bwMode="auto">
          <a:xfrm>
            <a:off x="381000" y="990600"/>
            <a:ext cx="8458200" cy="1143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2000" dirty="0"/>
              <a:t>To reduce and to maintain exposures as low as reasonably achievable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2000" dirty="0"/>
              <a:t>taking into account economic and societal factors with restrictions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2000" dirty="0"/>
              <a:t> on individual doses </a:t>
            </a:r>
            <a:r>
              <a:rPr lang="en-US" sz="2000" dirty="0"/>
              <a:t> </a:t>
            </a:r>
            <a:endParaRPr lang="en-GB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500" b="1" dirty="0" smtClean="0">
                <a:solidFill>
                  <a:srgbClr val="000053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Transition from the emergency to the existing exposure situation after an accident</a:t>
            </a:r>
            <a:endParaRPr lang="en-GB" sz="2500" b="1" dirty="0" smtClean="0">
              <a:solidFill>
                <a:srgbClr val="000053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2771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CDF0CE1-9283-B04C-8753-A0AAA81C9590}" type="slidenum">
              <a:rPr lang="fr-FR" sz="1200"/>
              <a:pPr algn="r"/>
              <a:t>17</a:t>
            </a:fld>
            <a:endParaRPr lang="fr-FR" sz="1200"/>
          </a:p>
        </p:txBody>
      </p:sp>
      <p:sp>
        <p:nvSpPr>
          <p:cNvPr id="32772" name="Content Placeholder 5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458200" cy="5638800"/>
          </a:xfrm>
        </p:spPr>
        <p:txBody>
          <a:bodyPr/>
          <a:lstStyle/>
          <a:p>
            <a:pPr marL="342900" lvl="1" indent="-342900">
              <a:spcAft>
                <a:spcPts val="1200"/>
              </a:spcAft>
              <a:buClr>
                <a:schemeClr val="tx2"/>
              </a:buClr>
              <a:buSzPct val="125000"/>
              <a:buFont typeface="Arial" pitchFamily="-107" charset="0"/>
              <a:buChar char="•"/>
            </a:pP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Characterisation of the exposure situation is the prerequisite to take control of the exposures. </a:t>
            </a:r>
            <a:r>
              <a:rPr lang="en-GB" sz="1800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The process may take months (even years) and is part of the urgent actions to be implemented in the emergency situation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SzPct val="125000"/>
              <a:buFont typeface="Arial" pitchFamily="-107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Characterization can be considered as achieved when the authorities have a fairly good knowledge of </a:t>
            </a: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where, when, and how people are exposed </a:t>
            </a:r>
            <a:r>
              <a:rPr lang="en-GB" sz="1800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(and will be exposed in the future) in the affected areas. This in turn allows:</a:t>
            </a:r>
          </a:p>
          <a:p>
            <a:pPr marL="615950" lvl="2" indent="-342900">
              <a:spcAft>
                <a:spcPts val="1200"/>
              </a:spcAft>
              <a:buClr>
                <a:schemeClr val="tx2"/>
              </a:buClr>
              <a:buSzPct val="125000"/>
              <a:buFont typeface="Arial" pitchFamily="-107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For the authorities to decide about </a:t>
            </a: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permanent and temporary relocation and/or return home </a:t>
            </a:r>
            <a:r>
              <a:rPr lang="en-GB" sz="1800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and the most effective</a:t>
            </a: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protection strategy </a:t>
            </a:r>
          </a:p>
          <a:p>
            <a:pPr marL="615950" lvl="2" indent="-342900">
              <a:spcAft>
                <a:spcPts val="1200"/>
              </a:spcAft>
              <a:buClr>
                <a:schemeClr val="tx2"/>
              </a:buClr>
              <a:buSzPct val="125000"/>
              <a:buFont typeface="Arial" pitchFamily="-107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For the population to decide to leave or to stay and to </a:t>
            </a: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participate to its own protection</a:t>
            </a:r>
            <a:r>
              <a:rPr lang="en-GB" sz="1800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with the support of authorities and experts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SzPct val="125000"/>
              <a:buFont typeface="Arial" pitchFamily="-107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The transition from the emergency to the existing exposure situation is </a:t>
            </a: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 decision taken by authorities </a:t>
            </a:r>
            <a:r>
              <a:rPr lang="en-GB" sz="1800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when they have enough information to consider that the exposures can be reasonably controlled and </a:t>
            </a:r>
            <a:r>
              <a:rPr lang="fr-FR" sz="18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t</a:t>
            </a:r>
            <a:r>
              <a:rPr lang="en-GB" sz="18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he conditions and means to maintain </a:t>
            </a: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sustainable societal and economic living conditions</a:t>
            </a:r>
            <a:r>
              <a:rPr lang="en-GB" sz="18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of the affected population are in place</a:t>
            </a:r>
            <a:endParaRPr lang="en-CA" sz="1800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L="342900" lvl="1" indent="-342900">
              <a:buClr>
                <a:schemeClr val="tx2"/>
              </a:buClr>
              <a:buSzPct val="125000"/>
              <a:buFont typeface="Arial" pitchFamily="-107" charset="0"/>
              <a:buChar char="•"/>
            </a:pPr>
            <a:endParaRPr lang="en-GB" sz="2000" b="1" dirty="0" smtClean="0">
              <a:solidFill>
                <a:srgbClr val="8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L="342900" lvl="1" indent="-342900">
              <a:buClr>
                <a:schemeClr val="tx2"/>
              </a:buClr>
              <a:buSzPct val="125000"/>
              <a:buFont typeface="Wingdings 2" pitchFamily="-107" charset="2"/>
              <a:buNone/>
            </a:pPr>
            <a:r>
              <a:rPr lang="en-GB" sz="20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.</a:t>
            </a:r>
            <a:endParaRPr lang="en-GB" sz="2000" dirty="0" smtClean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L="342900" lvl="1" indent="-342900">
              <a:buClr>
                <a:schemeClr val="tx2"/>
              </a:buClr>
              <a:buSzPct val="125000"/>
              <a:buFont typeface="Arial" pitchFamily="-107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</a:p>
          <a:p>
            <a:pPr marL="342900" lvl="1" indent="-342900">
              <a:spcAft>
                <a:spcPts val="600"/>
              </a:spcAft>
              <a:buClr>
                <a:schemeClr val="tx2"/>
              </a:buClr>
              <a:buSzPct val="125000"/>
              <a:buFont typeface="Arial" pitchFamily="-107" charset="0"/>
              <a:buChar char="•"/>
            </a:pPr>
            <a:endParaRPr lang="en-GB" dirty="0" smtClean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 wrap="none"/>
          <a:lstStyle/>
          <a:p>
            <a:pPr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Optimization </a:t>
            </a:r>
            <a:r>
              <a:rPr lang="en-GB" sz="24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</a:t>
            </a:r>
            <a:r>
              <a:rPr lang="en-GB" sz="2400" b="1" dirty="0" smtClean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the protection strategy</a:t>
            </a:r>
            <a:endParaRPr lang="en-GB" sz="2400" b="1" dirty="0">
              <a:solidFill>
                <a:srgbClr val="000053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02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</a:t>
            </a:r>
            <a:r>
              <a:rPr lang="en-GB" sz="1800" b="1" dirty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combination of protection actions </a:t>
            </a:r>
            <a:r>
              <a:rPr lang="en-GB" sz="1800" dirty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implemented by </a:t>
            </a:r>
            <a:r>
              <a:rPr lang="en-GB" sz="1800" b="1" dirty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authorities</a:t>
            </a:r>
            <a:r>
              <a:rPr lang="en-GB" sz="1800" dirty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at the national and local level and by the </a:t>
            </a:r>
            <a:r>
              <a:rPr lang="en-GB" sz="1800" b="1" dirty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affected population </a:t>
            </a:r>
            <a:r>
              <a:rPr lang="en-GB" sz="1800" dirty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itself </a:t>
            </a:r>
            <a:endParaRPr lang="en-GB" sz="1800" dirty="0" smtClean="0">
              <a:solidFill>
                <a:srgbClr val="000053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spcAft>
                <a:spcPts val="600"/>
              </a:spcAft>
              <a:buFontTx/>
              <a:buNone/>
            </a:pP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The Commission has developed the concept of ‘self help protective actions’ to characterize these protection actions </a:t>
            </a:r>
            <a:endParaRPr lang="en-GB" sz="1800" b="1" dirty="0" smtClean="0">
              <a:solidFill>
                <a:srgbClr val="000053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objective is to reduce all exposures ALARA with </a:t>
            </a: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priority given to protect people with the highest exposure</a:t>
            </a:r>
            <a:r>
              <a:rPr lang="en-GB" sz="1800" b="1" dirty="0" smtClean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GB" sz="1800" dirty="0" smtClean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(Equity)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is the </a:t>
            </a:r>
            <a:r>
              <a:rPr lang="en-GB" sz="1800" b="1" dirty="0" smtClean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responsibility of authorities:</a:t>
            </a:r>
          </a:p>
          <a:p>
            <a:pPr lvl="1">
              <a:spcAft>
                <a:spcPts val="600"/>
              </a:spcAft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establish conditions to allow the effective </a:t>
            </a: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engagement of the local stakeholders</a:t>
            </a:r>
          </a:p>
          <a:p>
            <a:pPr lvl="1">
              <a:spcAft>
                <a:spcPts val="600"/>
              </a:spcAft>
              <a:buFont typeface="Wingdings 2" pitchFamily="-65" charset="2"/>
              <a:buChar char=""/>
              <a:defRPr/>
            </a:pPr>
            <a:r>
              <a:rPr lang="en-CA" sz="1800" dirty="0" smtClean="0">
                <a:solidFill>
                  <a:srgbClr val="000053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to set up the conditions and means for </a:t>
            </a:r>
            <a:r>
              <a:rPr lang="en-CA" sz="1800" b="1" dirty="0" smtClean="0">
                <a:solidFill>
                  <a:srgbClr val="8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local monitoring</a:t>
            </a:r>
          </a:p>
          <a:p>
            <a:pPr lvl="1">
              <a:spcAft>
                <a:spcPts val="600"/>
              </a:spcAft>
              <a:buFont typeface="Wingdings 2" pitchFamily="-65" charset="2"/>
              <a:buChar char=""/>
              <a:defRPr/>
            </a:pPr>
            <a:r>
              <a:rPr lang="en-CA" sz="18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to provide </a:t>
            </a:r>
            <a:r>
              <a:rPr lang="en-CA" sz="1800" b="1" dirty="0" smtClean="0">
                <a:solidFill>
                  <a:srgbClr val="8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detailed information </a:t>
            </a:r>
            <a:r>
              <a:rPr lang="en-CA" sz="1800" dirty="0" smtClean="0">
                <a:solidFill>
                  <a:srgbClr val="000053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on the exposure situation and ways to reduce doses</a:t>
            </a:r>
            <a:endParaRPr lang="en-CA" sz="1800" dirty="0" smtClean="0">
              <a:latin typeface="Arial"/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to evaluate the </a:t>
            </a:r>
            <a:r>
              <a:rPr lang="en-GB" sz="1800" b="1" dirty="0" smtClean="0">
                <a:solidFill>
                  <a:srgbClr val="8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performance of the protection strategy </a:t>
            </a:r>
            <a:r>
              <a:rPr lang="en-GB" sz="1800" dirty="0" smtClean="0">
                <a:solidFill>
                  <a:srgbClr val="003366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to report regularly about the progress to the affected population </a:t>
            </a:r>
            <a:endParaRPr lang="en-GB" sz="1800" b="1" dirty="0" smtClean="0">
              <a:solidFill>
                <a:srgbClr val="8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GB" sz="2000" b="1" dirty="0" smtClean="0">
              <a:solidFill>
                <a:srgbClr val="8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GB" sz="2000" dirty="0" smtClean="0">
              <a:solidFill>
                <a:srgbClr val="000053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GB" sz="2400" b="1" dirty="0">
              <a:solidFill>
                <a:srgbClr val="000053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379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6ABBC95-1608-A741-96BF-18125FC5258A}" type="slidenum">
              <a:rPr lang="fr-FR" sz="1200"/>
              <a:pPr algn="r"/>
              <a:t>18</a:t>
            </a:fld>
            <a:endParaRPr lang="fr-FR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rgbClr val="000045"/>
                </a:solidFill>
                <a:latin typeface="Arial" pitchFamily="-65" charset="0"/>
                <a:cs typeface="Arial" pitchFamily="-65" charset="0"/>
              </a:rPr>
              <a:t>In 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657600" cy="4724400"/>
          </a:xfrm>
          <a:solidFill>
            <a:srgbClr val="DBF5F9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ts val="1200"/>
              </a:spcAft>
              <a:buFont typeface="Wingdings 2" pitchFamily="-107" charset="2"/>
              <a:buNone/>
            </a:pPr>
            <a:r>
              <a:rPr lang="en-US" sz="2200" b="1" dirty="0" smtClean="0">
                <a:solidFill>
                  <a:srgbClr val="00009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Emergency Exposure Situation</a:t>
            </a:r>
            <a:endParaRPr lang="en-US" sz="2200" dirty="0" smtClean="0">
              <a:solidFill>
                <a:srgbClr val="00009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  <a:r>
              <a:rPr lang="en-US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Reference level in the 20-100 </a:t>
            </a:r>
            <a:r>
              <a:rPr lang="en-US" sz="2000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mSv</a:t>
            </a:r>
            <a:r>
              <a:rPr lang="en-US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/year range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Protection actions to reduce and maintain exposure ALARA driven by urgency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Characterization of the radiological situation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Setting-up radiation monitoring, health surveillance and foodstuffs management </a:t>
            </a:r>
          </a:p>
          <a:p>
            <a:pPr marL="0" indent="0">
              <a:lnSpc>
                <a:spcPct val="90000"/>
              </a:lnSpc>
            </a:pPr>
            <a:endParaRPr lang="en-US" sz="2200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L="0" indent="0">
              <a:lnSpc>
                <a:spcPct val="90000"/>
              </a:lnSpc>
              <a:buFont typeface="Wingdings 2" pitchFamily="-107" charset="2"/>
              <a:buNone/>
            </a:pPr>
            <a:endParaRPr lang="en-US" sz="22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0" indent="0">
              <a:lnSpc>
                <a:spcPct val="90000"/>
              </a:lnSpc>
            </a:pPr>
            <a:endParaRPr lang="en-GB" sz="22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219200"/>
            <a:ext cx="3581400" cy="4724400"/>
          </a:xfrm>
          <a:solidFill>
            <a:srgbClr val="DBF5F9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ts val="1200"/>
              </a:spcAft>
              <a:buFont typeface="Wingdings 2" pitchFamily="-107" charset="2"/>
              <a:buNone/>
            </a:pPr>
            <a:r>
              <a:rPr lang="en-US" sz="2200" b="1" dirty="0" smtClean="0">
                <a:solidFill>
                  <a:srgbClr val="00009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Existing Exposure Situation</a:t>
            </a:r>
            <a:endParaRPr lang="en-US" sz="2200" dirty="0" smtClean="0">
              <a:solidFill>
                <a:srgbClr val="00009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  <a:r>
              <a:rPr lang="en-US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Reference level in the lower part of  the 1-20 </a:t>
            </a:r>
            <a:r>
              <a:rPr lang="en-US" sz="2000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mSv</a:t>
            </a:r>
            <a:r>
              <a:rPr lang="en-US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/year range with the long term goal of 1 </a:t>
            </a:r>
            <a:r>
              <a:rPr lang="en-US" sz="2000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mSv</a:t>
            </a:r>
            <a:r>
              <a:rPr lang="en-US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/year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Protection actions to reduce and maintain exposure ALARA driven by the improvement of living conditions  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Development of self-help protection and radiation protection culture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114800" y="1828800"/>
            <a:ext cx="990600" cy="388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b="1" dirty="0">
                <a:cs typeface="Arial"/>
              </a:rPr>
              <a:t>Decision by</a:t>
            </a:r>
          </a:p>
          <a:p>
            <a:pPr algn="ctr">
              <a:defRPr/>
            </a:pPr>
            <a:r>
              <a:rPr lang="en-US" b="1" dirty="0">
                <a:cs typeface="Arial"/>
              </a:rPr>
              <a:t>authorities</a:t>
            </a:r>
            <a:endParaRPr lang="en-GB" b="1" dirty="0">
              <a:cs typeface="Arial"/>
            </a:endParaRPr>
          </a:p>
        </p:txBody>
      </p:sp>
      <p:sp>
        <p:nvSpPr>
          <p:cNvPr id="39942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41662DC-21A4-4343-A45B-0004289B91D5}" type="slidenum">
              <a:rPr lang="fr-FR" sz="1200"/>
              <a:pPr algn="r"/>
              <a:t>19</a:t>
            </a:fld>
            <a:endParaRPr lang="fr-FR" sz="1200"/>
          </a:p>
        </p:txBody>
      </p:sp>
      <p:sp>
        <p:nvSpPr>
          <p:cNvPr id="39943" name="ZoneTexte 7"/>
          <p:cNvSpPr txBox="1">
            <a:spLocks noChangeArrowheads="1"/>
          </p:cNvSpPr>
          <p:nvPr/>
        </p:nvSpPr>
        <p:spPr bwMode="auto">
          <a:xfrm>
            <a:off x="4841875" y="18891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endParaRPr lang="fr-FR" sz="16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Content</a:t>
            </a:r>
            <a:endParaRPr lang="fr-FR" sz="2400" b="1" dirty="0" smtClean="0">
              <a:solidFill>
                <a:srgbClr val="000053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9459" name="Rectangle 8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6781800" cy="3581400"/>
          </a:xfrm>
        </p:spPr>
        <p:txBody>
          <a:bodyPr/>
          <a:lstStyle/>
          <a:p>
            <a:pPr eaLnBrk="1" hangingPunct="1">
              <a:spcAft>
                <a:spcPts val="30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The characteristics of living in a contaminated area after a nuclear accident </a:t>
            </a:r>
          </a:p>
          <a:p>
            <a:pPr eaLnBrk="1" hangingPunct="1">
              <a:spcAft>
                <a:spcPts val="30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Lessons from Chernobyl on the involvement of stakeholders</a:t>
            </a:r>
            <a:endParaRPr lang="en-GB" sz="2000" dirty="0" smtClean="0">
              <a:cs typeface="ＭＳ Ｐゴシック" pitchFamily="33" charset="-128"/>
            </a:endParaRPr>
          </a:p>
          <a:p>
            <a:pPr eaLnBrk="1" hangingPunct="1">
              <a:spcAft>
                <a:spcPts val="30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The recommendations of the ICRP</a:t>
            </a:r>
          </a:p>
          <a:p>
            <a:pPr eaLnBrk="1" hangingPunct="1">
              <a:lnSpc>
                <a:spcPct val="140000"/>
              </a:lnSpc>
              <a:buFont typeface="Wingdings 2" pitchFamily="33" charset="2"/>
              <a:buChar char=""/>
              <a:defRPr/>
            </a:pPr>
            <a:endParaRPr lang="en-GB" sz="2000" dirty="0" smtClean="0"/>
          </a:p>
          <a:p>
            <a:pPr marL="258763" indent="-258763"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endParaRPr lang="fr-FR" sz="2000" dirty="0" smtClean="0">
              <a:cs typeface="ＭＳ Ｐゴシック" pitchFamily="33" charset="-128"/>
            </a:endParaRPr>
          </a:p>
        </p:txBody>
      </p:sp>
      <p:sp>
        <p:nvSpPr>
          <p:cNvPr id="13316" name="ZoneTexte 4"/>
          <p:cNvSpPr txBox="1">
            <a:spLocks noChangeArrowheads="1"/>
          </p:cNvSpPr>
          <p:nvPr/>
        </p:nvSpPr>
        <p:spPr bwMode="auto">
          <a:xfrm>
            <a:off x="434975" y="7810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endParaRPr lang="en-GB" sz="1600"/>
          </a:p>
        </p:txBody>
      </p:sp>
      <p:sp>
        <p:nvSpPr>
          <p:cNvPr id="1331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2D86B69-FB4B-DB4D-B31C-1A0A361419C9}" type="slidenum">
              <a:rPr lang="fr-FR" sz="1200"/>
              <a:pPr algn="r"/>
              <a:t>2</a:t>
            </a:fld>
            <a:endParaRPr lang="fr-FR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wrap="none"/>
          <a:lstStyle/>
          <a:p>
            <a:pPr>
              <a:defRPr/>
            </a:pPr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Concluding remarks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410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2000" dirty="0" smtClean="0">
                <a:latin typeface="Helvetica" charset="0"/>
                <a:ea typeface="ＭＳ Ｐゴシック" charset="-128"/>
                <a:cs typeface="ＭＳ Ｐゴシック" charset="-128"/>
              </a:rPr>
              <a:t>The first elements of the return of </a:t>
            </a:r>
            <a:r>
              <a:rPr lang="en-GB" sz="2000" smtClean="0">
                <a:latin typeface="Helvetica" charset="0"/>
                <a:ea typeface="ＭＳ Ｐゴシック" charset="-128"/>
                <a:cs typeface="ＭＳ Ｐゴシック" charset="-128"/>
              </a:rPr>
              <a:t>experience of Fukushima </a:t>
            </a:r>
            <a:r>
              <a:rPr lang="en-GB" sz="2000" dirty="0" smtClean="0">
                <a:latin typeface="Helvetica" charset="0"/>
                <a:ea typeface="ＭＳ Ｐゴシック" charset="-128"/>
                <a:cs typeface="ＭＳ Ｐゴシック" charset="-128"/>
              </a:rPr>
              <a:t>show that there are </a:t>
            </a:r>
            <a:r>
              <a:rPr lang="en-GB" sz="2000" b="1" dirty="0" smtClean="0">
                <a:solidFill>
                  <a:srgbClr val="800000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no significant differences </a:t>
            </a:r>
            <a:r>
              <a:rPr lang="en-GB" sz="2000" dirty="0" smtClean="0">
                <a:latin typeface="Helvetica" charset="0"/>
                <a:ea typeface="ＭＳ Ｐゴシック" charset="-128"/>
                <a:cs typeface="ＭＳ Ｐゴシック" charset="-128"/>
              </a:rPr>
              <a:t>with regard to Chernobyl general feelings and attitudes of the affected populations</a:t>
            </a:r>
          </a:p>
          <a:p>
            <a:pPr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20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GB" sz="2000" b="1" dirty="0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Dialogue initiative launched by the ICRP </a:t>
            </a:r>
            <a:r>
              <a:rPr lang="en-GB" sz="20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facilitate cooperation between all stakeholders of Fukushima shows that the advice of the Commission, particularly those of Publication 111, found a favourable response from the local authorities and professionals as well as from the population</a:t>
            </a:r>
          </a:p>
          <a:p>
            <a:pPr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2000" dirty="0" smtClean="0">
                <a:latin typeface="Helvetica" charset="0"/>
                <a:ea typeface="ＭＳ Ｐゴシック" charset="-128"/>
                <a:cs typeface="ＭＳ Ｐゴシック" charset="-128"/>
              </a:rPr>
              <a:t>The system of protection developed by ICRP for post-accident remediation aims at promoting protection (by keeping exposures ALARA), treating everybody fairly while respecting the </a:t>
            </a:r>
            <a:r>
              <a:rPr lang="en-GB" sz="2000" dirty="0" smtClean="0"/>
              <a:t>fundamental values of </a:t>
            </a:r>
            <a:r>
              <a:rPr lang="en-GB" sz="2000" b="1" dirty="0" smtClean="0">
                <a:solidFill>
                  <a:srgbClr val="800000"/>
                </a:solidFill>
              </a:rPr>
              <a:t>liberty</a:t>
            </a:r>
            <a:r>
              <a:rPr lang="en-GB" sz="2000" dirty="0" smtClean="0">
                <a:solidFill>
                  <a:srgbClr val="800000"/>
                </a:solidFill>
              </a:rPr>
              <a:t>, </a:t>
            </a:r>
            <a:r>
              <a:rPr lang="en-GB" sz="2000" b="1" dirty="0" smtClean="0">
                <a:solidFill>
                  <a:srgbClr val="800000"/>
                </a:solidFill>
              </a:rPr>
              <a:t>autonomy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800000"/>
                </a:solidFill>
              </a:rPr>
              <a:t>and dignity </a:t>
            </a:r>
            <a:r>
              <a:rPr lang="en-GB" sz="2000" dirty="0" smtClean="0">
                <a:latin typeface="Helvetica" charset="0"/>
                <a:ea typeface="ＭＳ Ｐゴシック" charset="-128"/>
                <a:cs typeface="ＭＳ Ｐゴシック" charset="-128"/>
              </a:rPr>
              <a:t>of the affected people</a:t>
            </a:r>
          </a:p>
          <a:p>
            <a:pPr eaLnBrk="1" hangingPunct="1">
              <a:lnSpc>
                <a:spcPct val="130000"/>
              </a:lnSpc>
              <a:spcAft>
                <a:spcPts val="0"/>
              </a:spcAft>
            </a:pP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273050" lvl="1" indent="-273050">
              <a:spcAft>
                <a:spcPts val="1800"/>
              </a:spcAft>
              <a:buSzPct val="95000"/>
            </a:pPr>
            <a:endParaRPr lang="en-GB" sz="2300" dirty="0" smtClean="0">
              <a:solidFill>
                <a:srgbClr val="000053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spcAft>
                <a:spcPts val="1800"/>
              </a:spcAft>
              <a:buFont typeface="Wingdings 2" pitchFamily="-107" charset="2"/>
              <a:buNone/>
            </a:pPr>
            <a:r>
              <a:rPr lang="en-GB" sz="2000" dirty="0" smtClean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 </a:t>
            </a:r>
          </a:p>
          <a:p>
            <a:endParaRPr lang="en-GB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4096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6DFDFBB-E4A7-2942-A3CE-F9460B2B9B0C}" type="slidenum">
              <a:rPr lang="fr-FR" sz="1200"/>
              <a:pPr algn="r"/>
              <a:t>20</a:t>
            </a:fld>
            <a:endParaRPr lang="fr-FR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RP Logo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905000"/>
            <a:ext cx="6678166" cy="2133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sp>
        <p:nvSpPr>
          <p:cNvPr id="53251" name="Text Placeholder 17"/>
          <p:cNvSpPr>
            <a:spLocks noGrp="1"/>
          </p:cNvSpPr>
          <p:nvPr>
            <p:ph type="body" idx="1"/>
          </p:nvPr>
        </p:nvSpPr>
        <p:spPr>
          <a:xfrm>
            <a:off x="0" y="44958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u="sng">
                <a:latin typeface="Arial" pitchFamily="-107" charset="0"/>
                <a:ea typeface="Arial" pitchFamily="-107" charset="0"/>
                <a:cs typeface="Arial" pitchFamily="-107" charset="0"/>
              </a:rPr>
              <a:t>www.icrp.org</a:t>
            </a:r>
            <a:endParaRPr lang="en-CA" u="sng"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Living in a contaminated area (1)</a:t>
            </a:r>
            <a:endParaRPr lang="fr-FR" sz="2400" b="1" dirty="0" smtClean="0">
              <a:solidFill>
                <a:srgbClr val="000053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9459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 marL="258763" indent="-258763" eaLnBrk="1" hangingPunct="1">
              <a:spcAft>
                <a:spcPts val="6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/>
              <a:t>The radioactive contamination: a disquieting presence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Font typeface="Wingdings 2" pitchFamily="33" charset="2"/>
              <a:buChar char=""/>
              <a:defRPr/>
            </a:pPr>
            <a:r>
              <a:rPr lang="en-GB" sz="1800" dirty="0" smtClean="0"/>
              <a:t>Invisible, impalpable, uncatchable 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Font typeface="Wingdings 2" pitchFamily="33" charset="2"/>
              <a:buChar char=""/>
              <a:defRPr/>
            </a:pPr>
            <a:r>
              <a:rPr lang="en-GB" sz="1800" dirty="0" smtClean="0"/>
              <a:t>Everywhere in the places to live: intrusion in the private sphere 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Font typeface="Wingdings 2" pitchFamily="33" charset="2"/>
              <a:buChar char=""/>
              <a:defRPr/>
            </a:pPr>
            <a:r>
              <a:rPr lang="en-GB" sz="1800" dirty="0" smtClean="0"/>
              <a:t>Durable: several generations 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solidFill>
                  <a:srgbClr val="800000"/>
                </a:solidFill>
              </a:rPr>
              <a:t>An unspeakable presence: no experience, no memory, no words in the common language </a:t>
            </a:r>
            <a:endParaRPr lang="en-GB" sz="2000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/>
              <a:t>All dimensions of daily life are affected: </a:t>
            </a:r>
            <a:r>
              <a:rPr lang="en-GB" sz="2000" dirty="0" smtClean="0"/>
              <a:t>health, environment, social life, production and distribution of foodstuffs and commodities… but also psychological, aesthetic and ethical aspects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/>
              <a:t>Everyone is involved: </a:t>
            </a:r>
            <a:r>
              <a:rPr lang="en-GB" sz="1800" dirty="0" smtClean="0"/>
              <a:t>residents,</a:t>
            </a:r>
            <a:r>
              <a:rPr lang="en-GB" sz="2000" dirty="0" smtClean="0"/>
              <a:t> local authorities and professionals, local organizations and businesses,…</a:t>
            </a:r>
          </a:p>
          <a:p>
            <a:pPr eaLnBrk="1" hangingPunct="1">
              <a:spcAft>
                <a:spcPts val="600"/>
              </a:spcAft>
              <a:buFont typeface="Wingdings 2" pitchFamily="33" charset="2"/>
              <a:buChar char=""/>
              <a:defRPr/>
            </a:pPr>
            <a:r>
              <a:rPr lang="en-US" sz="2000" b="1" dirty="0" smtClean="0">
                <a:solidFill>
                  <a:srgbClr val="000000"/>
                </a:solidFill>
                <a:cs typeface="ＭＳ Ｐゴシック" pitchFamily="33" charset="-128"/>
              </a:rPr>
              <a:t>Strong concern about the future and particularly of children</a:t>
            </a:r>
          </a:p>
          <a:p>
            <a:pPr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endParaRPr lang="en-US" sz="2000" dirty="0" smtClean="0">
              <a:cs typeface="ＭＳ Ｐゴシック" pitchFamily="33" charset="-128"/>
            </a:endParaRPr>
          </a:p>
          <a:p>
            <a:pPr eaLnBrk="1" hangingPunct="1">
              <a:lnSpc>
                <a:spcPct val="140000"/>
              </a:lnSpc>
              <a:buFont typeface="Wingdings 2" pitchFamily="33" charset="2"/>
              <a:buChar char=""/>
              <a:defRPr/>
            </a:pPr>
            <a:endParaRPr lang="en-GB" sz="2000" dirty="0" smtClean="0"/>
          </a:p>
          <a:p>
            <a:pPr marL="258763" indent="-258763"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endParaRPr lang="fr-FR" sz="2000" dirty="0" smtClean="0">
              <a:cs typeface="ＭＳ Ｐゴシック" pitchFamily="33" charset="-128"/>
            </a:endParaRPr>
          </a:p>
        </p:txBody>
      </p:sp>
      <p:sp>
        <p:nvSpPr>
          <p:cNvPr id="15364" name="ZoneTexte 4"/>
          <p:cNvSpPr txBox="1">
            <a:spLocks noChangeArrowheads="1"/>
          </p:cNvSpPr>
          <p:nvPr/>
        </p:nvSpPr>
        <p:spPr bwMode="auto">
          <a:xfrm>
            <a:off x="434975" y="7810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endParaRPr lang="en-GB" sz="1600"/>
          </a:p>
        </p:txBody>
      </p:sp>
      <p:sp>
        <p:nvSpPr>
          <p:cNvPr id="1536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3</a:t>
            </a:fld>
            <a:endParaRPr lang="fr-FR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Living in contaminated areas (2)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458200" cy="54864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GB" sz="2000" b="1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each individual, the presence of radioactivity modifies her/his relationship to risk, to the land, to other people: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Everyone is faced with the thought of death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Environment, and particularly foodstuffs, are perceived as hostile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Goods and products have less or no value anymore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common heritage is devaluated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Residents of the affected areas feels discriminated </a:t>
            </a:r>
          </a:p>
          <a:p>
            <a:pPr eaLnBrk="1" hangingPunct="1">
              <a:lnSpc>
                <a:spcPct val="180000"/>
              </a:lnSpc>
            </a:pPr>
            <a:r>
              <a:rPr lang="en-GB" sz="2000" b="1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General feelings among the population: 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Loss of control on daily life</a:t>
            </a: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Loss of confidence in authorities and experts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Uncertainties on the long-term effects of radioactivity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Feeling of helplessness, abandonment and exclusion</a:t>
            </a:r>
          </a:p>
          <a:p>
            <a:pPr lvl="1" eaLnBrk="1" hangingPunct="1">
              <a:lnSpc>
                <a:spcPct val="180000"/>
              </a:lnSpc>
            </a:pPr>
            <a:endParaRPr lang="en-GB" sz="18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80000"/>
              </a:lnSpc>
            </a:pP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477000"/>
            <a:ext cx="762000" cy="212725"/>
          </a:xfrm>
          <a:noFill/>
          <a:ln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r"/>
            <a:fld id="{2F55A2FE-85FB-4541-9CA0-61FFF9168064}" type="slidenum">
              <a:rPr lang="en-US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 algn="r"/>
              <a:t>4</a:t>
            </a:fld>
            <a:endParaRPr lang="en-US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Living in contaminated areas (3)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458200" cy="5410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GB" sz="2000" b="1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Actions implemented by authorities and experts reinforce the feeling of exclusion among the population:</a:t>
            </a:r>
          </a:p>
          <a:p>
            <a:pPr lvl="1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Contamination measurements reduce quality to figures </a:t>
            </a:r>
          </a:p>
          <a:p>
            <a:pPr lvl="1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Standards and norms divide the world in  “good” and “bad”</a:t>
            </a:r>
          </a:p>
          <a:p>
            <a:pPr lvl="1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Countermeasures are intrusive and generate interdictions</a:t>
            </a:r>
          </a:p>
          <a:p>
            <a:pPr marL="273050" lvl="1" indent="-273050" eaLnBrk="1" hangingPunct="1">
              <a:lnSpc>
                <a:spcPct val="130000"/>
              </a:lnSpc>
              <a:spcAft>
                <a:spcPts val="0"/>
              </a:spcAft>
              <a:buSzPct val="95000"/>
              <a:defRPr/>
            </a:pPr>
            <a:r>
              <a:rPr lang="en-GB" sz="2000" b="1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difficulties to manage the complexity of the situation leads everyone to look for scapegoats</a:t>
            </a:r>
          </a:p>
          <a:p>
            <a:pPr lvl="1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Politicians and experts put the blame on the population: </a:t>
            </a: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theory of </a:t>
            </a:r>
            <a:r>
              <a:rPr lang="en-GB" sz="1800" b="1" dirty="0" err="1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radiophobia</a:t>
            </a:r>
            <a:r>
              <a:rPr lang="en-GB" sz="1800" b="1" dirty="0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!</a:t>
            </a:r>
          </a:p>
          <a:p>
            <a:pPr lvl="1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affected population accuses public authorities of mismanagement, negligence or even abandonment</a:t>
            </a:r>
          </a:p>
          <a:p>
            <a:pPr lvl="1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can turn into strong social distrust very difficult to manage (cf. the Soviet Union situation in the late 80s)</a:t>
            </a:r>
          </a:p>
          <a:p>
            <a:pPr lvl="1" eaLnBrk="1" hangingPunct="1">
              <a:lnSpc>
                <a:spcPct val="130000"/>
              </a:lnSpc>
              <a:spcAft>
                <a:spcPts val="1200"/>
              </a:spcAft>
              <a:buFont typeface="Wingdings 2" pitchFamily="-107" charset="2"/>
              <a:buNone/>
              <a:defRPr/>
            </a:pPr>
            <a:endParaRPr lang="en-GB" sz="18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>
              <a:lnSpc>
                <a:spcPct val="140000"/>
              </a:lnSpc>
              <a:defRPr/>
            </a:pPr>
            <a:endParaRPr lang="en-GB" sz="14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>
              <a:lnSpc>
                <a:spcPct val="130000"/>
              </a:lnSpc>
              <a:defRPr/>
            </a:pPr>
            <a:endParaRPr lang="en-GB" sz="1800" b="1" dirty="0" smtClean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GB" sz="2000" b="1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80000"/>
              </a:lnSpc>
              <a:defRPr/>
            </a:pP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80000"/>
              </a:lnSpc>
              <a:defRPr/>
            </a:pP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477000"/>
            <a:ext cx="762000" cy="212725"/>
          </a:xfrm>
          <a:noFill/>
          <a:ln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r"/>
            <a:fld id="{9B14BCA3-2D89-5D4F-A87D-6484F4A21757}" type="slidenum">
              <a:rPr lang="en-US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 algn="r"/>
              <a:t>5</a:t>
            </a:fld>
            <a:endParaRPr lang="en-US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Living in contaminated areas (4)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sz="2000" b="1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Attitudes and individual strategies faced with contamination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Denial of the risk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Resignation and fatalism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Anxiety and stress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Management of the situation </a:t>
            </a:r>
          </a:p>
          <a:p>
            <a:pPr eaLnBrk="1" hangingPunct="1">
              <a:lnSpc>
                <a:spcPct val="130000"/>
              </a:lnSpc>
            </a:pPr>
            <a:r>
              <a:rPr lang="en-GB" sz="2000" b="1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individual is permanently confronted to the questions </a:t>
            </a:r>
            <a:r>
              <a:rPr lang="en-GB" sz="20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: </a:t>
            </a:r>
            <a:r>
              <a:rPr lang="en-GB" sz="2000" b="1" dirty="0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“Should I stay or leave the area?”, “Should I return or not?”</a:t>
            </a:r>
          </a:p>
          <a:p>
            <a:pPr eaLnBrk="1" hangingPunct="1">
              <a:lnSpc>
                <a:spcPct val="130000"/>
              </a:lnSpc>
            </a:pPr>
            <a:r>
              <a:rPr lang="en-GB" sz="2000" b="1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answer to such question people want to know among others: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What is the risk? 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What are the means to protect themselves and their loved ones?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8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it is possible to ensure decent and sustainable living conditions in the affected areas including respectable lifestyles and livelihoods</a:t>
            </a:r>
          </a:p>
          <a:p>
            <a:pPr lvl="1" eaLnBrk="1" hangingPunct="1">
              <a:lnSpc>
                <a:spcPct val="130000"/>
              </a:lnSpc>
            </a:pPr>
            <a:endParaRPr lang="en-GB" sz="18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30000"/>
              </a:lnSpc>
            </a:pPr>
            <a:endParaRPr lang="en-GB" sz="18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>
              <a:lnSpc>
                <a:spcPct val="130000"/>
              </a:lnSpc>
              <a:buFont typeface="Wingdings 2" pitchFamily="-107" charset="2"/>
              <a:buNone/>
            </a:pP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>
              <a:lnSpc>
                <a:spcPct val="130000"/>
              </a:lnSpc>
              <a:buFont typeface="Wingdings 2" pitchFamily="-107" charset="2"/>
              <a:buNone/>
            </a:pP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>
              <a:lnSpc>
                <a:spcPct val="130000"/>
              </a:lnSpc>
            </a:pPr>
            <a:endParaRPr lang="en-GB" sz="18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spcAft>
                <a:spcPts val="1200"/>
              </a:spcAft>
            </a:pPr>
            <a:endParaRPr lang="en-US" sz="18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>
              <a:lnSpc>
                <a:spcPct val="130000"/>
              </a:lnSpc>
            </a:pPr>
            <a:endParaRPr lang="en-GB" sz="18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30000"/>
              </a:lnSpc>
              <a:buFont typeface="Wingdings 2" pitchFamily="-107" charset="2"/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	</a:t>
            </a:r>
            <a:endParaRPr lang="en-GB" sz="1400" i="1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>
              <a:lnSpc>
                <a:spcPct val="140000"/>
              </a:lnSpc>
            </a:pPr>
            <a:endParaRPr lang="en-GB" sz="14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>
              <a:lnSpc>
                <a:spcPct val="130000"/>
              </a:lnSpc>
            </a:pPr>
            <a:endParaRPr lang="en-GB" sz="1800" b="1" dirty="0" smtClean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30000"/>
              </a:lnSpc>
            </a:pPr>
            <a:endParaRPr lang="en-GB" sz="2000" b="1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80000"/>
              </a:lnSpc>
            </a:pP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80000"/>
              </a:lnSpc>
            </a:pPr>
            <a:r>
              <a:rPr lang="en-GB" sz="20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477000"/>
            <a:ext cx="762000" cy="212725"/>
          </a:xfrm>
          <a:noFill/>
          <a:ln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r"/>
            <a:fld id="{EC911D2F-E3FF-614D-9F43-B7DF61E584F1}" type="slidenum">
              <a:rPr lang="en-US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 algn="r"/>
              <a:t>6</a:t>
            </a:fld>
            <a:endParaRPr lang="en-US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5334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endParaRPr lang="en-GB"/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Aft>
                <a:spcPts val="3000"/>
              </a:spcAft>
            </a:pPr>
            <a:endParaRPr lang="en-GB" sz="2400" b="1" dirty="0">
              <a:solidFill>
                <a:srgbClr val="000045"/>
              </a:solidFill>
            </a:endParaRPr>
          </a:p>
          <a:p>
            <a:pPr algn="ctr">
              <a:spcAft>
                <a:spcPts val="3000"/>
              </a:spcAft>
            </a:pPr>
            <a:r>
              <a:rPr lang="en-GB" sz="2400" b="1" dirty="0">
                <a:solidFill>
                  <a:srgbClr val="000045"/>
                </a:solidFill>
              </a:rPr>
              <a:t>Lessons from Chernobyl on stakeholder involvement (1)</a:t>
            </a:r>
            <a:r>
              <a:rPr lang="en-GB" sz="2400" dirty="0">
                <a:ea typeface="ＭＳ Ｐゴシック" pitchFamily="-107" charset="-128"/>
                <a:cs typeface="ＭＳ Ｐゴシック" pitchFamily="-107" charset="-128"/>
              </a:rPr>
              <a:t>    </a:t>
            </a:r>
            <a:r>
              <a:rPr lang="en-GB" sz="2000" dirty="0">
                <a:ea typeface="ＭＳ Ｐゴシック" pitchFamily="-107" charset="-128"/>
                <a:cs typeface="ＭＳ Ｐゴシック" pitchFamily="-107" charset="-128"/>
              </a:rPr>
              <a:t>Ethos project (1996-2001) and CORE Programme (2004-2008)</a:t>
            </a:r>
          </a:p>
          <a:p>
            <a:pPr algn="ctr">
              <a:spcAft>
                <a:spcPts val="3000"/>
              </a:spcAft>
            </a:pPr>
            <a:endParaRPr lang="en-GB" sz="2400" b="1" dirty="0">
              <a:solidFill>
                <a:srgbClr val="000045"/>
              </a:solidFill>
            </a:endParaRPr>
          </a:p>
        </p:txBody>
      </p:sp>
      <p:sp>
        <p:nvSpPr>
          <p:cNvPr id="2048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8CEC8A1-7097-7848-AB64-FBCFE41AB9DB}" type="slidenum">
              <a:rPr lang="fr-FR" sz="1200"/>
              <a:pPr algn="r"/>
              <a:t>7</a:t>
            </a:fld>
            <a:endParaRPr lang="fr-FR" sz="120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wrap="none" lIns="0" rIns="18288">
            <a:prstTxWarp prst="textNoShape">
              <a:avLst/>
            </a:prstTxWarp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endParaRPr lang="fr-FR" sz="1600"/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pPr marL="273050" lvl="1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sz="2000" b="1" dirty="0">
                <a:ea typeface="ＭＳ Ｐゴシック" pitchFamily="-107" charset="-128"/>
                <a:cs typeface="ＭＳ Ｐゴシック" pitchFamily="-107" charset="-128"/>
              </a:rPr>
              <a:t>Faced with the complexity of the situation the characterization of the radiological situation is</a:t>
            </a:r>
            <a:r>
              <a:rPr lang="en-GB" sz="2000" b="1" dirty="0" smtClean="0">
                <a:ea typeface="ＭＳ Ｐゴシック" pitchFamily="-107" charset="-128"/>
                <a:cs typeface="ＭＳ Ｐゴシック" pitchFamily="-107" charset="-128"/>
              </a:rPr>
              <a:t> a difficult process:</a:t>
            </a:r>
            <a:endParaRPr lang="en-GB" sz="2000" b="1" dirty="0">
              <a:ea typeface="ＭＳ Ｐゴシック" pitchFamily="-107" charset="-128"/>
              <a:cs typeface="ＭＳ Ｐゴシック" pitchFamily="-107" charset="-128"/>
            </a:endParaRPr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dirty="0"/>
              <a:t>The</a:t>
            </a:r>
            <a:r>
              <a:rPr lang="en-GB" dirty="0" smtClean="0"/>
              <a:t> ‘statistical’ </a:t>
            </a:r>
            <a:r>
              <a:rPr lang="en-GB" dirty="0"/>
              <a:t>approach does not account for individual situations, which</a:t>
            </a:r>
            <a:r>
              <a:rPr lang="en-GB" dirty="0" smtClean="0"/>
              <a:t> is the main interest of people</a:t>
            </a:r>
            <a:endParaRPr lang="en-GB" dirty="0"/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dirty="0"/>
              <a:t>Experts do not necessarily know the local living and customs of the </a:t>
            </a:r>
            <a:r>
              <a:rPr lang="en-GB" dirty="0" smtClean="0"/>
              <a:t>inhabitants: </a:t>
            </a:r>
            <a:r>
              <a:rPr lang="en-GB" dirty="0"/>
              <a:t>need to</a:t>
            </a:r>
            <a:r>
              <a:rPr lang="en-GB" dirty="0" smtClean="0"/>
              <a:t> cooperate with </a:t>
            </a:r>
            <a:r>
              <a:rPr lang="en-GB" dirty="0"/>
              <a:t>the population (co-expertise) </a:t>
            </a:r>
          </a:p>
          <a:p>
            <a:pPr marL="273050" lvl="1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sz="2000" b="1" dirty="0">
                <a:ea typeface="ＭＳ Ｐゴシック" pitchFamily="-107" charset="-128"/>
                <a:cs typeface="ＭＳ Ｐゴシック" pitchFamily="-107" charset="-128"/>
              </a:rPr>
              <a:t>Characterization of individual situations revealed:</a:t>
            </a:r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dirty="0"/>
              <a:t>The non-homogeneity of local contamination</a:t>
            </a:r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dirty="0"/>
              <a:t>The wide distribution of individual exposures according the different </a:t>
            </a:r>
            <a:r>
              <a:rPr lang="en-GB" dirty="0" smtClean="0"/>
              <a:t>behaviours </a:t>
            </a:r>
            <a:r>
              <a:rPr lang="en-GB" dirty="0"/>
              <a:t>and habits </a:t>
            </a:r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dirty="0"/>
              <a:t>The existence of considerable leeway at the individual level to reduce exposure </a:t>
            </a:r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fr-FR" dirty="0"/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fr-FR" dirty="0"/>
          </a:p>
          <a:p>
            <a:r>
              <a:rPr lang="fr-FR" dirty="0"/>
              <a:t> </a:t>
            </a:r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en-GB" sz="20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5334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endParaRPr lang="en-GB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Aft>
                <a:spcPts val="3000"/>
              </a:spcAft>
            </a:pPr>
            <a:endParaRPr lang="en-GB" sz="2400" b="1" dirty="0">
              <a:solidFill>
                <a:srgbClr val="000045"/>
              </a:solidFill>
            </a:endParaRPr>
          </a:p>
          <a:p>
            <a:pPr algn="ctr">
              <a:spcAft>
                <a:spcPts val="3000"/>
              </a:spcAft>
            </a:pPr>
            <a:r>
              <a:rPr lang="en-GB" sz="2400" b="1" dirty="0">
                <a:solidFill>
                  <a:srgbClr val="000045"/>
                </a:solidFill>
              </a:rPr>
              <a:t>Lessons from Chernobyl on stakeholder involvement (2)</a:t>
            </a:r>
            <a:endParaRPr lang="en-GB" sz="2000" dirty="0"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spcAft>
                <a:spcPts val="3000"/>
              </a:spcAft>
            </a:pPr>
            <a:endParaRPr lang="en-GB" sz="2400" b="1" dirty="0">
              <a:solidFill>
                <a:srgbClr val="000045"/>
              </a:solidFill>
            </a:endParaRPr>
          </a:p>
        </p:txBody>
      </p:sp>
      <p:sp>
        <p:nvSpPr>
          <p:cNvPr id="2150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4A5E68-128B-0947-AC1F-FA36B14EC71E}" type="slidenum">
              <a:rPr lang="fr-FR" sz="1200"/>
              <a:pPr algn="r"/>
              <a:t>8</a:t>
            </a:fld>
            <a:endParaRPr lang="fr-FR" sz="120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wrap="none" lIns="0" rIns="18288">
            <a:prstTxWarp prst="textNoShape">
              <a:avLst/>
            </a:prstTxWarp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endParaRPr lang="fr-FR" sz="1600"/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304800" y="9906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pPr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fr-FR" dirty="0" smtClean="0"/>
              <a:t> </a:t>
            </a:r>
            <a:r>
              <a:rPr lang="en-CA" sz="2000" b="1" dirty="0">
                <a:ea typeface="ＭＳ Ｐゴシック" pitchFamily="-107" charset="-128"/>
                <a:cs typeface="ＭＳ Ｐゴシック" pitchFamily="-107" charset="-128"/>
              </a:rPr>
              <a:t>When people understand:</a:t>
            </a:r>
            <a:r>
              <a:rPr lang="en-CA" sz="2000" b="1" dirty="0" smtClean="0">
                <a:ea typeface="ＭＳ Ｐゴシック" pitchFamily="-107" charset="-128"/>
                <a:cs typeface="ＭＳ Ｐゴシック" pitchFamily="-107" charset="-128"/>
              </a:rPr>
              <a:t> </a:t>
            </a:r>
            <a:endParaRPr lang="en-CA" sz="2000" b="1" dirty="0">
              <a:ea typeface="ＭＳ Ｐゴシック" pitchFamily="-107" charset="-128"/>
              <a:cs typeface="ＭＳ Ｐゴシック" pitchFamily="-107" charset="-128"/>
            </a:endParaRPr>
          </a:p>
          <a:p>
            <a:pPr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CA" b="1" dirty="0" smtClean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Where</a:t>
            </a:r>
            <a:r>
              <a:rPr lang="en-CA" b="1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, when and how </a:t>
            </a:r>
            <a:r>
              <a:rPr lang="en-CA" dirty="0">
                <a:ea typeface="ＭＳ Ｐゴシック" pitchFamily="-107" charset="-128"/>
                <a:cs typeface="ＭＳ Ｐゴシック" pitchFamily="-107" charset="-128"/>
              </a:rPr>
              <a:t>they are exposed?</a:t>
            </a:r>
          </a:p>
          <a:p>
            <a:pPr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  <a:defRPr/>
            </a:pPr>
            <a:r>
              <a:rPr lang="en-CA" b="1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What can they do </a:t>
            </a:r>
            <a:r>
              <a:rPr lang="en-CA" dirty="0">
                <a:ea typeface="ＭＳ Ｐゴシック" pitchFamily="-107" charset="-128"/>
                <a:cs typeface="ＭＳ Ｐゴシック" pitchFamily="-107" charset="-128"/>
              </a:rPr>
              <a:t>to protect themselves </a:t>
            </a:r>
            <a:r>
              <a:rPr lang="en-CA" dirty="0" smtClean="0">
                <a:ea typeface="ＭＳ Ｐゴシック" pitchFamily="-107" charset="-128"/>
                <a:cs typeface="ＭＳ Ｐゴシック" pitchFamily="-107" charset="-128"/>
              </a:rPr>
              <a:t>?</a:t>
            </a:r>
          </a:p>
          <a:p>
            <a:pPr lvl="1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defRPr/>
            </a:pPr>
            <a:r>
              <a:rPr lang="en-CA" dirty="0" smtClean="0">
                <a:ea typeface="ＭＳ Ｐゴシック" pitchFamily="-107" charset="-128"/>
                <a:cs typeface="ＭＳ Ｐゴシック" pitchFamily="-107" charset="-128"/>
              </a:rPr>
              <a:t>	they </a:t>
            </a:r>
            <a:r>
              <a:rPr lang="en-CA" dirty="0">
                <a:ea typeface="ＭＳ Ｐゴシック" pitchFamily="-107" charset="-128"/>
                <a:cs typeface="ＭＳ Ｐゴシック" pitchFamily="-107" charset="-128"/>
              </a:rPr>
              <a:t>spontaneously participate to their own protection and</a:t>
            </a:r>
            <a:r>
              <a:rPr lang="en-CA" dirty="0" smtClean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GB" dirty="0" smtClean="0">
                <a:ea typeface="ＭＳ Ｐゴシック" pitchFamily="-107" charset="-128"/>
                <a:cs typeface="ＭＳ Ｐゴシック" pitchFamily="-107" charset="-128"/>
              </a:rPr>
              <a:t>regain control </a:t>
            </a:r>
            <a:r>
              <a:rPr lang="en-GB" dirty="0">
                <a:ea typeface="ＭＳ Ｐゴシック" pitchFamily="-107" charset="-128"/>
                <a:cs typeface="ＭＳ Ｐゴシック" pitchFamily="-107" charset="-128"/>
              </a:rPr>
              <a:t>on the </a:t>
            </a:r>
            <a:r>
              <a:rPr lang="en-GB" dirty="0" smtClean="0">
                <a:ea typeface="ＭＳ Ｐゴシック" pitchFamily="-107" charset="-128"/>
                <a:cs typeface="ＭＳ Ｐゴシック" pitchFamily="-107" charset="-128"/>
              </a:rPr>
              <a:t>situation</a:t>
            </a:r>
          </a:p>
          <a:p>
            <a:pPr lvl="1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  <a:defRPr/>
            </a:pPr>
            <a:r>
              <a:rPr lang="en-GB" sz="2000" b="1" dirty="0" smtClean="0">
                <a:ea typeface="ＭＳ Ｐゴシック" pitchFamily="-107" charset="-128"/>
                <a:cs typeface="ＭＳ Ｐゴシック" pitchFamily="-107" charset="-128"/>
              </a:rPr>
              <a:t>To allow people to orient themselves the radiation monitoring must ensure measurements of:</a:t>
            </a:r>
          </a:p>
          <a:p>
            <a:pPr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  <a:defRPr/>
            </a:pPr>
            <a:r>
              <a:rPr lang="en-GB" dirty="0"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GB" dirty="0" smtClean="0">
                <a:ea typeface="ＭＳ Ｐゴシック" pitchFamily="-107" charset="-128"/>
                <a:cs typeface="ＭＳ Ｐゴシック" pitchFamily="-107" charset="-128"/>
              </a:rPr>
              <a:t>mbient dose rates in living and recreation places</a:t>
            </a:r>
          </a:p>
          <a:p>
            <a:pPr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  <a:defRPr/>
            </a:pPr>
            <a:r>
              <a:rPr lang="en-GB" dirty="0">
                <a:ea typeface="ＭＳ Ｐゴシック" pitchFamily="-107" charset="-128"/>
                <a:cs typeface="ＭＳ Ｐゴシック" pitchFamily="-107" charset="-128"/>
              </a:rPr>
              <a:t>C</a:t>
            </a:r>
            <a:r>
              <a:rPr lang="en-GB" dirty="0" smtClean="0">
                <a:ea typeface="ＭＳ Ｐゴシック" pitchFamily="-107" charset="-128"/>
                <a:cs typeface="ＭＳ Ｐゴシック" pitchFamily="-107" charset="-128"/>
              </a:rPr>
              <a:t>ontamination of self-produced or gathered food </a:t>
            </a:r>
          </a:p>
          <a:p>
            <a:pPr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  <a:defRPr/>
            </a:pPr>
            <a:r>
              <a:rPr lang="en-GB" dirty="0" smtClean="0">
                <a:ea typeface="ＭＳ Ｐゴシック" pitchFamily="-107" charset="-128"/>
                <a:cs typeface="ＭＳ Ｐゴシック" pitchFamily="-107" charset="-128"/>
              </a:rPr>
              <a:t>Internal contamination of persons</a:t>
            </a:r>
          </a:p>
          <a:p>
            <a:pPr lvl="1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lang="en-GB" sz="2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to help establish links between the activities and lifestyle of the individuals and their levels of exposure</a:t>
            </a:r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fr-FR" dirty="0" smtClean="0"/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</a:pPr>
            <a:endParaRPr lang="fr-FR" dirty="0"/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fr-FR" dirty="0"/>
          </a:p>
          <a:p>
            <a:r>
              <a:rPr lang="fr-FR" dirty="0"/>
              <a:t> </a:t>
            </a:r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en-GB" sz="20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5334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endParaRPr lang="en-GB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Aft>
                <a:spcPts val="3000"/>
              </a:spcAft>
            </a:pPr>
            <a:endParaRPr lang="en-GB" sz="2400" b="1" dirty="0">
              <a:solidFill>
                <a:srgbClr val="000045"/>
              </a:solidFill>
            </a:endParaRPr>
          </a:p>
          <a:p>
            <a:pPr algn="ctr">
              <a:spcAft>
                <a:spcPts val="3000"/>
              </a:spcAft>
            </a:pPr>
            <a:r>
              <a:rPr lang="en-GB" sz="2400" b="1" dirty="0">
                <a:solidFill>
                  <a:srgbClr val="000045"/>
                </a:solidFill>
              </a:rPr>
              <a:t>Lessons from Chernobyl on stakeholder involvement </a:t>
            </a:r>
            <a:r>
              <a:rPr lang="en-GB" sz="2400" b="1" dirty="0" smtClean="0">
                <a:solidFill>
                  <a:srgbClr val="000045"/>
                </a:solidFill>
              </a:rPr>
              <a:t>(3)</a:t>
            </a:r>
            <a:endParaRPr lang="en-GB" sz="2000" dirty="0"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spcAft>
                <a:spcPts val="3000"/>
              </a:spcAft>
            </a:pPr>
            <a:endParaRPr lang="en-GB" sz="2400" b="1" dirty="0">
              <a:solidFill>
                <a:srgbClr val="000045"/>
              </a:solidFill>
            </a:endParaRPr>
          </a:p>
        </p:txBody>
      </p:sp>
      <p:sp>
        <p:nvSpPr>
          <p:cNvPr id="2150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4A5E68-128B-0947-AC1F-FA36B14EC71E}" type="slidenum">
              <a:rPr lang="fr-FR" sz="1200"/>
              <a:pPr algn="r"/>
              <a:t>9</a:t>
            </a:fld>
            <a:endParaRPr lang="fr-FR" sz="120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wrap="none" lIns="0" rIns="18288">
            <a:prstTxWarp prst="textNoShape">
              <a:avLst/>
            </a:prstTxWarp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endParaRPr lang="fr-FR" sz="1600"/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152400" y="9906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pPr lvl="1" indent="-273050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sz="2000" b="1" dirty="0" smtClean="0">
                <a:ea typeface="ＭＳ Ｐゴシック" pitchFamily="-107" charset="-128"/>
                <a:cs typeface="ＭＳ Ｐゴシック" pitchFamily="-107" charset="-128"/>
              </a:rPr>
              <a:t>Chernobyl experience showed that it was possible to develop, with the help of local professionals (health personnel and teachers) a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practical radiation protection culture </a:t>
            </a:r>
            <a:r>
              <a:rPr lang="en-GB" sz="2000" b="1" dirty="0" smtClean="0">
                <a:ea typeface="ＭＳ Ｐゴシック" pitchFamily="-107" charset="-128"/>
                <a:cs typeface="ＭＳ Ｐゴシック" pitchFamily="-107" charset="-128"/>
              </a:rPr>
              <a:t>allowing individuals:</a:t>
            </a:r>
          </a:p>
          <a:p>
            <a:pPr lvl="2" indent="-273050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dirty="0" smtClean="0">
                <a:ea typeface="ＭＳ Ｐゴシック" pitchFamily="-107" charset="-128"/>
                <a:cs typeface="ＭＳ Ｐゴシック" pitchFamily="-107" charset="-128"/>
              </a:rPr>
              <a:t>To interpret results of measurements</a:t>
            </a:r>
          </a:p>
          <a:p>
            <a:pPr lvl="2" indent="-273050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dirty="0" smtClean="0">
                <a:ea typeface="ＭＳ Ｐゴシック" pitchFamily="-107" charset="-128"/>
                <a:cs typeface="ＭＳ Ｐゴシック" pitchFamily="-107" charset="-128"/>
              </a:rPr>
              <a:t>To orient themselves in relation to radioactivity in everyday life</a:t>
            </a:r>
          </a:p>
          <a:p>
            <a:pPr lvl="2" indent="-273050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dirty="0" smtClean="0">
                <a:ea typeface="ＭＳ Ｐゴシック" pitchFamily="-107" charset="-128"/>
                <a:cs typeface="ＭＳ Ｐゴシック" pitchFamily="-107" charset="-128"/>
              </a:rPr>
              <a:t>To bring elements to make decisions and take actions</a:t>
            </a:r>
          </a:p>
          <a:p>
            <a:pPr lvl="2" indent="-273050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dirty="0" smtClean="0">
                <a:ea typeface="ＭＳ Ｐゴシック" pitchFamily="-107" charset="-128"/>
                <a:cs typeface="ＭＳ Ｐゴシック" pitchFamily="-107" charset="-128"/>
              </a:rPr>
              <a:t>To assess the effectiveness of the protective actions they implement themselves</a:t>
            </a:r>
          </a:p>
          <a:p>
            <a:pPr lvl="1" indent="-273050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sz="2000" b="1" dirty="0" smtClean="0">
                <a:ea typeface="ＭＳ Ｐゴシック" pitchFamily="-107" charset="-128"/>
                <a:cs typeface="ＭＳ Ｐゴシック" pitchFamily="-107" charset="-128"/>
              </a:rPr>
              <a:t>A proposed definition of practical radiation protection culture: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the knowledge and skills enabling citizens to make choices and behave wisely in situations involving exposure to ionizing radiation </a:t>
            </a:r>
            <a:endParaRPr lang="en-GB" sz="2000" dirty="0" smtClean="0">
              <a:solidFill>
                <a:srgbClr val="000053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en-GB" dirty="0" smtClean="0">
              <a:solidFill>
                <a:srgbClr val="800000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</a:pPr>
            <a:endParaRPr lang="fr-FR" dirty="0" smtClean="0"/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fr-FR" dirty="0"/>
          </a:p>
          <a:p>
            <a:r>
              <a:rPr lang="fr-FR" dirty="0"/>
              <a:t> </a:t>
            </a:r>
          </a:p>
          <a:p>
            <a:pPr marL="730250" lvl="2" indent="-273050">
              <a:lnSpc>
                <a:spcPct val="13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en-GB" sz="20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 vert="horz" lIns="0" rIns="18288">
        <a:normAutofit/>
      </a:bodyPr>
      <a:lstStyle>
        <a:defPPr marL="0" marR="45720" indent="0" algn="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3"/>
          </a:buClr>
          <a:buSzPct val="95000"/>
          <a:buFont typeface="Wingdings 2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12376</TotalTime>
  <Words>2058</Words>
  <Application>Microsoft Macintosh PowerPoint</Application>
  <PresentationFormat>Présentation à l'écran (4:3)</PresentationFormat>
  <Paragraphs>249</Paragraphs>
  <Slides>21</Slides>
  <Notes>6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Flow</vt:lpstr>
      <vt:lpstr>The Human Dimension of Remediation  after a Nuclear Accident: From Experience to ICRP Recommendations   </vt:lpstr>
      <vt:lpstr>Content</vt:lpstr>
      <vt:lpstr>Living in a contaminated area (1)</vt:lpstr>
      <vt:lpstr>Living in contaminated areas (2)</vt:lpstr>
      <vt:lpstr>Living in contaminated areas (3)</vt:lpstr>
      <vt:lpstr>Living in contaminated areas (4)</vt:lpstr>
      <vt:lpstr>Diapositive 7</vt:lpstr>
      <vt:lpstr>Diapositive 8</vt:lpstr>
      <vt:lpstr>Diapositive 9</vt:lpstr>
      <vt:lpstr>Diapositive 10</vt:lpstr>
      <vt:lpstr>Diapositive 11</vt:lpstr>
      <vt:lpstr>Relevant ICRP Publications </vt:lpstr>
      <vt:lpstr>Diapositive 13</vt:lpstr>
      <vt:lpstr>Definition of an exposure situation </vt:lpstr>
      <vt:lpstr>  The three types of exposure situations    </vt:lpstr>
      <vt:lpstr>The objective of protection</vt:lpstr>
      <vt:lpstr>Transition from the emergency to the existing exposure situation after an accident</vt:lpstr>
      <vt:lpstr>Optimization of the protection strategy</vt:lpstr>
      <vt:lpstr>In summary</vt:lpstr>
      <vt:lpstr>Concluding remarks </vt:lpstr>
      <vt:lpstr>Diapositive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Chris</dc:creator>
  <cp:lastModifiedBy>Renate Lochard</cp:lastModifiedBy>
  <cp:revision>273</cp:revision>
  <cp:lastPrinted>2012-08-21T07:37:40Z</cp:lastPrinted>
  <dcterms:created xsi:type="dcterms:W3CDTF">2013-01-30T14:55:02Z</dcterms:created>
  <dcterms:modified xsi:type="dcterms:W3CDTF">2013-01-30T15:12:23Z</dcterms:modified>
</cp:coreProperties>
</file>