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Default Extension="gif" ContentType="image/gif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diagrams/drawing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theme/theme5.xml" ContentType="application/vnd.openxmlformats-officedocument.them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4076" r:id="rId1"/>
    <p:sldMasterId id="2147484085" r:id="rId2"/>
    <p:sldMasterId id="2147484115" r:id="rId3"/>
  </p:sldMasterIdLst>
  <p:notesMasterIdLst>
    <p:notesMasterId r:id="rId23"/>
  </p:notesMasterIdLst>
  <p:handoutMasterIdLst>
    <p:handoutMasterId r:id="rId24"/>
  </p:handoutMasterIdLst>
  <p:sldIdLst>
    <p:sldId id="256" r:id="rId4"/>
    <p:sldId id="274" r:id="rId5"/>
    <p:sldId id="311" r:id="rId6"/>
    <p:sldId id="308" r:id="rId7"/>
    <p:sldId id="263" r:id="rId8"/>
    <p:sldId id="290" r:id="rId9"/>
    <p:sldId id="292" r:id="rId10"/>
    <p:sldId id="293" r:id="rId11"/>
    <p:sldId id="291" r:id="rId12"/>
    <p:sldId id="287" r:id="rId13"/>
    <p:sldId id="277" r:id="rId14"/>
    <p:sldId id="300" r:id="rId15"/>
    <p:sldId id="301" r:id="rId16"/>
    <p:sldId id="275" r:id="rId17"/>
    <p:sldId id="278" r:id="rId18"/>
    <p:sldId id="309" r:id="rId19"/>
    <p:sldId id="307" r:id="rId20"/>
    <p:sldId id="310" r:id="rId21"/>
    <p:sldId id="262" r:id="rId22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0046C0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7158" autoAdjust="0"/>
    <p:restoredTop sz="84597" autoAdjust="0"/>
  </p:normalViewPr>
  <p:slideViewPr>
    <p:cSldViewPr>
      <p:cViewPr varScale="1">
        <p:scale>
          <a:sx n="139" d="100"/>
          <a:sy n="139" d="100"/>
        </p:scale>
        <p:origin x="-213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6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C4FCE0-6566-4181-9900-23F33B5D1128}" type="doc">
      <dgm:prSet loTypeId="urn:microsoft.com/office/officeart/2005/8/layout/radial6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0772C82-40DC-4855-8F34-7DD9F113DD0F}">
      <dgm:prSet phldrT="[Text]"/>
      <dgm:spPr/>
      <dgm:t>
        <a:bodyPr/>
        <a:lstStyle/>
        <a:p>
          <a:r>
            <a:rPr lang="en-US" dirty="0" smtClean="0"/>
            <a:t>Improved Living Conditions</a:t>
          </a:r>
          <a:endParaRPr lang="en-GB" dirty="0"/>
        </a:p>
      </dgm:t>
    </dgm:pt>
    <dgm:pt modelId="{D43BCAFA-FE29-4B97-9EF0-4125395998C7}" type="parTrans" cxnId="{175FE3C2-581C-402B-ACC0-38D10C5F87CC}">
      <dgm:prSet/>
      <dgm:spPr/>
      <dgm:t>
        <a:bodyPr/>
        <a:lstStyle/>
        <a:p>
          <a:endParaRPr lang="en-GB"/>
        </a:p>
      </dgm:t>
    </dgm:pt>
    <dgm:pt modelId="{1B2BA118-3274-4644-A678-6C36BF769B29}" type="sibTrans" cxnId="{175FE3C2-581C-402B-ACC0-38D10C5F87CC}">
      <dgm:prSet/>
      <dgm:spPr/>
      <dgm:t>
        <a:bodyPr/>
        <a:lstStyle/>
        <a:p>
          <a:endParaRPr lang="en-GB"/>
        </a:p>
      </dgm:t>
    </dgm:pt>
    <dgm:pt modelId="{F8540ECB-7D6F-4AE1-9824-09E50B6FBC6C}">
      <dgm:prSet phldrT="[Text]"/>
      <dgm:spPr/>
      <dgm:t>
        <a:bodyPr/>
        <a:lstStyle/>
        <a:p>
          <a:r>
            <a:rPr lang="en-US" dirty="0" smtClean="0"/>
            <a:t>Desire to Improve Conditions</a:t>
          </a:r>
          <a:endParaRPr lang="en-GB" dirty="0"/>
        </a:p>
      </dgm:t>
    </dgm:pt>
    <dgm:pt modelId="{CCAD9938-B1B1-4645-81DA-35DC274F76AF}" type="parTrans" cxnId="{BE7CC83B-DB18-4EC9-BE0F-07E29F1C5EC2}">
      <dgm:prSet/>
      <dgm:spPr/>
      <dgm:t>
        <a:bodyPr/>
        <a:lstStyle/>
        <a:p>
          <a:endParaRPr lang="en-GB"/>
        </a:p>
      </dgm:t>
    </dgm:pt>
    <dgm:pt modelId="{80D588AB-F67E-49B7-8309-24D84FB04D7E}" type="sibTrans" cxnId="{BE7CC83B-DB18-4EC9-BE0F-07E29F1C5EC2}">
      <dgm:prSet/>
      <dgm:spPr/>
      <dgm:t>
        <a:bodyPr/>
        <a:lstStyle/>
        <a:p>
          <a:endParaRPr lang="en-GB"/>
        </a:p>
      </dgm:t>
    </dgm:pt>
    <dgm:pt modelId="{E72A10C7-EA10-43BD-B7F0-8AA3D8EDF497}">
      <dgm:prSet phldrT="[Text]"/>
      <dgm:spPr/>
      <dgm:t>
        <a:bodyPr/>
        <a:lstStyle/>
        <a:p>
          <a:r>
            <a:rPr lang="en-US" dirty="0" smtClean="0"/>
            <a:t>Information</a:t>
          </a:r>
        </a:p>
      </dgm:t>
    </dgm:pt>
    <dgm:pt modelId="{7C352468-6125-4123-8FA5-CAE794357733}" type="parTrans" cxnId="{D3960EC5-FBAF-4319-93CB-9AF4DE1F7814}">
      <dgm:prSet/>
      <dgm:spPr/>
      <dgm:t>
        <a:bodyPr/>
        <a:lstStyle/>
        <a:p>
          <a:endParaRPr lang="en-GB"/>
        </a:p>
      </dgm:t>
    </dgm:pt>
    <dgm:pt modelId="{4CAAEE3A-39E5-42FE-AA12-60F2E89FEBF7}" type="sibTrans" cxnId="{D3960EC5-FBAF-4319-93CB-9AF4DE1F7814}">
      <dgm:prSet/>
      <dgm:spPr/>
      <dgm:t>
        <a:bodyPr/>
        <a:lstStyle/>
        <a:p>
          <a:endParaRPr lang="en-GB"/>
        </a:p>
      </dgm:t>
    </dgm:pt>
    <dgm:pt modelId="{B63B8A22-B30B-4B16-A9DB-904B21EB41E4}">
      <dgm:prSet phldrT="[Text]"/>
      <dgm:spPr/>
      <dgm:t>
        <a:bodyPr/>
        <a:lstStyle/>
        <a:p>
          <a:r>
            <a:rPr lang="en-US" dirty="0" smtClean="0"/>
            <a:t>Knowledge</a:t>
          </a:r>
        </a:p>
      </dgm:t>
    </dgm:pt>
    <dgm:pt modelId="{0C727DF0-65D5-4FA3-8E24-238D2B18984A}" type="parTrans" cxnId="{CF1BB293-022F-411C-A4B3-D7A71D804336}">
      <dgm:prSet/>
      <dgm:spPr/>
      <dgm:t>
        <a:bodyPr/>
        <a:lstStyle/>
        <a:p>
          <a:endParaRPr lang="en-GB"/>
        </a:p>
      </dgm:t>
    </dgm:pt>
    <dgm:pt modelId="{889D6D6E-C3F4-4C43-9DD1-DE252573DEA7}" type="sibTrans" cxnId="{CF1BB293-022F-411C-A4B3-D7A71D804336}">
      <dgm:prSet/>
      <dgm:spPr/>
      <dgm:t>
        <a:bodyPr/>
        <a:lstStyle/>
        <a:p>
          <a:endParaRPr lang="en-GB"/>
        </a:p>
      </dgm:t>
    </dgm:pt>
    <dgm:pt modelId="{664B030E-AB16-4FE5-BF88-12B2B2A810E1}">
      <dgm:prSet phldrT="[Text]"/>
      <dgm:spPr/>
      <dgm:t>
        <a:bodyPr/>
        <a:lstStyle/>
        <a:p>
          <a:r>
            <a:rPr lang="en-US" dirty="0" smtClean="0"/>
            <a:t>Support</a:t>
          </a:r>
          <a:endParaRPr lang="en-GB" dirty="0"/>
        </a:p>
      </dgm:t>
    </dgm:pt>
    <dgm:pt modelId="{38106060-6658-4DDB-8B14-2EBD3D52F55E}" type="parTrans" cxnId="{3F6046B1-8126-4726-B5DB-5175C707CA5D}">
      <dgm:prSet/>
      <dgm:spPr/>
      <dgm:t>
        <a:bodyPr/>
        <a:lstStyle/>
        <a:p>
          <a:endParaRPr lang="en-GB"/>
        </a:p>
      </dgm:t>
    </dgm:pt>
    <dgm:pt modelId="{FBAFDBF2-9C7D-4E24-862D-354F1951BAAD}" type="sibTrans" cxnId="{3F6046B1-8126-4726-B5DB-5175C707CA5D}">
      <dgm:prSet/>
      <dgm:spPr/>
      <dgm:t>
        <a:bodyPr/>
        <a:lstStyle/>
        <a:p>
          <a:endParaRPr lang="en-GB"/>
        </a:p>
      </dgm:t>
    </dgm:pt>
    <dgm:pt modelId="{C1810FF0-14B9-4AB9-BEA6-F57B9192894B}">
      <dgm:prSet phldrT="[Text]"/>
      <dgm:spPr/>
      <dgm:t>
        <a:bodyPr/>
        <a:lstStyle/>
        <a:p>
          <a:r>
            <a:rPr lang="en-US" dirty="0" smtClean="0"/>
            <a:t>Levels in Environment</a:t>
          </a:r>
        </a:p>
      </dgm:t>
    </dgm:pt>
    <dgm:pt modelId="{885A2758-EAFC-42B9-95B0-CB06BAA1ECF2}" type="parTrans" cxnId="{01E62255-5D4E-47AD-A23C-BDDDB8108730}">
      <dgm:prSet/>
      <dgm:spPr/>
      <dgm:t>
        <a:bodyPr/>
        <a:lstStyle/>
        <a:p>
          <a:endParaRPr lang="en-GB"/>
        </a:p>
      </dgm:t>
    </dgm:pt>
    <dgm:pt modelId="{F83ADA8B-A407-45AD-B2D2-5BB65E7DCEA4}" type="sibTrans" cxnId="{01E62255-5D4E-47AD-A23C-BDDDB8108730}">
      <dgm:prSet/>
      <dgm:spPr/>
      <dgm:t>
        <a:bodyPr/>
        <a:lstStyle/>
        <a:p>
          <a:endParaRPr lang="en-GB"/>
        </a:p>
      </dgm:t>
    </dgm:pt>
    <dgm:pt modelId="{81D22DA0-6D71-4309-AA61-72BC73367009}">
      <dgm:prSet phldrT="[Text]"/>
      <dgm:spPr/>
      <dgm:t>
        <a:bodyPr/>
        <a:lstStyle/>
        <a:p>
          <a:r>
            <a:rPr lang="en-US" dirty="0" smtClean="0"/>
            <a:t>Levels in Foodstuffs</a:t>
          </a:r>
        </a:p>
      </dgm:t>
    </dgm:pt>
    <dgm:pt modelId="{7A7CCD39-9640-49E6-8098-79C63A340F2C}" type="parTrans" cxnId="{098D5407-DED4-496A-8511-1B95E1277A37}">
      <dgm:prSet/>
      <dgm:spPr/>
      <dgm:t>
        <a:bodyPr/>
        <a:lstStyle/>
        <a:p>
          <a:endParaRPr lang="en-GB"/>
        </a:p>
      </dgm:t>
    </dgm:pt>
    <dgm:pt modelId="{39BBC2BE-AA5D-49A4-9E5F-BF77333CAAFF}" type="sibTrans" cxnId="{098D5407-DED4-496A-8511-1B95E1277A37}">
      <dgm:prSet/>
      <dgm:spPr/>
      <dgm:t>
        <a:bodyPr/>
        <a:lstStyle/>
        <a:p>
          <a:endParaRPr lang="en-GB"/>
        </a:p>
      </dgm:t>
    </dgm:pt>
    <dgm:pt modelId="{729B2581-D19C-4807-9004-38C6FCBBE636}">
      <dgm:prSet phldrT="[Text]"/>
      <dgm:spPr/>
      <dgm:t>
        <a:bodyPr/>
        <a:lstStyle/>
        <a:p>
          <a:r>
            <a:rPr lang="en-US" dirty="0" smtClean="0"/>
            <a:t>How to reduce exposures</a:t>
          </a:r>
        </a:p>
      </dgm:t>
    </dgm:pt>
    <dgm:pt modelId="{8C1C6CD8-4E0A-4CB2-B752-50AB5A1BFB0A}" type="parTrans" cxnId="{30883229-A0C5-43E6-83A6-2093F8F28428}">
      <dgm:prSet/>
      <dgm:spPr/>
      <dgm:t>
        <a:bodyPr/>
        <a:lstStyle/>
        <a:p>
          <a:endParaRPr lang="en-GB"/>
        </a:p>
      </dgm:t>
    </dgm:pt>
    <dgm:pt modelId="{70BCE6FA-FEEF-4BD7-80CD-1FF7FF8CE67A}" type="sibTrans" cxnId="{30883229-A0C5-43E6-83A6-2093F8F28428}">
      <dgm:prSet/>
      <dgm:spPr/>
      <dgm:t>
        <a:bodyPr/>
        <a:lstStyle/>
        <a:p>
          <a:endParaRPr lang="en-GB"/>
        </a:p>
      </dgm:t>
    </dgm:pt>
    <dgm:pt modelId="{8EF101FE-62FB-49FE-BD3C-CCEF4A404174}">
      <dgm:prSet phldrT="[Text]"/>
      <dgm:spPr/>
      <dgm:t>
        <a:bodyPr/>
        <a:lstStyle/>
        <a:p>
          <a:r>
            <a:rPr lang="en-US" dirty="0" smtClean="0"/>
            <a:t>Equipment &amp; Training</a:t>
          </a:r>
        </a:p>
      </dgm:t>
    </dgm:pt>
    <dgm:pt modelId="{4112E8F5-86A4-473B-81C8-4392432D74BF}" type="parTrans" cxnId="{297C576F-39DC-4EA1-8BDB-722681CC2151}">
      <dgm:prSet/>
      <dgm:spPr/>
      <dgm:t>
        <a:bodyPr/>
        <a:lstStyle/>
        <a:p>
          <a:endParaRPr lang="en-GB"/>
        </a:p>
      </dgm:t>
    </dgm:pt>
    <dgm:pt modelId="{C72BB7CD-8F44-418F-B788-0DB59ECB1804}" type="sibTrans" cxnId="{297C576F-39DC-4EA1-8BDB-722681CC2151}">
      <dgm:prSet/>
      <dgm:spPr/>
      <dgm:t>
        <a:bodyPr/>
        <a:lstStyle/>
        <a:p>
          <a:endParaRPr lang="en-GB"/>
        </a:p>
      </dgm:t>
    </dgm:pt>
    <dgm:pt modelId="{7AD0E6BF-2356-4C21-9A57-6DB2EEEEBAAB}">
      <dgm:prSet phldrT="[Text]"/>
      <dgm:spPr/>
      <dgm:t>
        <a:bodyPr/>
        <a:lstStyle/>
        <a:p>
          <a:r>
            <a:rPr lang="en-US" dirty="0" smtClean="0"/>
            <a:t>For locals to take their own measurements</a:t>
          </a:r>
          <a:endParaRPr lang="en-GB" dirty="0"/>
        </a:p>
      </dgm:t>
    </dgm:pt>
    <dgm:pt modelId="{AD8AE067-0CFD-4B46-8244-EF19A2F11C95}" type="parTrans" cxnId="{213F73C5-7D35-4BD1-B056-F912EBE99E18}">
      <dgm:prSet/>
      <dgm:spPr/>
      <dgm:t>
        <a:bodyPr/>
        <a:lstStyle/>
        <a:p>
          <a:endParaRPr lang="en-GB"/>
        </a:p>
      </dgm:t>
    </dgm:pt>
    <dgm:pt modelId="{41E38ABE-179F-4E67-B951-55DA98B655ED}" type="sibTrans" cxnId="{213F73C5-7D35-4BD1-B056-F912EBE99E18}">
      <dgm:prSet/>
      <dgm:spPr/>
      <dgm:t>
        <a:bodyPr/>
        <a:lstStyle/>
        <a:p>
          <a:endParaRPr lang="en-GB"/>
        </a:p>
      </dgm:t>
    </dgm:pt>
    <dgm:pt modelId="{DBA5A6F7-3135-4B55-AF2A-403A3BADED3E}">
      <dgm:prSet phldrT="[Text]"/>
      <dgm:spPr/>
      <dgm:t>
        <a:bodyPr/>
        <a:lstStyle/>
        <a:p>
          <a:r>
            <a:rPr lang="en-US" dirty="0" smtClean="0"/>
            <a:t>For improvement projects</a:t>
          </a:r>
          <a:endParaRPr lang="en-GB" dirty="0"/>
        </a:p>
      </dgm:t>
    </dgm:pt>
    <dgm:pt modelId="{03ABCC3B-E8BF-4357-B50B-4CEAEE0680B7}" type="parTrans" cxnId="{CF7F03BD-9AF8-4C5B-9169-34D3F53AC650}">
      <dgm:prSet/>
      <dgm:spPr/>
      <dgm:t>
        <a:bodyPr/>
        <a:lstStyle/>
        <a:p>
          <a:endParaRPr lang="en-GB"/>
        </a:p>
      </dgm:t>
    </dgm:pt>
    <dgm:pt modelId="{FC868724-EFF3-4A84-942D-E80C63F85466}" type="sibTrans" cxnId="{CF7F03BD-9AF8-4C5B-9169-34D3F53AC650}">
      <dgm:prSet/>
      <dgm:spPr/>
      <dgm:t>
        <a:bodyPr/>
        <a:lstStyle/>
        <a:p>
          <a:endParaRPr lang="en-GB"/>
        </a:p>
      </dgm:t>
    </dgm:pt>
    <dgm:pt modelId="{B510445C-1F7A-4104-B9B6-DF32E3B59F4B}" type="pres">
      <dgm:prSet presAssocID="{E1C4FCE0-6566-4181-9900-23F33B5D112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A9B170F-7279-415C-8947-C104F9C8F5EC}" type="pres">
      <dgm:prSet presAssocID="{00772C82-40DC-4855-8F34-7DD9F113DD0F}" presName="centerShape" presStyleLbl="node0" presStyleIdx="0" presStyleCnt="1"/>
      <dgm:spPr/>
      <dgm:t>
        <a:bodyPr/>
        <a:lstStyle/>
        <a:p>
          <a:endParaRPr lang="en-GB"/>
        </a:p>
      </dgm:t>
    </dgm:pt>
    <dgm:pt modelId="{6F522F3C-A84C-4882-9792-9BBD1B2682E7}" type="pres">
      <dgm:prSet presAssocID="{F8540ECB-7D6F-4AE1-9824-09E50B6FBC6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B84A496-F1E7-4345-B109-FBA0B58E635A}" type="pres">
      <dgm:prSet presAssocID="{F8540ECB-7D6F-4AE1-9824-09E50B6FBC6C}" presName="dummy" presStyleCnt="0"/>
      <dgm:spPr/>
      <dgm:t>
        <a:bodyPr/>
        <a:lstStyle/>
        <a:p>
          <a:endParaRPr lang="en-GB"/>
        </a:p>
      </dgm:t>
    </dgm:pt>
    <dgm:pt modelId="{3EC61DFD-EDA7-422F-A95E-4214E475061C}" type="pres">
      <dgm:prSet presAssocID="{80D588AB-F67E-49B7-8309-24D84FB04D7E}" presName="sibTrans" presStyleLbl="sibTrans2D1" presStyleIdx="0" presStyleCnt="5"/>
      <dgm:spPr/>
      <dgm:t>
        <a:bodyPr/>
        <a:lstStyle/>
        <a:p>
          <a:endParaRPr lang="en-GB"/>
        </a:p>
      </dgm:t>
    </dgm:pt>
    <dgm:pt modelId="{017DB1C0-9393-4067-A5A0-E56DB533BAFF}" type="pres">
      <dgm:prSet presAssocID="{E72A10C7-EA10-43BD-B7F0-8AA3D8EDF49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BDEF1E5-47A2-45BF-89D9-C46E8268DA44}" type="pres">
      <dgm:prSet presAssocID="{E72A10C7-EA10-43BD-B7F0-8AA3D8EDF497}" presName="dummy" presStyleCnt="0"/>
      <dgm:spPr/>
      <dgm:t>
        <a:bodyPr/>
        <a:lstStyle/>
        <a:p>
          <a:endParaRPr lang="en-GB"/>
        </a:p>
      </dgm:t>
    </dgm:pt>
    <dgm:pt modelId="{0378F876-6C20-4D3D-9720-651CFB9BF65B}" type="pres">
      <dgm:prSet presAssocID="{4CAAEE3A-39E5-42FE-AA12-60F2E89FEBF7}" presName="sibTrans" presStyleLbl="sibTrans2D1" presStyleIdx="1" presStyleCnt="5"/>
      <dgm:spPr/>
      <dgm:t>
        <a:bodyPr/>
        <a:lstStyle/>
        <a:p>
          <a:endParaRPr lang="en-GB"/>
        </a:p>
      </dgm:t>
    </dgm:pt>
    <dgm:pt modelId="{8BC3043C-3736-46B1-90F9-D4E175E5A989}" type="pres">
      <dgm:prSet presAssocID="{8EF101FE-62FB-49FE-BD3C-CCEF4A40417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4D7A564-DD02-4D2B-9CE0-B03D0981C714}" type="pres">
      <dgm:prSet presAssocID="{8EF101FE-62FB-49FE-BD3C-CCEF4A404174}" presName="dummy" presStyleCnt="0"/>
      <dgm:spPr/>
      <dgm:t>
        <a:bodyPr/>
        <a:lstStyle/>
        <a:p>
          <a:endParaRPr lang="en-GB"/>
        </a:p>
      </dgm:t>
    </dgm:pt>
    <dgm:pt modelId="{43693FC9-903D-402A-9167-EB18FE10E1ED}" type="pres">
      <dgm:prSet presAssocID="{C72BB7CD-8F44-418F-B788-0DB59ECB1804}" presName="sibTrans" presStyleLbl="sibTrans2D1" presStyleIdx="2" presStyleCnt="5"/>
      <dgm:spPr/>
      <dgm:t>
        <a:bodyPr/>
        <a:lstStyle/>
        <a:p>
          <a:endParaRPr lang="en-GB"/>
        </a:p>
      </dgm:t>
    </dgm:pt>
    <dgm:pt modelId="{EBB09486-1C1C-4103-95CC-F0584EB3AD98}" type="pres">
      <dgm:prSet presAssocID="{B63B8A22-B30B-4B16-A9DB-904B21EB41E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D674071-4CD8-41E9-8601-6C44E5A9F7AE}" type="pres">
      <dgm:prSet presAssocID="{B63B8A22-B30B-4B16-A9DB-904B21EB41E4}" presName="dummy" presStyleCnt="0"/>
      <dgm:spPr/>
      <dgm:t>
        <a:bodyPr/>
        <a:lstStyle/>
        <a:p>
          <a:endParaRPr lang="en-GB"/>
        </a:p>
      </dgm:t>
    </dgm:pt>
    <dgm:pt modelId="{CDE9E5E4-22EC-4682-9638-4B1700926BCD}" type="pres">
      <dgm:prSet presAssocID="{889D6D6E-C3F4-4C43-9DD1-DE252573DEA7}" presName="sibTrans" presStyleLbl="sibTrans2D1" presStyleIdx="3" presStyleCnt="5"/>
      <dgm:spPr/>
      <dgm:t>
        <a:bodyPr/>
        <a:lstStyle/>
        <a:p>
          <a:endParaRPr lang="en-GB"/>
        </a:p>
      </dgm:t>
    </dgm:pt>
    <dgm:pt modelId="{E99EC090-A943-4DFE-884F-99611905730F}" type="pres">
      <dgm:prSet presAssocID="{664B030E-AB16-4FE5-BF88-12B2B2A810E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A443580-2D53-4F3D-BDB5-05D625ACD385}" type="pres">
      <dgm:prSet presAssocID="{664B030E-AB16-4FE5-BF88-12B2B2A810E1}" presName="dummy" presStyleCnt="0"/>
      <dgm:spPr/>
      <dgm:t>
        <a:bodyPr/>
        <a:lstStyle/>
        <a:p>
          <a:endParaRPr lang="en-GB"/>
        </a:p>
      </dgm:t>
    </dgm:pt>
    <dgm:pt modelId="{0A0B0E33-A295-4983-9AAE-6350B70F15B5}" type="pres">
      <dgm:prSet presAssocID="{FBAFDBF2-9C7D-4E24-862D-354F1951BAAD}" presName="sibTrans" presStyleLbl="sibTrans2D1" presStyleIdx="4" presStyleCnt="5"/>
      <dgm:spPr/>
      <dgm:t>
        <a:bodyPr/>
        <a:lstStyle/>
        <a:p>
          <a:endParaRPr lang="en-GB"/>
        </a:p>
      </dgm:t>
    </dgm:pt>
  </dgm:ptLst>
  <dgm:cxnLst>
    <dgm:cxn modelId="{DEA0085A-8852-4FF7-B312-5198840B743C}" type="presOf" srcId="{00772C82-40DC-4855-8F34-7DD9F113DD0F}" destId="{9A9B170F-7279-415C-8947-C104F9C8F5EC}" srcOrd="0" destOrd="0" presId="urn:microsoft.com/office/officeart/2005/8/layout/radial6"/>
    <dgm:cxn modelId="{6ED3CF00-13ED-43D1-B055-13190D46B7B2}" type="presOf" srcId="{4CAAEE3A-39E5-42FE-AA12-60F2E89FEBF7}" destId="{0378F876-6C20-4D3D-9720-651CFB9BF65B}" srcOrd="0" destOrd="0" presId="urn:microsoft.com/office/officeart/2005/8/layout/radial6"/>
    <dgm:cxn modelId="{4C9E2BBA-CC22-4480-8DE5-62BBB08731EA}" type="presOf" srcId="{E1C4FCE0-6566-4181-9900-23F33B5D1128}" destId="{B510445C-1F7A-4104-B9B6-DF32E3B59F4B}" srcOrd="0" destOrd="0" presId="urn:microsoft.com/office/officeart/2005/8/layout/radial6"/>
    <dgm:cxn modelId="{098D5407-DED4-496A-8511-1B95E1277A37}" srcId="{E72A10C7-EA10-43BD-B7F0-8AA3D8EDF497}" destId="{81D22DA0-6D71-4309-AA61-72BC73367009}" srcOrd="1" destOrd="0" parTransId="{7A7CCD39-9640-49E6-8098-79C63A340F2C}" sibTransId="{39BBC2BE-AA5D-49A4-9E5F-BF77333CAAFF}"/>
    <dgm:cxn modelId="{B016FD01-2210-47C5-885C-17F6B50B4AE9}" type="presOf" srcId="{DBA5A6F7-3135-4B55-AF2A-403A3BADED3E}" destId="{E99EC090-A943-4DFE-884F-99611905730F}" srcOrd="0" destOrd="1" presId="urn:microsoft.com/office/officeart/2005/8/layout/radial6"/>
    <dgm:cxn modelId="{3F6046B1-8126-4726-B5DB-5175C707CA5D}" srcId="{00772C82-40DC-4855-8F34-7DD9F113DD0F}" destId="{664B030E-AB16-4FE5-BF88-12B2B2A810E1}" srcOrd="4" destOrd="0" parTransId="{38106060-6658-4DDB-8B14-2EBD3D52F55E}" sibTransId="{FBAFDBF2-9C7D-4E24-862D-354F1951BAAD}"/>
    <dgm:cxn modelId="{32773A33-D759-45B6-9617-30F07F7B2C6D}" type="presOf" srcId="{81D22DA0-6D71-4309-AA61-72BC73367009}" destId="{017DB1C0-9393-4067-A5A0-E56DB533BAFF}" srcOrd="0" destOrd="2" presId="urn:microsoft.com/office/officeart/2005/8/layout/radial6"/>
    <dgm:cxn modelId="{DE30614A-D98B-4BA4-90E0-3BA0EEC6D73D}" type="presOf" srcId="{F8540ECB-7D6F-4AE1-9824-09E50B6FBC6C}" destId="{6F522F3C-A84C-4882-9792-9BBD1B2682E7}" srcOrd="0" destOrd="0" presId="urn:microsoft.com/office/officeart/2005/8/layout/radial6"/>
    <dgm:cxn modelId="{41C8E413-D7BB-4519-B557-6B150D3397A1}" type="presOf" srcId="{889D6D6E-C3F4-4C43-9DD1-DE252573DEA7}" destId="{CDE9E5E4-22EC-4682-9638-4B1700926BCD}" srcOrd="0" destOrd="0" presId="urn:microsoft.com/office/officeart/2005/8/layout/radial6"/>
    <dgm:cxn modelId="{EA99CEE6-5C21-44E4-8BB8-5FE51D086098}" type="presOf" srcId="{C72BB7CD-8F44-418F-B788-0DB59ECB1804}" destId="{43693FC9-903D-402A-9167-EB18FE10E1ED}" srcOrd="0" destOrd="0" presId="urn:microsoft.com/office/officeart/2005/8/layout/radial6"/>
    <dgm:cxn modelId="{297C576F-39DC-4EA1-8BDB-722681CC2151}" srcId="{00772C82-40DC-4855-8F34-7DD9F113DD0F}" destId="{8EF101FE-62FB-49FE-BD3C-CCEF4A404174}" srcOrd="2" destOrd="0" parTransId="{4112E8F5-86A4-473B-81C8-4392432D74BF}" sibTransId="{C72BB7CD-8F44-418F-B788-0DB59ECB1804}"/>
    <dgm:cxn modelId="{213F73C5-7D35-4BD1-B056-F912EBE99E18}" srcId="{8EF101FE-62FB-49FE-BD3C-CCEF4A404174}" destId="{7AD0E6BF-2356-4C21-9A57-6DB2EEEEBAAB}" srcOrd="0" destOrd="0" parTransId="{AD8AE067-0CFD-4B46-8244-EF19A2F11C95}" sibTransId="{41E38ABE-179F-4E67-B951-55DA98B655ED}"/>
    <dgm:cxn modelId="{4569B986-736A-4EF9-8540-EE518FB87B87}" type="presOf" srcId="{B63B8A22-B30B-4B16-A9DB-904B21EB41E4}" destId="{EBB09486-1C1C-4103-95CC-F0584EB3AD98}" srcOrd="0" destOrd="0" presId="urn:microsoft.com/office/officeart/2005/8/layout/radial6"/>
    <dgm:cxn modelId="{D3960EC5-FBAF-4319-93CB-9AF4DE1F7814}" srcId="{00772C82-40DC-4855-8F34-7DD9F113DD0F}" destId="{E72A10C7-EA10-43BD-B7F0-8AA3D8EDF497}" srcOrd="1" destOrd="0" parTransId="{7C352468-6125-4123-8FA5-CAE794357733}" sibTransId="{4CAAEE3A-39E5-42FE-AA12-60F2E89FEBF7}"/>
    <dgm:cxn modelId="{A2A49F64-DE97-4A15-9AF1-AD21024BB18D}" type="presOf" srcId="{7AD0E6BF-2356-4C21-9A57-6DB2EEEEBAAB}" destId="{8BC3043C-3736-46B1-90F9-D4E175E5A989}" srcOrd="0" destOrd="1" presId="urn:microsoft.com/office/officeart/2005/8/layout/radial6"/>
    <dgm:cxn modelId="{1622E24B-01C9-4C65-B802-8ADE27FBC733}" type="presOf" srcId="{729B2581-D19C-4807-9004-38C6FCBBE636}" destId="{EBB09486-1C1C-4103-95CC-F0584EB3AD98}" srcOrd="0" destOrd="1" presId="urn:microsoft.com/office/officeart/2005/8/layout/radial6"/>
    <dgm:cxn modelId="{E28060C0-71F9-4F5E-9C50-9248B748929D}" type="presOf" srcId="{C1810FF0-14B9-4AB9-BEA6-F57B9192894B}" destId="{017DB1C0-9393-4067-A5A0-E56DB533BAFF}" srcOrd="0" destOrd="1" presId="urn:microsoft.com/office/officeart/2005/8/layout/radial6"/>
    <dgm:cxn modelId="{AC73F3C2-8B45-41ED-B155-2066605385D4}" type="presOf" srcId="{664B030E-AB16-4FE5-BF88-12B2B2A810E1}" destId="{E99EC090-A943-4DFE-884F-99611905730F}" srcOrd="0" destOrd="0" presId="urn:microsoft.com/office/officeart/2005/8/layout/radial6"/>
    <dgm:cxn modelId="{D0EB295D-3D35-43E4-943A-447BC1A1928F}" type="presOf" srcId="{8EF101FE-62FB-49FE-BD3C-CCEF4A404174}" destId="{8BC3043C-3736-46B1-90F9-D4E175E5A989}" srcOrd="0" destOrd="0" presId="urn:microsoft.com/office/officeart/2005/8/layout/radial6"/>
    <dgm:cxn modelId="{CF1BB293-022F-411C-A4B3-D7A71D804336}" srcId="{00772C82-40DC-4855-8F34-7DD9F113DD0F}" destId="{B63B8A22-B30B-4B16-A9DB-904B21EB41E4}" srcOrd="3" destOrd="0" parTransId="{0C727DF0-65D5-4FA3-8E24-238D2B18984A}" sibTransId="{889D6D6E-C3F4-4C43-9DD1-DE252573DEA7}"/>
    <dgm:cxn modelId="{30883229-A0C5-43E6-83A6-2093F8F28428}" srcId="{B63B8A22-B30B-4B16-A9DB-904B21EB41E4}" destId="{729B2581-D19C-4807-9004-38C6FCBBE636}" srcOrd="0" destOrd="0" parTransId="{8C1C6CD8-4E0A-4CB2-B752-50AB5A1BFB0A}" sibTransId="{70BCE6FA-FEEF-4BD7-80CD-1FF7FF8CE67A}"/>
    <dgm:cxn modelId="{99074153-F65A-416A-AD57-64F2AC88855D}" type="presOf" srcId="{80D588AB-F67E-49B7-8309-24D84FB04D7E}" destId="{3EC61DFD-EDA7-422F-A95E-4214E475061C}" srcOrd="0" destOrd="0" presId="urn:microsoft.com/office/officeart/2005/8/layout/radial6"/>
    <dgm:cxn modelId="{0AB1EB49-9E14-48D6-99F5-371079F85DDB}" type="presOf" srcId="{E72A10C7-EA10-43BD-B7F0-8AA3D8EDF497}" destId="{017DB1C0-9393-4067-A5A0-E56DB533BAFF}" srcOrd="0" destOrd="0" presId="urn:microsoft.com/office/officeart/2005/8/layout/radial6"/>
    <dgm:cxn modelId="{01E62255-5D4E-47AD-A23C-BDDDB8108730}" srcId="{E72A10C7-EA10-43BD-B7F0-8AA3D8EDF497}" destId="{C1810FF0-14B9-4AB9-BEA6-F57B9192894B}" srcOrd="0" destOrd="0" parTransId="{885A2758-EAFC-42B9-95B0-CB06BAA1ECF2}" sibTransId="{F83ADA8B-A407-45AD-B2D2-5BB65E7DCEA4}"/>
    <dgm:cxn modelId="{175FE3C2-581C-402B-ACC0-38D10C5F87CC}" srcId="{E1C4FCE0-6566-4181-9900-23F33B5D1128}" destId="{00772C82-40DC-4855-8F34-7DD9F113DD0F}" srcOrd="0" destOrd="0" parTransId="{D43BCAFA-FE29-4B97-9EF0-4125395998C7}" sibTransId="{1B2BA118-3274-4644-A678-6C36BF769B29}"/>
    <dgm:cxn modelId="{BE7CC83B-DB18-4EC9-BE0F-07E29F1C5EC2}" srcId="{00772C82-40DC-4855-8F34-7DD9F113DD0F}" destId="{F8540ECB-7D6F-4AE1-9824-09E50B6FBC6C}" srcOrd="0" destOrd="0" parTransId="{CCAD9938-B1B1-4645-81DA-35DC274F76AF}" sibTransId="{80D588AB-F67E-49B7-8309-24D84FB04D7E}"/>
    <dgm:cxn modelId="{CF7F03BD-9AF8-4C5B-9169-34D3F53AC650}" srcId="{664B030E-AB16-4FE5-BF88-12B2B2A810E1}" destId="{DBA5A6F7-3135-4B55-AF2A-403A3BADED3E}" srcOrd="0" destOrd="0" parTransId="{03ABCC3B-E8BF-4357-B50B-4CEAEE0680B7}" sibTransId="{FC868724-EFF3-4A84-942D-E80C63F85466}"/>
    <dgm:cxn modelId="{1ED710F1-68EB-43D0-A789-E0DDD607A0D8}" type="presOf" srcId="{FBAFDBF2-9C7D-4E24-862D-354F1951BAAD}" destId="{0A0B0E33-A295-4983-9AAE-6350B70F15B5}" srcOrd="0" destOrd="0" presId="urn:microsoft.com/office/officeart/2005/8/layout/radial6"/>
    <dgm:cxn modelId="{0B7BB2DA-1186-47D7-94A9-78ABC664D95B}" type="presParOf" srcId="{B510445C-1F7A-4104-B9B6-DF32E3B59F4B}" destId="{9A9B170F-7279-415C-8947-C104F9C8F5EC}" srcOrd="0" destOrd="0" presId="urn:microsoft.com/office/officeart/2005/8/layout/radial6"/>
    <dgm:cxn modelId="{65F47766-1277-450D-8B5C-D76DEA17B4E3}" type="presParOf" srcId="{B510445C-1F7A-4104-B9B6-DF32E3B59F4B}" destId="{6F522F3C-A84C-4882-9792-9BBD1B2682E7}" srcOrd="1" destOrd="0" presId="urn:microsoft.com/office/officeart/2005/8/layout/radial6"/>
    <dgm:cxn modelId="{63ACADBC-BE1A-47FF-9666-2A958CA80D00}" type="presParOf" srcId="{B510445C-1F7A-4104-B9B6-DF32E3B59F4B}" destId="{CB84A496-F1E7-4345-B109-FBA0B58E635A}" srcOrd="2" destOrd="0" presId="urn:microsoft.com/office/officeart/2005/8/layout/radial6"/>
    <dgm:cxn modelId="{882B5A86-748B-4162-8D83-54F973D3ED20}" type="presParOf" srcId="{B510445C-1F7A-4104-B9B6-DF32E3B59F4B}" destId="{3EC61DFD-EDA7-422F-A95E-4214E475061C}" srcOrd="3" destOrd="0" presId="urn:microsoft.com/office/officeart/2005/8/layout/radial6"/>
    <dgm:cxn modelId="{9B321972-F23B-4E45-B6AE-26142B00CC9E}" type="presParOf" srcId="{B510445C-1F7A-4104-B9B6-DF32E3B59F4B}" destId="{017DB1C0-9393-4067-A5A0-E56DB533BAFF}" srcOrd="4" destOrd="0" presId="urn:microsoft.com/office/officeart/2005/8/layout/radial6"/>
    <dgm:cxn modelId="{8CA1C39D-9D1D-4751-BF32-C99F7F34A426}" type="presParOf" srcId="{B510445C-1F7A-4104-B9B6-DF32E3B59F4B}" destId="{6BDEF1E5-47A2-45BF-89D9-C46E8268DA44}" srcOrd="5" destOrd="0" presId="urn:microsoft.com/office/officeart/2005/8/layout/radial6"/>
    <dgm:cxn modelId="{D6A68B6D-0A22-4B36-93BD-2674780D6C15}" type="presParOf" srcId="{B510445C-1F7A-4104-B9B6-DF32E3B59F4B}" destId="{0378F876-6C20-4D3D-9720-651CFB9BF65B}" srcOrd="6" destOrd="0" presId="urn:microsoft.com/office/officeart/2005/8/layout/radial6"/>
    <dgm:cxn modelId="{FDFE0D74-CCC0-4FC2-BF7B-695EC8E2E886}" type="presParOf" srcId="{B510445C-1F7A-4104-B9B6-DF32E3B59F4B}" destId="{8BC3043C-3736-46B1-90F9-D4E175E5A989}" srcOrd="7" destOrd="0" presId="urn:microsoft.com/office/officeart/2005/8/layout/radial6"/>
    <dgm:cxn modelId="{445EA2F2-AB99-4163-B1FD-F0131222DAE7}" type="presParOf" srcId="{B510445C-1F7A-4104-B9B6-DF32E3B59F4B}" destId="{74D7A564-DD02-4D2B-9CE0-B03D0981C714}" srcOrd="8" destOrd="0" presId="urn:microsoft.com/office/officeart/2005/8/layout/radial6"/>
    <dgm:cxn modelId="{5C3CF4AB-195B-41EF-A554-61069365427D}" type="presParOf" srcId="{B510445C-1F7A-4104-B9B6-DF32E3B59F4B}" destId="{43693FC9-903D-402A-9167-EB18FE10E1ED}" srcOrd="9" destOrd="0" presId="urn:microsoft.com/office/officeart/2005/8/layout/radial6"/>
    <dgm:cxn modelId="{4BF77965-416B-4AB4-91A8-C107CC0532D5}" type="presParOf" srcId="{B510445C-1F7A-4104-B9B6-DF32E3B59F4B}" destId="{EBB09486-1C1C-4103-95CC-F0584EB3AD98}" srcOrd="10" destOrd="0" presId="urn:microsoft.com/office/officeart/2005/8/layout/radial6"/>
    <dgm:cxn modelId="{CE037379-F56A-4A11-8FFA-87CD4264B860}" type="presParOf" srcId="{B510445C-1F7A-4104-B9B6-DF32E3B59F4B}" destId="{FD674071-4CD8-41E9-8601-6C44E5A9F7AE}" srcOrd="11" destOrd="0" presId="urn:microsoft.com/office/officeart/2005/8/layout/radial6"/>
    <dgm:cxn modelId="{513DA431-626F-4722-9D8F-F38269B844AE}" type="presParOf" srcId="{B510445C-1F7A-4104-B9B6-DF32E3B59F4B}" destId="{CDE9E5E4-22EC-4682-9638-4B1700926BCD}" srcOrd="12" destOrd="0" presId="urn:microsoft.com/office/officeart/2005/8/layout/radial6"/>
    <dgm:cxn modelId="{A61EE1D5-9A6C-44C5-85C1-91AE585A9919}" type="presParOf" srcId="{B510445C-1F7A-4104-B9B6-DF32E3B59F4B}" destId="{E99EC090-A943-4DFE-884F-99611905730F}" srcOrd="13" destOrd="0" presId="urn:microsoft.com/office/officeart/2005/8/layout/radial6"/>
    <dgm:cxn modelId="{FBA9C234-9C82-420C-AC29-2D23F19E6720}" type="presParOf" srcId="{B510445C-1F7A-4104-B9B6-DF32E3B59F4B}" destId="{1A443580-2D53-4F3D-BDB5-05D625ACD385}" srcOrd="14" destOrd="0" presId="urn:microsoft.com/office/officeart/2005/8/layout/radial6"/>
    <dgm:cxn modelId="{7CDD031E-1870-4E1B-84D8-0B7C6D82D647}" type="presParOf" srcId="{B510445C-1F7A-4104-B9B6-DF32E3B59F4B}" destId="{0A0B0E33-A295-4983-9AAE-6350B70F15B5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0B0E33-A295-4983-9AAE-6350B70F15B5}">
      <dsp:nvSpPr>
        <dsp:cNvPr id="0" name=""/>
        <dsp:cNvSpPr/>
      </dsp:nvSpPr>
      <dsp:spPr>
        <a:xfrm>
          <a:off x="1480178" y="789297"/>
          <a:ext cx="5269243" cy="5269243"/>
        </a:xfrm>
        <a:prstGeom prst="blockArc">
          <a:avLst>
            <a:gd name="adj1" fmla="val 11880000"/>
            <a:gd name="adj2" fmla="val 162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E9E5E4-22EC-4682-9638-4B1700926BCD}">
      <dsp:nvSpPr>
        <dsp:cNvPr id="0" name=""/>
        <dsp:cNvSpPr/>
      </dsp:nvSpPr>
      <dsp:spPr>
        <a:xfrm>
          <a:off x="1480178" y="789297"/>
          <a:ext cx="5269243" cy="5269243"/>
        </a:xfrm>
        <a:prstGeom prst="blockArc">
          <a:avLst>
            <a:gd name="adj1" fmla="val 7560000"/>
            <a:gd name="adj2" fmla="val 1188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693FC9-903D-402A-9167-EB18FE10E1ED}">
      <dsp:nvSpPr>
        <dsp:cNvPr id="0" name=""/>
        <dsp:cNvSpPr/>
      </dsp:nvSpPr>
      <dsp:spPr>
        <a:xfrm>
          <a:off x="1480178" y="789297"/>
          <a:ext cx="5269243" cy="5269243"/>
        </a:xfrm>
        <a:prstGeom prst="blockArc">
          <a:avLst>
            <a:gd name="adj1" fmla="val 3240000"/>
            <a:gd name="adj2" fmla="val 756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78F876-6C20-4D3D-9720-651CFB9BF65B}">
      <dsp:nvSpPr>
        <dsp:cNvPr id="0" name=""/>
        <dsp:cNvSpPr/>
      </dsp:nvSpPr>
      <dsp:spPr>
        <a:xfrm>
          <a:off x="1480178" y="789297"/>
          <a:ext cx="5269243" cy="5269243"/>
        </a:xfrm>
        <a:prstGeom prst="blockArc">
          <a:avLst>
            <a:gd name="adj1" fmla="val 20520000"/>
            <a:gd name="adj2" fmla="val 324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C61DFD-EDA7-422F-A95E-4214E475061C}">
      <dsp:nvSpPr>
        <dsp:cNvPr id="0" name=""/>
        <dsp:cNvSpPr/>
      </dsp:nvSpPr>
      <dsp:spPr>
        <a:xfrm>
          <a:off x="1480178" y="789297"/>
          <a:ext cx="5269243" cy="5269243"/>
        </a:xfrm>
        <a:prstGeom prst="blockArc">
          <a:avLst>
            <a:gd name="adj1" fmla="val 16200000"/>
            <a:gd name="adj2" fmla="val 2052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9B170F-7279-415C-8947-C104F9C8F5EC}">
      <dsp:nvSpPr>
        <dsp:cNvPr id="0" name=""/>
        <dsp:cNvSpPr/>
      </dsp:nvSpPr>
      <dsp:spPr>
        <a:xfrm>
          <a:off x="2901255" y="2210374"/>
          <a:ext cx="2427089" cy="24270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Improved Living Conditions</a:t>
          </a:r>
          <a:endParaRPr lang="en-GB" sz="2700" kern="1200" dirty="0"/>
        </a:p>
      </dsp:txBody>
      <dsp:txXfrm>
        <a:off x="2901255" y="2210374"/>
        <a:ext cx="2427089" cy="2427089"/>
      </dsp:txXfrm>
    </dsp:sp>
    <dsp:sp modelId="{6F522F3C-A84C-4882-9792-9BBD1B2682E7}">
      <dsp:nvSpPr>
        <dsp:cNvPr id="0" name=""/>
        <dsp:cNvSpPr/>
      </dsp:nvSpPr>
      <dsp:spPr>
        <a:xfrm>
          <a:off x="3265318" y="978"/>
          <a:ext cx="1698962" cy="16989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Desire to Improve Conditions</a:t>
          </a:r>
          <a:endParaRPr lang="en-GB" sz="1600" kern="1200" dirty="0"/>
        </a:p>
      </dsp:txBody>
      <dsp:txXfrm>
        <a:off x="3265318" y="978"/>
        <a:ext cx="1698962" cy="1698962"/>
      </dsp:txXfrm>
    </dsp:sp>
    <dsp:sp modelId="{017DB1C0-9393-4067-A5A0-E56DB533BAFF}">
      <dsp:nvSpPr>
        <dsp:cNvPr id="0" name=""/>
        <dsp:cNvSpPr/>
      </dsp:nvSpPr>
      <dsp:spPr>
        <a:xfrm>
          <a:off x="5712824" y="1779195"/>
          <a:ext cx="1698962" cy="16989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Information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Levels in Environment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Levels in Foodstuffs</a:t>
          </a:r>
        </a:p>
      </dsp:txBody>
      <dsp:txXfrm>
        <a:off x="5712824" y="1779195"/>
        <a:ext cx="1698962" cy="1698962"/>
      </dsp:txXfrm>
    </dsp:sp>
    <dsp:sp modelId="{8BC3043C-3736-46B1-90F9-D4E175E5A989}">
      <dsp:nvSpPr>
        <dsp:cNvPr id="0" name=""/>
        <dsp:cNvSpPr/>
      </dsp:nvSpPr>
      <dsp:spPr>
        <a:xfrm>
          <a:off x="4777960" y="4656410"/>
          <a:ext cx="1698962" cy="16989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Equipment &amp; Training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For locals to take their own measurements</a:t>
          </a:r>
          <a:endParaRPr lang="en-GB" sz="1200" kern="1200" dirty="0"/>
        </a:p>
      </dsp:txBody>
      <dsp:txXfrm>
        <a:off x="4777960" y="4656410"/>
        <a:ext cx="1698962" cy="1698962"/>
      </dsp:txXfrm>
    </dsp:sp>
    <dsp:sp modelId="{EBB09486-1C1C-4103-95CC-F0584EB3AD98}">
      <dsp:nvSpPr>
        <dsp:cNvPr id="0" name=""/>
        <dsp:cNvSpPr/>
      </dsp:nvSpPr>
      <dsp:spPr>
        <a:xfrm>
          <a:off x="1752677" y="4656410"/>
          <a:ext cx="1698962" cy="16989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Knowledge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How to reduce exposures</a:t>
          </a:r>
        </a:p>
      </dsp:txBody>
      <dsp:txXfrm>
        <a:off x="1752677" y="4656410"/>
        <a:ext cx="1698962" cy="1698962"/>
      </dsp:txXfrm>
    </dsp:sp>
    <dsp:sp modelId="{E99EC090-A943-4DFE-884F-99611905730F}">
      <dsp:nvSpPr>
        <dsp:cNvPr id="0" name=""/>
        <dsp:cNvSpPr/>
      </dsp:nvSpPr>
      <dsp:spPr>
        <a:xfrm>
          <a:off x="817813" y="1779195"/>
          <a:ext cx="1698962" cy="16989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Support</a:t>
          </a:r>
          <a:endParaRPr lang="en-GB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For improvement projects</a:t>
          </a:r>
          <a:endParaRPr lang="en-GB" sz="1200" kern="1200" dirty="0"/>
        </a:p>
      </dsp:txBody>
      <dsp:txXfrm>
        <a:off x="817813" y="1779195"/>
        <a:ext cx="1698962" cy="16989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6EBD988-4EA8-481B-AA55-28D9B0FA269A}" type="datetimeFigureOut">
              <a:rPr lang="en-US" smtClean="0"/>
              <a:pPr/>
              <a:t>29/01/13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5F5F7B1-1352-4464-90B7-1FA9C11A1DB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02109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530F92A-EBCD-4EEE-AE40-E222CE49C9CD}" type="datetimeFigureOut">
              <a:rPr lang="en-US" smtClean="0"/>
              <a:pPr/>
              <a:t>29/01/13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4D09C25-EBA4-48FE-A806-30BC51AE070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60123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D09C25-EBA4-48FE-A806-30BC51AE070F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D09C25-EBA4-48FE-A806-30BC51AE070F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28251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AA28CC-1B8D-4140-A420-4A0BF213EA19}" type="slidenum">
              <a:rPr lang="en-CA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C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gif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gi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ICRP Logo.gif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200" y="76200"/>
            <a:ext cx="4267200" cy="1363323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</p:pic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8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0" y="3200400"/>
            <a:ext cx="8382000" cy="1588"/>
          </a:xfrm>
          <a:prstGeom prst="line">
            <a:avLst/>
          </a:prstGeom>
          <a:ln w="254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31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5257800"/>
            <a:ext cx="7848600" cy="838200"/>
          </a:xfrm>
        </p:spPr>
        <p:txBody>
          <a:bodyPr>
            <a:normAutofit/>
          </a:bodyPr>
          <a:lstStyle>
            <a:lvl1pPr algn="r">
              <a:buNone/>
              <a:defRPr sz="1600"/>
            </a:lvl1pPr>
          </a:lstStyle>
          <a:p>
            <a:pPr lvl="0"/>
            <a:r>
              <a:rPr lang="en-US" dirty="0" smtClean="0"/>
              <a:t>Click to edit Master byline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04800" y="457200"/>
            <a:ext cx="2438400" cy="5638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14352"/>
            <a:ext cx="2286000" cy="1162050"/>
          </a:xfrm>
        </p:spPr>
        <p:txBody>
          <a:bodyPr lIns="0" anchor="b">
            <a:noAutofit/>
            <a:scene3d>
              <a:camera prst="orthographicFront"/>
              <a:lightRig rig="threePt" dir="t"/>
            </a:scene3d>
            <a:sp3d extrusionH="57150">
              <a:bevelT w="38100" h="38100"/>
              <a:extrusionClr>
                <a:schemeClr val="tx1"/>
              </a:extrusionClr>
            </a:sp3d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676400"/>
            <a:ext cx="2286000" cy="4343400"/>
          </a:xfrm>
        </p:spPr>
        <p:txBody>
          <a:bodyPr lIns="18288" rIns="18288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0" y="533400"/>
            <a:ext cx="5638800" cy="57912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5AF3-AEE6-4099-9307-A0BBEAC46A71}" type="slidenum">
              <a:rPr lang="en-CA" smtClean="0"/>
              <a:pPr/>
              <a:t>‹#›</a:t>
            </a:fld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-266700" y="3162300"/>
            <a:ext cx="6325394" cy="794"/>
          </a:xfrm>
          <a:prstGeom prst="line">
            <a:avLst/>
          </a:prstGeom>
          <a:ln w="254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304800" y="457200"/>
            <a:ext cx="2438400" cy="5638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1" name="Straight Connector 10"/>
          <p:cNvCxnSpPr/>
          <p:nvPr userDrawn="1"/>
        </p:nvCxnSpPr>
        <p:spPr>
          <a:xfrm rot="5400000">
            <a:off x="-266700" y="3162300"/>
            <a:ext cx="6325394" cy="794"/>
          </a:xfrm>
          <a:prstGeom prst="line">
            <a:avLst/>
          </a:prstGeom>
          <a:ln w="254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ICRP Logo.gif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200" y="76200"/>
            <a:ext cx="4267200" cy="1363323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</p:pic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8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200400"/>
            <a:ext cx="8382000" cy="1588"/>
          </a:xfrm>
          <a:prstGeom prst="line">
            <a:avLst/>
          </a:prstGeom>
          <a:ln w="254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31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5257800"/>
            <a:ext cx="7848600" cy="838200"/>
          </a:xfrm>
        </p:spPr>
        <p:txBody>
          <a:bodyPr>
            <a:normAutofit/>
          </a:bodyPr>
          <a:lstStyle>
            <a:lvl1pPr algn="r">
              <a:buNone/>
              <a:defRPr sz="1600"/>
            </a:lvl1pPr>
          </a:lstStyle>
          <a:p>
            <a:pPr lvl="0"/>
            <a:r>
              <a:rPr lang="en-US" dirty="0" smtClean="0"/>
              <a:t>Click to edit Master byline style</a:t>
            </a:r>
          </a:p>
        </p:txBody>
      </p:sp>
      <p:pic>
        <p:nvPicPr>
          <p:cNvPr id="7" name="Picture 6" descr="ICRP Logo.gif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200" y="76200"/>
            <a:ext cx="4267200" cy="1363323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</p:pic>
      <p:cxnSp>
        <p:nvCxnSpPr>
          <p:cNvPr id="8" name="Straight Connector 7"/>
          <p:cNvCxnSpPr/>
          <p:nvPr userDrawn="1"/>
        </p:nvCxnSpPr>
        <p:spPr>
          <a:xfrm>
            <a:off x="0" y="3200400"/>
            <a:ext cx="8382000" cy="1588"/>
          </a:xfrm>
          <a:prstGeom prst="line">
            <a:avLst/>
          </a:prstGeom>
          <a:ln w="254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0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7244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7244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5AF3-AEE6-4099-9307-A0BBEAC46A71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04800" y="457200"/>
            <a:ext cx="2438400" cy="5638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14352"/>
            <a:ext cx="2286000" cy="1162050"/>
          </a:xfrm>
        </p:spPr>
        <p:txBody>
          <a:bodyPr lIns="0" anchor="b">
            <a:noAutofit/>
            <a:scene3d>
              <a:camera prst="orthographicFront"/>
              <a:lightRig rig="threePt" dir="t"/>
            </a:scene3d>
            <a:sp3d extrusionH="57150">
              <a:bevelT w="38100" h="38100"/>
              <a:extrusionClr>
                <a:schemeClr val="tx1"/>
              </a:extrusionClr>
            </a:sp3d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676400"/>
            <a:ext cx="2286000" cy="4343400"/>
          </a:xfrm>
        </p:spPr>
        <p:txBody>
          <a:bodyPr lIns="18288" rIns="18288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0" y="533400"/>
            <a:ext cx="5638800" cy="57912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5AF3-AEE6-4099-9307-A0BBEAC46A71}" type="slidenum">
              <a:rPr lang="en-CA" smtClean="0"/>
              <a:pPr/>
              <a:t>‹#›</a:t>
            </a:fld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-266700" y="3162300"/>
            <a:ext cx="6325394" cy="794"/>
          </a:xfrm>
          <a:prstGeom prst="line">
            <a:avLst/>
          </a:prstGeom>
          <a:ln w="254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304800" y="457200"/>
            <a:ext cx="2438400" cy="5638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1" name="Straight Connector 10"/>
          <p:cNvCxnSpPr/>
          <p:nvPr userDrawn="1"/>
        </p:nvCxnSpPr>
        <p:spPr>
          <a:xfrm rot="5400000">
            <a:off x="-266700" y="3162300"/>
            <a:ext cx="6325394" cy="794"/>
          </a:xfrm>
          <a:prstGeom prst="line">
            <a:avLst/>
          </a:prstGeom>
          <a:ln w="254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0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7244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7244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5AF3-AEE6-4099-9307-A0BBEAC46A71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304800" y="457200"/>
            <a:ext cx="2438400" cy="5638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14352"/>
            <a:ext cx="2286000" cy="1162050"/>
          </a:xfrm>
        </p:spPr>
        <p:txBody>
          <a:bodyPr lIns="0" anchor="b">
            <a:noAutofit/>
            <a:scene3d>
              <a:camera prst="orthographicFront"/>
              <a:lightRig rig="threePt" dir="t"/>
            </a:scene3d>
            <a:sp3d extrusionH="57150">
              <a:bevelT w="38100" h="38100"/>
              <a:extrusionClr>
                <a:schemeClr val="tx1"/>
              </a:extrusionClr>
            </a:sp3d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676400"/>
            <a:ext cx="2286000" cy="4343400"/>
          </a:xfrm>
        </p:spPr>
        <p:txBody>
          <a:bodyPr lIns="18288" rIns="18288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0" y="533400"/>
            <a:ext cx="5638800" cy="57912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5AF3-AEE6-4099-9307-A0BBEAC46A71}" type="slidenum">
              <a:rPr lang="en-CA" smtClean="0"/>
              <a:pPr/>
              <a:t>‹#›</a:t>
            </a:fld>
            <a:endParaRPr lang="en-CA"/>
          </a:p>
        </p:txBody>
      </p:sp>
      <p:cxnSp>
        <p:nvCxnSpPr>
          <p:cNvPr id="8" name="Straight Connector 7"/>
          <p:cNvCxnSpPr/>
          <p:nvPr userDrawn="1"/>
        </p:nvCxnSpPr>
        <p:spPr>
          <a:xfrm rot="5400000">
            <a:off x="-266700" y="3162300"/>
            <a:ext cx="6325394" cy="794"/>
          </a:xfrm>
          <a:prstGeom prst="line">
            <a:avLst/>
          </a:prstGeom>
          <a:ln w="254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ICRP Logo.gif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200" y="76200"/>
            <a:ext cx="4267200" cy="1363323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</p:pic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8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200400"/>
            <a:ext cx="8382000" cy="1588"/>
          </a:xfrm>
          <a:prstGeom prst="line">
            <a:avLst/>
          </a:prstGeom>
          <a:ln w="254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31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5257800"/>
            <a:ext cx="7848600" cy="838200"/>
          </a:xfrm>
        </p:spPr>
        <p:txBody>
          <a:bodyPr>
            <a:normAutofit/>
          </a:bodyPr>
          <a:lstStyle>
            <a:lvl1pPr algn="r">
              <a:buNone/>
              <a:defRPr sz="1600"/>
            </a:lvl1pPr>
          </a:lstStyle>
          <a:p>
            <a:pPr lvl="0"/>
            <a:r>
              <a:rPr lang="en-US" dirty="0" smtClean="0"/>
              <a:t>Click to edit Master byline style</a:t>
            </a:r>
          </a:p>
        </p:txBody>
      </p:sp>
      <p:pic>
        <p:nvPicPr>
          <p:cNvPr id="7" name="Picture 6" descr="ICRP Logo.gif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200" y="76200"/>
            <a:ext cx="4267200" cy="1363323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</p:pic>
      <p:cxnSp>
        <p:nvCxnSpPr>
          <p:cNvPr id="8" name="Straight Connector 7"/>
          <p:cNvCxnSpPr/>
          <p:nvPr userDrawn="1"/>
        </p:nvCxnSpPr>
        <p:spPr>
          <a:xfrm>
            <a:off x="0" y="3200400"/>
            <a:ext cx="8382000" cy="1588"/>
          </a:xfrm>
          <a:prstGeom prst="line">
            <a:avLst/>
          </a:prstGeom>
          <a:ln w="254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0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7244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7244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5AF3-AEE6-4099-9307-A0BBEAC46A71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<Relationship Id="rId5" Type="http://schemas.openxmlformats.org/officeDocument/2006/relationships/slideLayout" Target="../slideLayouts/slideLayout10.xml"/><Relationship Id="rId6" Type="http://schemas.openxmlformats.org/officeDocument/2006/relationships/theme" Target="../theme/theme2.xml"/><Relationship Id="rId7" Type="http://schemas.openxmlformats.org/officeDocument/2006/relationships/image" Target="../media/image2.gif"/><Relationship Id="rId1" Type="http://schemas.openxmlformats.org/officeDocument/2006/relationships/slideLayout" Target="../slideLayouts/slideLayout6.xml"/><Relationship Id="rId2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theme" Target="../theme/theme3.xml"/><Relationship Id="rId7" Type="http://schemas.openxmlformats.org/officeDocument/2006/relationships/image" Target="../media/image2.gif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>
          <a:gsLst>
            <a:gs pos="0">
              <a:schemeClr val="accent1">
                <a:lumMod val="40000"/>
                <a:lumOff val="60000"/>
              </a:schemeClr>
            </a:gs>
            <a:gs pos="40000">
              <a:schemeClr val="accent1">
                <a:tint val="44500"/>
                <a:satMod val="160000"/>
                <a:lumMod val="20000"/>
                <a:lumOff val="80000"/>
              </a:schemeClr>
            </a:gs>
            <a:gs pos="100000">
              <a:schemeClr val="accent1">
                <a:tint val="23500"/>
                <a:satMod val="160000"/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0" rIns="0" bIns="0" anchor="ctr" anchorCtr="0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extrusionClr>
                <a:schemeClr val="tx1"/>
              </a:extrusionClr>
            </a:sp3d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24600"/>
            <a:ext cx="762000" cy="212725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B8C5AF3-AEE6-4099-9307-A0BBEAC46A71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14" name="Picture 13" descr="ICRP Logo and Title.gif"/>
          <p:cNvPicPr>
            <a:picLocks noChangeAspect="1"/>
          </p:cNvPicPr>
          <p:nvPr userDrawn="1"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/>
              </a:ext>
            </a:extLst>
          </a:blip>
          <a:stretch>
            <a:fillRect/>
          </a:stretch>
        </p:blipFill>
        <p:spPr>
          <a:xfrm>
            <a:off x="226256" y="6417742"/>
            <a:ext cx="3812344" cy="318337"/>
          </a:xfrm>
          <a:prstGeom prst="rect">
            <a:avLst/>
          </a:prstGeom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77" r:id="rId1"/>
    <p:sldLayoutId id="2147484079" r:id="rId2"/>
    <p:sldLayoutId id="2147484078" r:id="rId3"/>
    <p:sldLayoutId id="2147484080" r:id="rId4"/>
    <p:sldLayoutId id="2147484084" r:id="rId5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Arial" pitchFamily="34" charset="0"/>
          <a:ea typeface="+mj-ea"/>
          <a:cs typeface="Arial" pitchFamily="34" charset="0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88720" indent="-210312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63040" indent="-210312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>
          <a:gsLst>
            <a:gs pos="0">
              <a:schemeClr val="accent1">
                <a:lumMod val="40000"/>
                <a:lumOff val="60000"/>
              </a:schemeClr>
            </a:gs>
            <a:gs pos="40000">
              <a:schemeClr val="accent1">
                <a:tint val="44500"/>
                <a:satMod val="160000"/>
                <a:lumMod val="20000"/>
                <a:lumOff val="80000"/>
              </a:schemeClr>
            </a:gs>
            <a:gs pos="100000">
              <a:schemeClr val="accent1">
                <a:tint val="23500"/>
                <a:satMod val="160000"/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0" rIns="0" bIns="0" anchor="ctr" anchorCtr="0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extrusionClr>
                <a:schemeClr val="tx1"/>
              </a:extrusionClr>
            </a:sp3d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24600"/>
            <a:ext cx="762000" cy="212725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B8C5AF3-AEE6-4099-9307-A0BBEAC46A71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14" name="Picture 13" descr="ICRP Logo and Title.gif"/>
          <p:cNvPicPr>
            <a:picLocks noChangeAspect="1"/>
          </p:cNvPicPr>
          <p:nvPr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/>
              </a:ext>
            </a:extLst>
          </a:blip>
          <a:stretch>
            <a:fillRect/>
          </a:stretch>
        </p:blipFill>
        <p:spPr>
          <a:xfrm>
            <a:off x="226256" y="6417742"/>
            <a:ext cx="3812344" cy="31833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" name="Picture 5" descr="ICRP Logo and Title.gif"/>
          <p:cNvPicPr>
            <a:picLocks noChangeAspect="1"/>
          </p:cNvPicPr>
          <p:nvPr userDrawn="1"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/>
              </a:ext>
            </a:extLst>
          </a:blip>
          <a:stretch>
            <a:fillRect/>
          </a:stretch>
        </p:blipFill>
        <p:spPr>
          <a:xfrm>
            <a:off x="226256" y="6417742"/>
            <a:ext cx="3812344" cy="318337"/>
          </a:xfrm>
          <a:prstGeom prst="rect">
            <a:avLst/>
          </a:prstGeom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86" r:id="rId1"/>
    <p:sldLayoutId id="2147484087" r:id="rId2"/>
    <p:sldLayoutId id="2147484088" r:id="rId3"/>
    <p:sldLayoutId id="2147484089" r:id="rId4"/>
    <p:sldLayoutId id="2147484090" r:id="rId5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Arial" pitchFamily="34" charset="0"/>
          <a:ea typeface="+mj-ea"/>
          <a:cs typeface="Arial" pitchFamily="34" charset="0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88720" indent="-210312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63040" indent="-210312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>
          <a:gsLst>
            <a:gs pos="0">
              <a:schemeClr val="accent1">
                <a:lumMod val="40000"/>
                <a:lumOff val="60000"/>
              </a:schemeClr>
            </a:gs>
            <a:gs pos="40000">
              <a:schemeClr val="accent1">
                <a:tint val="44500"/>
                <a:satMod val="160000"/>
                <a:lumMod val="20000"/>
                <a:lumOff val="80000"/>
              </a:schemeClr>
            </a:gs>
            <a:gs pos="100000">
              <a:schemeClr val="accent1">
                <a:tint val="23500"/>
                <a:satMod val="160000"/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0" rIns="0" bIns="0" anchor="ctr" anchorCtr="0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extrusionClr>
                <a:schemeClr val="tx1"/>
              </a:extrusionClr>
            </a:sp3d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24600"/>
            <a:ext cx="762000" cy="212725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B8C5AF3-AEE6-4099-9307-A0BBEAC46A71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14" name="Picture 13" descr="ICRP Logo and Title.gif"/>
          <p:cNvPicPr>
            <a:picLocks noChangeAspect="1"/>
          </p:cNvPicPr>
          <p:nvPr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/>
              </a:ext>
            </a:extLst>
          </a:blip>
          <a:stretch>
            <a:fillRect/>
          </a:stretch>
        </p:blipFill>
        <p:spPr>
          <a:xfrm>
            <a:off x="226256" y="6417742"/>
            <a:ext cx="3812344" cy="31833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" name="Picture 5" descr="ICRP Logo and Title.gif"/>
          <p:cNvPicPr>
            <a:picLocks noChangeAspect="1"/>
          </p:cNvPicPr>
          <p:nvPr userDrawn="1"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/>
              </a:ext>
            </a:extLst>
          </a:blip>
          <a:stretch>
            <a:fillRect/>
          </a:stretch>
        </p:blipFill>
        <p:spPr>
          <a:xfrm>
            <a:off x="226256" y="6417742"/>
            <a:ext cx="3812344" cy="318337"/>
          </a:xfrm>
          <a:prstGeom prst="rect">
            <a:avLst/>
          </a:prstGeom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16" r:id="rId1"/>
    <p:sldLayoutId id="2147484117" r:id="rId2"/>
    <p:sldLayoutId id="2147484118" r:id="rId3"/>
    <p:sldLayoutId id="2147484119" r:id="rId4"/>
    <p:sldLayoutId id="2147484120" r:id="rId5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Arial" pitchFamily="34" charset="0"/>
          <a:ea typeface="+mj-ea"/>
          <a:cs typeface="Arial" pitchFamily="34" charset="0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88720" indent="-210312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63040" indent="-210312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gif"/><Relationship Id="rId5" Type="http://schemas.openxmlformats.org/officeDocument/2006/relationships/image" Target="../media/image10.jpeg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8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4400" dirty="0" smtClean="0"/>
              <a:t>Radiological Protection and Public Communication</a:t>
            </a:r>
            <a:endParaRPr lang="en-CA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Fukushima </a:t>
            </a:r>
            <a:r>
              <a:rPr lang="en-CA" dirty="0"/>
              <a:t>Ministerial </a:t>
            </a:r>
            <a:r>
              <a:rPr lang="en-CA" dirty="0" smtClean="0"/>
              <a:t>Conference on </a:t>
            </a:r>
            <a:r>
              <a:rPr lang="en-CA" dirty="0"/>
              <a:t>Nuclear Safety</a:t>
            </a:r>
          </a:p>
          <a:p>
            <a:endParaRPr lang="en-CA" sz="1400" dirty="0" smtClean="0"/>
          </a:p>
          <a:p>
            <a:endParaRPr lang="en-CA" sz="1400" dirty="0" smtClean="0"/>
          </a:p>
          <a:p>
            <a:r>
              <a:rPr lang="en-CA" sz="1400" dirty="0" smtClean="0"/>
              <a:t>15 - 17 </a:t>
            </a:r>
            <a:r>
              <a:rPr lang="en-CA" sz="1400" dirty="0"/>
              <a:t>December </a:t>
            </a:r>
            <a:r>
              <a:rPr lang="en-CA" sz="1400" dirty="0" smtClean="0"/>
              <a:t>, 2012</a:t>
            </a:r>
            <a:endParaRPr lang="en-CA" sz="1400" dirty="0"/>
          </a:p>
          <a:p>
            <a:r>
              <a:rPr lang="en-CA" sz="1400" dirty="0" smtClean="0"/>
              <a:t>Koriyama City, Fukushima </a:t>
            </a:r>
            <a:r>
              <a:rPr lang="en-CA" sz="1400" dirty="0"/>
              <a:t>Prefecture, Japan</a:t>
            </a:r>
            <a:endParaRPr lang="en-CA" sz="105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A" dirty="0" smtClean="0"/>
              <a:t>Christopher Clement, ICRP Scientific Secretary</a:t>
            </a:r>
          </a:p>
          <a:p>
            <a:r>
              <a:rPr lang="en-CA" dirty="0" smtClean="0"/>
              <a:t>Jacques Lochard, ICRP Main Commission</a:t>
            </a:r>
            <a:endParaRPr lang="en-CA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990331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Local Forums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i="1" dirty="0" smtClean="0"/>
              <a:t>Authorities should facilitate the setting-up of </a:t>
            </a:r>
            <a:r>
              <a:rPr lang="en-CA" b="1" i="1" dirty="0" smtClean="0"/>
              <a:t>local forums</a:t>
            </a:r>
            <a:r>
              <a:rPr lang="en-CA" i="1" dirty="0" smtClean="0"/>
              <a:t> involving representatives of the affected population and relevant experts (e.g. health, radiation protection, agriculture authorities, etc.). These forums will allow gathering and </a:t>
            </a:r>
            <a:r>
              <a:rPr lang="en-CA" b="1" i="1" dirty="0" smtClean="0"/>
              <a:t>sharing of information</a:t>
            </a:r>
            <a:r>
              <a:rPr lang="en-CA" i="1" dirty="0" smtClean="0"/>
              <a:t>, and favour common </a:t>
            </a:r>
            <a:r>
              <a:rPr lang="en-CA" b="1" i="1" dirty="0" smtClean="0"/>
              <a:t>assessment of the effectiveness </a:t>
            </a:r>
            <a:r>
              <a:rPr lang="en-CA" i="1" dirty="0" smtClean="0"/>
              <a:t>of strategies driven by the populations and the authorities.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b="1" dirty="0" smtClean="0"/>
              <a:t>ICRP Publication 111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2203413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Key Considerations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Every dimension of daily life is effected</a:t>
            </a:r>
          </a:p>
          <a:p>
            <a:endParaRPr lang="en-US" dirty="0"/>
          </a:p>
          <a:p>
            <a:r>
              <a:rPr lang="en-US" dirty="0" smtClean="0"/>
              <a:t>Management goes far beyond radiological protection </a:t>
            </a:r>
            <a:r>
              <a:rPr lang="en-US" sz="2000" dirty="0" smtClean="0"/>
              <a:t>(health</a:t>
            </a:r>
            <a:r>
              <a:rPr lang="en-US" sz="2000" dirty="0"/>
              <a:t>, environmental, economic, social, psychological, cultural, ethical, political, </a:t>
            </a:r>
            <a:r>
              <a:rPr lang="en-US" sz="2000" dirty="0" smtClean="0"/>
              <a:t>etc.)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language of radiological protection is foreign</a:t>
            </a:r>
          </a:p>
          <a:p>
            <a:endParaRPr lang="en-US" dirty="0"/>
          </a:p>
          <a:p>
            <a:r>
              <a:rPr lang="en-US" dirty="0" smtClean="0"/>
              <a:t>The multitude </a:t>
            </a:r>
            <a:r>
              <a:rPr lang="en-US" dirty="0"/>
              <a:t>of “expert” </a:t>
            </a:r>
            <a:r>
              <a:rPr lang="en-US" dirty="0" smtClean="0"/>
              <a:t>voices (positive, negative)</a:t>
            </a:r>
          </a:p>
          <a:p>
            <a:endParaRPr lang="en-US" dirty="0"/>
          </a:p>
          <a:p>
            <a:r>
              <a:rPr lang="en-US" dirty="0"/>
              <a:t>Mass media </a:t>
            </a:r>
            <a:r>
              <a:rPr lang="en-US" dirty="0" smtClean="0"/>
              <a:t>and social media play important roles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1595716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Multiple “Expert” Voices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Can be positive</a:t>
            </a:r>
          </a:p>
          <a:p>
            <a:r>
              <a:rPr lang="en-US" dirty="0" smtClean="0"/>
              <a:t>A multitude of (trusted) voices providing similar information can increase confidence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Can be negative</a:t>
            </a:r>
          </a:p>
          <a:p>
            <a:r>
              <a:rPr lang="en-US" dirty="0" smtClean="0"/>
              <a:t>People cannot easily differentiate between views with broad consensus and “fringe” views</a:t>
            </a:r>
          </a:p>
          <a:p>
            <a:r>
              <a:rPr lang="en-US" dirty="0" smtClean="0"/>
              <a:t>Extreme views based on poor science can create unwarranted alarm, resulting in real harm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85475292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Social &amp; Mass Media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4724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Social Media</a:t>
            </a:r>
          </a:p>
          <a:p>
            <a:r>
              <a:rPr lang="en-US" dirty="0" smtClean="0"/>
              <a:t>An ever increasing force</a:t>
            </a:r>
            <a:endParaRPr lang="en-US" dirty="0"/>
          </a:p>
          <a:p>
            <a:r>
              <a:rPr lang="en-US" dirty="0" smtClean="0"/>
              <a:t>Over time, sensible voices seem to outweigh (but never replace) extreme views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Mass Media</a:t>
            </a:r>
            <a:endParaRPr lang="en-US" b="1" dirty="0"/>
          </a:p>
          <a:p>
            <a:r>
              <a:rPr lang="en-US" dirty="0" smtClean="0"/>
              <a:t>Most communications go through mass media</a:t>
            </a:r>
          </a:p>
          <a:p>
            <a:r>
              <a:rPr lang="en-US" dirty="0" smtClean="0"/>
              <a:t>Moral responsibility to provide reliable information</a:t>
            </a:r>
          </a:p>
          <a:p>
            <a:r>
              <a:rPr lang="en-US" dirty="0" smtClean="0"/>
              <a:t>Unreliable information can cause unwarranted fear and real harm</a:t>
            </a:r>
          </a:p>
          <a:p>
            <a:r>
              <a:rPr lang="en-US" dirty="0" smtClean="0"/>
              <a:t>Well founded and useful information can improve safety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026" name="Picture 2" descr="ICRP on Facebook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688340" cy="688340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CRP on Twitter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DFF"/>
              </a:clrFrom>
              <a:clrTo>
                <a:srgbClr val="FEFDFF">
                  <a:alpha val="0"/>
                </a:srgbClr>
              </a:clrTo>
            </a:clrChange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6954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sec4.edublogs.org/files/2010/04/newspaper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81000" y="4011020"/>
            <a:ext cx="857462" cy="992008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goodcleantech.com/images/50-inchTV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28600" y="4972937"/>
            <a:ext cx="1199263" cy="1199263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60907404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200" dirty="0"/>
              <a:t>Issues Identified from the NPP Accident in </a:t>
            </a:r>
            <a:r>
              <a:rPr lang="en-CA" sz="3200" dirty="0" smtClean="0"/>
              <a:t>Japan and Recommendations </a:t>
            </a:r>
            <a:r>
              <a:rPr lang="en-CA" sz="3200" dirty="0"/>
              <a:t>to Improve the System </a:t>
            </a:r>
            <a:r>
              <a:rPr lang="en-CA" sz="3200" dirty="0" smtClean="0"/>
              <a:t>of Radiological </a:t>
            </a:r>
            <a:r>
              <a:rPr lang="en-CA" sz="3200" dirty="0"/>
              <a:t>Protection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ICRP Task Group 84</a:t>
            </a:r>
          </a:p>
          <a:p>
            <a:pPr lvl="1"/>
            <a:r>
              <a:rPr lang="en-US" dirty="0" smtClean="0"/>
              <a:t>Chair: Abel J. González (</a:t>
            </a:r>
            <a:r>
              <a:rPr lang="en-US" dirty="0"/>
              <a:t>ICRP </a:t>
            </a:r>
            <a:r>
              <a:rPr lang="en-US" dirty="0" smtClean="0"/>
              <a:t>Vice-chair)</a:t>
            </a:r>
          </a:p>
          <a:p>
            <a:pPr lvl="1"/>
            <a:r>
              <a:rPr lang="en-US" dirty="0" smtClean="0"/>
              <a:t>Established: June 18, 2011</a:t>
            </a:r>
          </a:p>
          <a:p>
            <a:pPr lvl="1"/>
            <a:r>
              <a:rPr lang="en-US" dirty="0" smtClean="0"/>
              <a:t>Summary report released: November 22, 2012</a:t>
            </a:r>
          </a:p>
          <a:p>
            <a:endParaRPr lang="en-US" dirty="0" smtClean="0"/>
          </a:p>
          <a:p>
            <a:r>
              <a:rPr lang="en-US" dirty="0" smtClean="0"/>
              <a:t>Advice to ICRP, not of ICRP</a:t>
            </a:r>
          </a:p>
          <a:p>
            <a:endParaRPr lang="en-US" dirty="0"/>
          </a:p>
          <a:p>
            <a:r>
              <a:rPr lang="en-US" dirty="0" smtClean="0"/>
              <a:t>18 issues identified &amp; several recommendations</a:t>
            </a:r>
          </a:p>
          <a:p>
            <a:r>
              <a:rPr lang="en-US" dirty="0" smtClean="0"/>
              <a:t>Many relate to communications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5690536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TG 84: Issues Relating to Communications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Risks of low-dose exposure, particularly internal exposure</a:t>
            </a:r>
          </a:p>
          <a:p>
            <a:endParaRPr lang="en-US" dirty="0"/>
          </a:p>
          <a:p>
            <a:r>
              <a:rPr lang="en-US" dirty="0" smtClean="0"/>
              <a:t>Complexities of the system of protection: various units, exposure situations, reference levels, etc.</a:t>
            </a:r>
          </a:p>
          <a:p>
            <a:endParaRPr lang="en-US" dirty="0"/>
          </a:p>
          <a:p>
            <a:r>
              <a:rPr lang="en-US" dirty="0" smtClean="0"/>
              <a:t>Protection of children and pregnant women</a:t>
            </a:r>
          </a:p>
          <a:p>
            <a:endParaRPr lang="en-US" dirty="0"/>
          </a:p>
          <a:p>
            <a:r>
              <a:rPr lang="en-US" dirty="0"/>
              <a:t>The meaning of “contamination</a:t>
            </a:r>
            <a:r>
              <a:rPr lang="en-US" dirty="0" smtClean="0"/>
              <a:t>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425852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Some Obvious Advice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CA" dirty="0"/>
              <a:t>Communications </a:t>
            </a:r>
            <a:r>
              <a:rPr lang="en-CA" dirty="0" smtClean="0"/>
              <a:t>should</a:t>
            </a:r>
          </a:p>
          <a:p>
            <a:pPr lvl="1"/>
            <a:r>
              <a:rPr lang="en-CA" dirty="0" smtClean="0"/>
              <a:t>Restore personal control, confidence, and hope</a:t>
            </a:r>
          </a:p>
          <a:p>
            <a:pPr lvl="1"/>
            <a:r>
              <a:rPr lang="en-CA" dirty="0"/>
              <a:t>P</a:t>
            </a:r>
            <a:r>
              <a:rPr lang="en-CA" dirty="0" smtClean="0"/>
              <a:t>romote </a:t>
            </a:r>
            <a:r>
              <a:rPr lang="en-CA" dirty="0"/>
              <a:t>responsible action</a:t>
            </a:r>
            <a:endParaRPr lang="en-CA" dirty="0" smtClean="0"/>
          </a:p>
          <a:p>
            <a:pPr lvl="1"/>
            <a:r>
              <a:rPr lang="en-CA" dirty="0" smtClean="0"/>
              <a:t>Improve safety and general living conditions</a:t>
            </a:r>
          </a:p>
          <a:p>
            <a:endParaRPr lang="en-CA" dirty="0" smtClean="0"/>
          </a:p>
          <a:p>
            <a:r>
              <a:rPr lang="en-CA" dirty="0"/>
              <a:t>Construct a discourse that</a:t>
            </a:r>
            <a:r>
              <a:rPr lang="en-CA" dirty="0" smtClean="0"/>
              <a:t> helps citizens</a:t>
            </a:r>
            <a:r>
              <a:rPr lang="en-CA" dirty="0"/>
              <a:t>, experts, and authorities</a:t>
            </a:r>
            <a:r>
              <a:rPr lang="en-CA" dirty="0" smtClean="0"/>
              <a:t> to act </a:t>
            </a:r>
            <a:r>
              <a:rPr lang="en-CA" dirty="0"/>
              <a:t>together to manage the</a:t>
            </a:r>
            <a:r>
              <a:rPr lang="en-CA" dirty="0" smtClean="0"/>
              <a:t> day-to-day situation</a:t>
            </a:r>
          </a:p>
          <a:p>
            <a:pPr>
              <a:buNone/>
            </a:pPr>
            <a:endParaRPr lang="en-CA" dirty="0" smtClean="0"/>
          </a:p>
          <a:p>
            <a:r>
              <a:rPr lang="en-CA" dirty="0" smtClean="0"/>
              <a:t>Focus on the questions and concerns of stakeholders</a:t>
            </a:r>
          </a:p>
          <a:p>
            <a:endParaRPr lang="en-CA" dirty="0"/>
          </a:p>
          <a:p>
            <a:r>
              <a:rPr lang="en-CA" dirty="0"/>
              <a:t>Appeal to the responsibility of </a:t>
            </a:r>
            <a:r>
              <a:rPr lang="en-CA" dirty="0" smtClean="0"/>
              <a:t>each actor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70637392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Some Obvious Advice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Be </a:t>
            </a:r>
            <a:r>
              <a:rPr lang="en-CA" dirty="0" smtClean="0"/>
              <a:t>open, honest and realistic</a:t>
            </a:r>
          </a:p>
          <a:p>
            <a:pPr lvl="1"/>
            <a:r>
              <a:rPr lang="en-CA" dirty="0" smtClean="0"/>
              <a:t>Remain </a:t>
            </a:r>
            <a:r>
              <a:rPr lang="en-CA" dirty="0"/>
              <a:t>true (scientifically) on </a:t>
            </a:r>
            <a:r>
              <a:rPr lang="en-CA" dirty="0" smtClean="0"/>
              <a:t>the possible actions </a:t>
            </a:r>
            <a:r>
              <a:rPr lang="en-CA" dirty="0"/>
              <a:t>and their </a:t>
            </a:r>
            <a:r>
              <a:rPr lang="en-CA" dirty="0" smtClean="0"/>
              <a:t>implications</a:t>
            </a:r>
            <a:endParaRPr lang="en-CA" dirty="0"/>
          </a:p>
          <a:p>
            <a:endParaRPr lang="en-CA" dirty="0" smtClean="0"/>
          </a:p>
          <a:p>
            <a:r>
              <a:rPr lang="en-CA" dirty="0" smtClean="0"/>
              <a:t>Use </a:t>
            </a:r>
            <a:r>
              <a:rPr lang="en-CA" dirty="0"/>
              <a:t>plain language</a:t>
            </a:r>
          </a:p>
          <a:p>
            <a:pPr lvl="1"/>
            <a:r>
              <a:rPr lang="en-CA" dirty="0" smtClean="0"/>
              <a:t>Avoid </a:t>
            </a:r>
            <a:r>
              <a:rPr lang="en-CA" dirty="0"/>
              <a:t>expert jargon, euphemisms, and </a:t>
            </a:r>
            <a:r>
              <a:rPr lang="en-CA" dirty="0" smtClean="0"/>
              <a:t>paradoxical injunctions</a:t>
            </a:r>
            <a:endParaRPr lang="en-CA" dirty="0"/>
          </a:p>
          <a:p>
            <a:endParaRPr lang="en-CA" dirty="0" smtClean="0"/>
          </a:p>
          <a:p>
            <a:r>
              <a:rPr lang="en-CA" dirty="0" smtClean="0"/>
              <a:t>Provide </a:t>
            </a:r>
            <a:r>
              <a:rPr lang="en-CA" dirty="0"/>
              <a:t>clear, concise, and practical advice</a:t>
            </a:r>
          </a:p>
          <a:p>
            <a:pPr lvl="1"/>
            <a:r>
              <a:rPr lang="en-CA" dirty="0"/>
              <a:t>Present the facts and what can be done to improve the </a:t>
            </a:r>
            <a:r>
              <a:rPr lang="en-CA" dirty="0" smtClean="0"/>
              <a:t>situation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97666612"/>
      </p:ext>
    </p:ext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Some Obvious Advice (3)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Avoid relying too heavily on </a:t>
            </a:r>
            <a:r>
              <a:rPr lang="en-CA" dirty="0"/>
              <a:t>requirements and prohibitions</a:t>
            </a:r>
          </a:p>
          <a:p>
            <a:endParaRPr lang="en-CA" dirty="0" smtClean="0"/>
          </a:p>
          <a:p>
            <a:r>
              <a:rPr lang="en-CA" dirty="0" smtClean="0"/>
              <a:t>Be reassuring when appropriate</a:t>
            </a:r>
            <a:endParaRPr lang="en-CA" dirty="0"/>
          </a:p>
          <a:p>
            <a:endParaRPr lang="en-CA" dirty="0" smtClean="0"/>
          </a:p>
          <a:p>
            <a:r>
              <a:rPr lang="en-CA" dirty="0" smtClean="0"/>
              <a:t>Give people the knowledge they need to make their own decisions, and the tools they need to take their own actions</a:t>
            </a:r>
            <a:endParaRPr lang="en-CA" dirty="0"/>
          </a:p>
          <a:p>
            <a:endParaRPr lang="en-CA" dirty="0"/>
          </a:p>
          <a:p>
            <a:pPr marL="0" indent="0">
              <a:buNone/>
            </a:pPr>
            <a:r>
              <a:rPr lang="en-CA" b="1" i="1" dirty="0" smtClean="0"/>
              <a:t>Most people don’t need or want a lesson on radiological protection: they need to know how to work together to improve their situation</a:t>
            </a:r>
          </a:p>
          <a:p>
            <a:endParaRPr lang="en-CA" dirty="0"/>
          </a:p>
          <a:p>
            <a:endParaRPr lang="en-CA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68731504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ICRP Logo.gif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22834" y="1905000"/>
            <a:ext cx="6678166" cy="21336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</p:pic>
      <p:sp>
        <p:nvSpPr>
          <p:cNvPr id="18435" name="Text Placeholder 17"/>
          <p:cNvSpPr>
            <a:spLocks noGrp="1"/>
          </p:cNvSpPr>
          <p:nvPr>
            <p:ph type="body" idx="1"/>
          </p:nvPr>
        </p:nvSpPr>
        <p:spPr>
          <a:xfrm>
            <a:off x="0" y="4876800"/>
            <a:ext cx="9144000" cy="533400"/>
          </a:xfrm>
        </p:spPr>
        <p:txBody>
          <a:bodyPr/>
          <a:lstStyle/>
          <a:p>
            <a:pPr algn="ctr" eaLnBrk="1" hangingPunct="1"/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www.icrp.org</a:t>
            </a:r>
            <a:endParaRPr lang="en-CA" sz="2400" u="sng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75917" y="5715000"/>
            <a:ext cx="4572000" cy="838200"/>
          </a:xfrm>
          <a:prstGeom prst="rect">
            <a:avLst/>
          </a:prstGeom>
        </p:spPr>
        <p:txBody>
          <a:bodyPr vert="horz" wrap="none" lIns="0" rIns="18288" rtlCol="0">
            <a:normAutofit/>
          </a:bodyPr>
          <a:lstStyle/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CA" sz="1600" dirty="0" smtClean="0"/>
              <a:t>2</a:t>
            </a:r>
            <a:r>
              <a:rPr lang="en-CA" sz="1600" baseline="30000" dirty="0" smtClean="0"/>
              <a:t>nd</a:t>
            </a:r>
            <a:r>
              <a:rPr lang="en-CA" sz="1600" dirty="0" smtClean="0"/>
              <a:t> ICRP Symposium </a:t>
            </a:r>
            <a:r>
              <a:rPr lang="en-CA" sz="1600" dirty="0"/>
              <a:t>on the International System of Radiological </a:t>
            </a:r>
            <a:r>
              <a:rPr lang="en-CA" sz="1600" dirty="0" smtClean="0"/>
              <a:t>Protection</a:t>
            </a:r>
          </a:p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kumimoji="0" lang="en-C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Abu Dhabi, October</a:t>
            </a:r>
            <a:r>
              <a:rPr kumimoji="0" lang="en-CA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22-24, 2013</a:t>
            </a: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060053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521616" y="3810000"/>
            <a:ext cx="7772400" cy="1509712"/>
          </a:xfrm>
        </p:spPr>
        <p:txBody>
          <a:bodyPr/>
          <a:lstStyle/>
          <a:p>
            <a:pPr algn="r"/>
            <a:r>
              <a:rPr lang="en-CA" sz="3200" dirty="0" smtClean="0"/>
              <a:t>ICRP advice for </a:t>
            </a:r>
            <a:r>
              <a:rPr lang="en-CA" sz="3200" dirty="0"/>
              <a:t>post-accident recovery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14546" y="1371600"/>
            <a:ext cx="7851648" cy="1828800"/>
          </a:xfrm>
          <a:prstGeom prst="rect">
            <a:avLst/>
          </a:prstGeom>
          <a:ln>
            <a:noFill/>
          </a:ln>
        </p:spPr>
        <p:txBody>
          <a:bodyPr vert="horz" lIns="0" tIns="0" rIns="0" bIns="0" anchor="b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000" b="1" kern="1200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CA" sz="4400" dirty="0" smtClean="0"/>
              <a:t>Radiological Protection and Public Communication</a:t>
            </a:r>
            <a:endParaRPr lang="en-CA" sz="44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0537771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ICRP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 dirty="0" smtClean="0"/>
              <a:t>Established in 1928, </a:t>
            </a:r>
            <a:r>
              <a:rPr lang="en-CA" b="1" dirty="0" smtClean="0"/>
              <a:t>ICRP</a:t>
            </a:r>
            <a:r>
              <a:rPr lang="en-CA" dirty="0" smtClean="0"/>
              <a:t> </a:t>
            </a:r>
            <a:r>
              <a:rPr lang="en-CA" dirty="0"/>
              <a:t>is a charity </a:t>
            </a:r>
            <a:r>
              <a:rPr lang="en-CA" dirty="0" smtClean="0"/>
              <a:t>providing </a:t>
            </a:r>
            <a:r>
              <a:rPr lang="en-CA" dirty="0"/>
              <a:t>independent recommendations </a:t>
            </a:r>
            <a:r>
              <a:rPr lang="en-CA" dirty="0" smtClean="0"/>
              <a:t>and guidance on </a:t>
            </a:r>
            <a:r>
              <a:rPr lang="en-CA" dirty="0"/>
              <a:t>radiological protection for the public </a:t>
            </a:r>
            <a:r>
              <a:rPr lang="en-CA" dirty="0" smtClean="0"/>
              <a:t>benefit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CA" dirty="0" smtClean="0"/>
              <a:t>The </a:t>
            </a:r>
            <a:r>
              <a:rPr lang="en-CA" b="1" dirty="0"/>
              <a:t>System of Radiological Protection</a:t>
            </a:r>
            <a:r>
              <a:rPr lang="en-CA" dirty="0"/>
              <a:t> </a:t>
            </a:r>
            <a:r>
              <a:rPr lang="en-CA" dirty="0" smtClean="0"/>
              <a:t>is </a:t>
            </a:r>
            <a:r>
              <a:rPr lang="en-CA" dirty="0"/>
              <a:t>the basis for radiological protection standards, legislation, guidance, programmes and practice </a:t>
            </a:r>
            <a:r>
              <a:rPr lang="en-CA" dirty="0" smtClean="0"/>
              <a:t>worldwide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Members </a:t>
            </a:r>
          </a:p>
          <a:p>
            <a:r>
              <a:rPr lang="en-US" dirty="0" smtClean="0"/>
              <a:t>200+ leading scientists and policy makers from 30+ countries</a:t>
            </a:r>
          </a:p>
          <a:p>
            <a:r>
              <a:rPr lang="en-US" dirty="0" smtClean="0"/>
              <a:t>Unpaid volunteers &amp; a Scientific Secretariat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0111767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 smtClean="0"/>
              <a:t>Good public communication can:</a:t>
            </a:r>
          </a:p>
          <a:p>
            <a:r>
              <a:rPr lang="en-US" dirty="0" smtClean="0"/>
              <a:t>Help people be safe</a:t>
            </a:r>
          </a:p>
          <a:p>
            <a:r>
              <a:rPr lang="en-US" dirty="0" smtClean="0"/>
              <a:t>Directly improve living conditions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3200" b="1" dirty="0" smtClean="0"/>
              <a:t>Poor public communication can:</a:t>
            </a:r>
          </a:p>
          <a:p>
            <a:r>
              <a:rPr lang="en-US" dirty="0" smtClean="0"/>
              <a:t>Create and reinforce misconceptions about safety</a:t>
            </a:r>
          </a:p>
          <a:p>
            <a:r>
              <a:rPr lang="en-US" dirty="0" smtClean="0"/>
              <a:t>Damage confidence in authorities and experts </a:t>
            </a:r>
          </a:p>
          <a:p>
            <a:r>
              <a:rPr lang="en-US" dirty="0" smtClean="0"/>
              <a:t>Increase stress and anxiety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7428109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ICRP Publications</a:t>
            </a:r>
            <a:endParaRPr lang="en-GB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35425" y="2209800"/>
            <a:ext cx="2722775" cy="39624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651314" y="3962400"/>
            <a:ext cx="1440000" cy="210702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2209800" y="3962400"/>
            <a:ext cx="2133600" cy="1676400"/>
          </a:xfrm>
          <a:prstGeom prst="rect">
            <a:avLst/>
          </a:prstGeom>
        </p:spPr>
        <p:txBody>
          <a:bodyPr vert="horz" wrap="none" lIns="0" rIns="18288" rtlCol="0">
            <a:noAutofit/>
          </a:bodyPr>
          <a:lstStyle/>
          <a:p>
            <a:pPr marL="0" marR="4572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</a:pPr>
            <a:r>
              <a:rPr kumimoji="0" lang="en-US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Publication </a:t>
            </a:r>
            <a:r>
              <a:rPr lang="en-US" i="1" dirty="0" smtClean="0"/>
              <a:t>109</a:t>
            </a:r>
          </a:p>
          <a:p>
            <a:pPr marL="0" marR="4572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Emergency</a:t>
            </a:r>
          </a:p>
          <a:p>
            <a:pPr marL="0" marR="4572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</a:pPr>
            <a:r>
              <a:rPr kumimoji="0" lang="en-US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Situations</a:t>
            </a:r>
            <a:endParaRPr kumimoji="0" lang="en-GB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10200" y="1295400"/>
            <a:ext cx="3429000" cy="914400"/>
          </a:xfrm>
          <a:prstGeom prst="rect">
            <a:avLst/>
          </a:prstGeom>
        </p:spPr>
        <p:txBody>
          <a:bodyPr vert="horz" wrap="none" lIns="0" rIns="18288" rtlCol="0">
            <a:noAutofit/>
          </a:bodyPr>
          <a:lstStyle/>
          <a:p>
            <a:pPr marL="0" marR="4572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</a:pP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Publication </a:t>
            </a:r>
            <a:r>
              <a:rPr lang="en-US" sz="2400" i="1" dirty="0" smtClean="0"/>
              <a:t>111</a:t>
            </a:r>
          </a:p>
          <a:p>
            <a:pPr marL="0" marR="4572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Post-Accident </a:t>
            </a:r>
            <a:r>
              <a:rPr lang="en-US" sz="2400" b="1" dirty="0" smtClean="0"/>
              <a:t>Recovery</a:t>
            </a: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650240" y="1634645"/>
            <a:ext cx="1440000" cy="209915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2209800" y="1676400"/>
            <a:ext cx="2133600" cy="1676400"/>
          </a:xfrm>
          <a:prstGeom prst="rect">
            <a:avLst/>
          </a:prstGeom>
        </p:spPr>
        <p:txBody>
          <a:bodyPr vert="horz" wrap="none" lIns="0" rIns="18288" rtlCol="0">
            <a:noAutofit/>
          </a:bodyPr>
          <a:lstStyle/>
          <a:p>
            <a:pPr marL="0" marR="4572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</a:pPr>
            <a:r>
              <a:rPr kumimoji="0" lang="en-US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Publication </a:t>
            </a:r>
            <a:r>
              <a:rPr lang="en-US" i="1" dirty="0" smtClean="0"/>
              <a:t>103</a:t>
            </a:r>
          </a:p>
          <a:p>
            <a:pPr marL="0" marR="4572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Fundamental</a:t>
            </a:r>
          </a:p>
          <a:p>
            <a:pPr marL="0" marR="4572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Recommendations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264518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Protection Strategy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572000" cy="4724400"/>
          </a:xfrm>
        </p:spPr>
        <p:txBody>
          <a:bodyPr>
            <a:normAutofit/>
          </a:bodyPr>
          <a:lstStyle/>
          <a:p>
            <a:r>
              <a:rPr lang="en-CA" dirty="0" smtClean="0"/>
              <a:t>Protective </a:t>
            </a:r>
            <a:r>
              <a:rPr lang="en-CA" dirty="0"/>
              <a:t>actions implemented </a:t>
            </a:r>
            <a:r>
              <a:rPr lang="en-CA" dirty="0" smtClean="0"/>
              <a:t>centrally </a:t>
            </a:r>
            <a:r>
              <a:rPr lang="en-CA" dirty="0"/>
              <a:t>and locally by authorities, experts, and professionals</a:t>
            </a:r>
          </a:p>
          <a:p>
            <a:pPr lvl="1"/>
            <a:endParaRPr lang="en-CA" dirty="0" smtClean="0"/>
          </a:p>
          <a:p>
            <a:r>
              <a:rPr lang="en-CA" b="1" dirty="0" smtClean="0"/>
              <a:t>Self-help </a:t>
            </a:r>
            <a:r>
              <a:rPr lang="en-CA" b="1" dirty="0"/>
              <a:t>protective actions</a:t>
            </a:r>
            <a:r>
              <a:rPr lang="en-CA" dirty="0"/>
              <a:t> </a:t>
            </a:r>
            <a:r>
              <a:rPr lang="en-CA" dirty="0" smtClean="0"/>
              <a:t>directly </a:t>
            </a:r>
            <a:r>
              <a:rPr lang="en-CA" dirty="0"/>
              <a:t>implemented by the exposed individuals </a:t>
            </a:r>
            <a:r>
              <a:rPr lang="en-CA" dirty="0" smtClean="0"/>
              <a:t>with </a:t>
            </a:r>
            <a:r>
              <a:rPr lang="en-CA" dirty="0"/>
              <a:t>the support of the authorities</a:t>
            </a:r>
          </a:p>
          <a:p>
            <a:endParaRPr lang="en-CA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495800" y="2514600"/>
            <a:ext cx="4343400" cy="2819400"/>
          </a:xfrm>
          <a:prstGeom prst="ellipse">
            <a:avLst/>
          </a:prstGeom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Protection Strategy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751832" y="3505200"/>
            <a:ext cx="2299447" cy="1497806"/>
          </a:xfrm>
          <a:prstGeom prst="ellipse">
            <a:avLst/>
          </a:prstGeom>
          <a:noFill/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Actions by authorities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275832" y="3505200"/>
            <a:ext cx="2299447" cy="1497806"/>
          </a:xfrm>
          <a:prstGeom prst="ellipse">
            <a:avLst/>
          </a:prstGeom>
          <a:noFill/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Self-help actions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719792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Protective Actions</a:t>
            </a:r>
            <a:br>
              <a:rPr lang="en-US" sz="4000" dirty="0" smtClean="0"/>
            </a:br>
            <a:r>
              <a:rPr lang="en-US" sz="4000" dirty="0" smtClean="0"/>
              <a:t>Implemented by Authorities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000" dirty="0" smtClean="0"/>
              <a:t>Clean-up </a:t>
            </a:r>
            <a:r>
              <a:rPr lang="en-CA" sz="2000" dirty="0"/>
              <a:t>of </a:t>
            </a:r>
            <a:r>
              <a:rPr lang="en-CA" sz="2000" dirty="0" smtClean="0"/>
              <a:t>buildings</a:t>
            </a:r>
          </a:p>
          <a:p>
            <a:r>
              <a:rPr lang="en-CA" sz="2000" dirty="0" smtClean="0"/>
              <a:t>Remediation of soil and vegetation</a:t>
            </a:r>
          </a:p>
          <a:p>
            <a:r>
              <a:rPr lang="en-CA" sz="2000" dirty="0"/>
              <a:t>Changes in animal husbandry</a:t>
            </a:r>
          </a:p>
          <a:p>
            <a:r>
              <a:rPr lang="en-CA" sz="2000" dirty="0" smtClean="0"/>
              <a:t>Provision </a:t>
            </a:r>
            <a:r>
              <a:rPr lang="en-CA" sz="2000" dirty="0"/>
              <a:t>of </a:t>
            </a:r>
            <a:r>
              <a:rPr lang="en-CA" sz="2000" dirty="0" smtClean="0"/>
              <a:t>clean foodstuffs</a:t>
            </a:r>
          </a:p>
          <a:p>
            <a:r>
              <a:rPr lang="en-CA" sz="2000" dirty="0"/>
              <a:t>W</a:t>
            </a:r>
            <a:r>
              <a:rPr lang="en-CA" sz="2000" dirty="0" smtClean="0"/>
              <a:t>aste management</a:t>
            </a:r>
          </a:p>
          <a:p>
            <a:r>
              <a:rPr lang="en-CA" sz="2000" dirty="0"/>
              <a:t>Health surveillance</a:t>
            </a:r>
          </a:p>
          <a:p>
            <a:r>
              <a:rPr lang="en-CA" sz="2000" dirty="0"/>
              <a:t>Monitoring of the environment and produce</a:t>
            </a:r>
          </a:p>
          <a:p>
            <a:r>
              <a:rPr lang="en-CA" b="1" dirty="0" smtClean="0"/>
              <a:t>Provision </a:t>
            </a:r>
            <a:r>
              <a:rPr lang="en-CA" b="1" dirty="0"/>
              <a:t>of information, guidance, instruction and </a:t>
            </a:r>
            <a:r>
              <a:rPr lang="en-CA" b="1" dirty="0" smtClean="0"/>
              <a:t>equipment</a:t>
            </a:r>
          </a:p>
          <a:p>
            <a:r>
              <a:rPr lang="en-CA" b="1" dirty="0" smtClean="0"/>
              <a:t>Education </a:t>
            </a:r>
            <a:r>
              <a:rPr lang="en-CA" b="1" dirty="0"/>
              <a:t>of children</a:t>
            </a:r>
            <a:r>
              <a:rPr lang="en-CA" b="1" dirty="0" smtClean="0"/>
              <a:t>, and </a:t>
            </a:r>
            <a:r>
              <a:rPr lang="en-CA" b="1" dirty="0"/>
              <a:t>information </a:t>
            </a:r>
            <a:r>
              <a:rPr lang="en-CA" b="1" dirty="0" smtClean="0"/>
              <a:t>for particular </a:t>
            </a:r>
            <a:r>
              <a:rPr lang="en-CA" b="1" dirty="0"/>
              <a:t>exposed groups and the public at </a:t>
            </a:r>
            <a:r>
              <a:rPr lang="en-CA" b="1" dirty="0" smtClean="0"/>
              <a:t>large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9576615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Self-help Protective Actions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A" b="1" dirty="0" smtClean="0"/>
              <a:t>Informed</a:t>
            </a:r>
            <a:r>
              <a:rPr lang="en-CA" dirty="0" smtClean="0"/>
              <a:t> actions taken </a:t>
            </a:r>
            <a:r>
              <a:rPr lang="en-CA" dirty="0"/>
              <a:t>by </a:t>
            </a:r>
            <a:r>
              <a:rPr lang="en-CA" dirty="0" smtClean="0"/>
              <a:t>inhabitants of affected areas to reduce their exposure and the exposure of the people for whom they have responsibility (e.g. children, elderly)</a:t>
            </a:r>
          </a:p>
          <a:p>
            <a:pPr lvl="1"/>
            <a:endParaRPr lang="en-CA" dirty="0" smtClean="0"/>
          </a:p>
          <a:p>
            <a:pPr marL="0" indent="0">
              <a:buNone/>
            </a:pPr>
            <a:r>
              <a:rPr lang="en-US" b="1" dirty="0" smtClean="0"/>
              <a:t>Why</a:t>
            </a:r>
            <a:r>
              <a:rPr lang="en-US" b="1" dirty="0"/>
              <a:t>?</a:t>
            </a:r>
          </a:p>
          <a:p>
            <a:r>
              <a:rPr lang="en-CA" dirty="0" smtClean="0"/>
              <a:t>Exposure </a:t>
            </a:r>
            <a:r>
              <a:rPr lang="en-CA" dirty="0"/>
              <a:t>is </a:t>
            </a:r>
            <a:r>
              <a:rPr lang="en-CA" dirty="0" smtClean="0"/>
              <a:t>largely driven </a:t>
            </a:r>
            <a:r>
              <a:rPr lang="en-CA" dirty="0"/>
              <a:t>by individual </a:t>
            </a:r>
            <a:r>
              <a:rPr lang="en-CA" dirty="0" smtClean="0"/>
              <a:t>behaviour</a:t>
            </a:r>
          </a:p>
          <a:p>
            <a:r>
              <a:rPr lang="en-CA" dirty="0" smtClean="0"/>
              <a:t>Individuals </a:t>
            </a:r>
            <a:r>
              <a:rPr lang="en-CA" dirty="0"/>
              <a:t>regain control of </a:t>
            </a:r>
            <a:r>
              <a:rPr lang="en-CA" dirty="0" smtClean="0"/>
              <a:t>their situation</a:t>
            </a:r>
          </a:p>
          <a:p>
            <a:r>
              <a:rPr lang="en-CA" dirty="0" smtClean="0"/>
              <a:t>Inhabitants have local knowledge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Self-help protective actions complement and are supported by actions taken by authorities</a:t>
            </a:r>
            <a:endParaRPr lang="en-US" dirty="0"/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648448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8600" y="228600"/>
            <a:ext cx="2667000" cy="9906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Self-help</a:t>
            </a:r>
            <a:endParaRPr lang="en-GB" sz="4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58084976"/>
              </p:ext>
            </p:extLst>
          </p:nvPr>
        </p:nvGraphicFramePr>
        <p:xfrm>
          <a:off x="457200" y="152400"/>
          <a:ext cx="8229600" cy="64008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1302667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/>
      <a:bodyPr vert="horz" lIns="0" rIns="18288">
        <a:normAutofit/>
      </a:bodyPr>
      <a:lstStyle>
        <a:defPPr marL="0" marR="45720" indent="0" algn="r" defTabSz="9144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>
            <a:schemeClr val="accent3"/>
          </a:buClr>
          <a:buSzPct val="95000"/>
          <a:buFont typeface="Wingdings 2"/>
          <a:buNone/>
          <a:tabLst/>
          <a:defRPr kumimoji="0" sz="16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/>
      <a:bodyPr vert="horz" lIns="0" rIns="18288">
        <a:normAutofit/>
      </a:bodyPr>
      <a:lstStyle>
        <a:defPPr marL="0" marR="45720" indent="0" algn="r" defTabSz="9144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>
            <a:schemeClr val="accent3"/>
          </a:buClr>
          <a:buSzPct val="95000"/>
          <a:buFont typeface="Wingdings 2"/>
          <a:buNone/>
          <a:tabLst/>
          <a:defRPr kumimoji="0" sz="16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6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/>
      <a:bodyPr vert="horz" lIns="0" rIns="18288">
        <a:normAutofit/>
      </a:bodyPr>
      <a:lstStyle>
        <a:defPPr marL="0" marR="45720" indent="0" algn="r" defTabSz="9144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>
            <a:schemeClr val="accent3"/>
          </a:buClr>
          <a:buSzPct val="95000"/>
          <a:buFont typeface="Wingdings 2"/>
          <a:buNone/>
          <a:tabLst/>
          <a:defRPr kumimoji="0" sz="16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2196</TotalTime>
  <Words>932</Words>
  <Application>Microsoft Macintosh PowerPoint</Application>
  <PresentationFormat>Présentation à l'écran (4:3)</PresentationFormat>
  <Paragraphs>177</Paragraphs>
  <Slides>19</Slides>
  <Notes>3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3</vt:i4>
      </vt:variant>
      <vt:variant>
        <vt:lpstr>Titres des diapositives</vt:lpstr>
      </vt:variant>
      <vt:variant>
        <vt:i4>19</vt:i4>
      </vt:variant>
    </vt:vector>
  </HeadingPairs>
  <TitlesOfParts>
    <vt:vector size="22" baseType="lpstr">
      <vt:lpstr>Flow</vt:lpstr>
      <vt:lpstr>1_Flow</vt:lpstr>
      <vt:lpstr>6_Flow</vt:lpstr>
      <vt:lpstr>Radiological Protection and Public Communication</vt:lpstr>
      <vt:lpstr>Diapositive 2</vt:lpstr>
      <vt:lpstr>ICRP</vt:lpstr>
      <vt:lpstr>Diapositive 4</vt:lpstr>
      <vt:lpstr>ICRP Publications</vt:lpstr>
      <vt:lpstr>Protection Strategy</vt:lpstr>
      <vt:lpstr>Protective Actions Implemented by Authorities</vt:lpstr>
      <vt:lpstr>Self-help Protective Actions</vt:lpstr>
      <vt:lpstr>Self-help</vt:lpstr>
      <vt:lpstr>Local Forums</vt:lpstr>
      <vt:lpstr>Key Considerations</vt:lpstr>
      <vt:lpstr>Multiple “Expert” Voices</vt:lpstr>
      <vt:lpstr>Social &amp; Mass Media</vt:lpstr>
      <vt:lpstr>Issues Identified from the NPP Accident in Japan and Recommendations to Improve the System of Radiological Protection</vt:lpstr>
      <vt:lpstr>TG 84: Issues Relating to Communications</vt:lpstr>
      <vt:lpstr>Some Obvious Advice (1)</vt:lpstr>
      <vt:lpstr>Some Obvious Advice (2)</vt:lpstr>
      <vt:lpstr>Some Obvious Advice (3)</vt:lpstr>
      <vt:lpstr>Diapositive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</dc:title>
  <dc:creator>Chris</dc:creator>
  <cp:lastModifiedBy>Renate Lochard</cp:lastModifiedBy>
  <cp:revision>279</cp:revision>
  <cp:lastPrinted>2013-01-29T13:20:12Z</cp:lastPrinted>
  <dcterms:created xsi:type="dcterms:W3CDTF">2013-01-29T13:19:42Z</dcterms:created>
  <dcterms:modified xsi:type="dcterms:W3CDTF">2013-01-29T13:20:43Z</dcterms:modified>
</cp:coreProperties>
</file>